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1" r:id="rId1"/>
  </p:sldMasterIdLst>
  <p:notesMasterIdLst>
    <p:notesMasterId r:id="rId29"/>
  </p:notesMasterIdLst>
  <p:handoutMasterIdLst>
    <p:handoutMasterId r:id="rId30"/>
  </p:handoutMasterIdLst>
  <p:sldIdLst>
    <p:sldId id="290" r:id="rId2"/>
    <p:sldId id="297" r:id="rId3"/>
    <p:sldId id="301" r:id="rId4"/>
    <p:sldId id="274" r:id="rId5"/>
    <p:sldId id="327" r:id="rId6"/>
    <p:sldId id="278" r:id="rId7"/>
    <p:sldId id="320" r:id="rId8"/>
    <p:sldId id="292" r:id="rId9"/>
    <p:sldId id="325" r:id="rId10"/>
    <p:sldId id="326" r:id="rId11"/>
    <p:sldId id="305" r:id="rId12"/>
    <p:sldId id="318" r:id="rId13"/>
    <p:sldId id="317" r:id="rId14"/>
    <p:sldId id="328" r:id="rId15"/>
    <p:sldId id="313" r:id="rId16"/>
    <p:sldId id="310" r:id="rId17"/>
    <p:sldId id="314" r:id="rId18"/>
    <p:sldId id="324" r:id="rId19"/>
    <p:sldId id="323" r:id="rId20"/>
    <p:sldId id="308" r:id="rId21"/>
    <p:sldId id="304" r:id="rId22"/>
    <p:sldId id="307" r:id="rId23"/>
    <p:sldId id="316" r:id="rId24"/>
    <p:sldId id="309" r:id="rId25"/>
    <p:sldId id="306" r:id="rId26"/>
    <p:sldId id="315" r:id="rId27"/>
    <p:sldId id="32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FF2F"/>
    <a:srgbClr val="599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1" autoAdjust="0"/>
    <p:restoredTop sz="86397" autoAdjust="0"/>
  </p:normalViewPr>
  <p:slideViewPr>
    <p:cSldViewPr snapToGrid="0" snapToObjects="1">
      <p:cViewPr>
        <p:scale>
          <a:sx n="121" d="100"/>
          <a:sy n="121" d="100"/>
        </p:scale>
        <p:origin x="-1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2CABE-28EE-FB42-9DA0-8852F0CA2701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6BFA3-A061-E54F-9BCA-A831A585B60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98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74FC9-BACE-6549-8259-9F159660C241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5AB86-FF90-A94B-8443-BB57D7D0A71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64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5AB86-FF90-A94B-8443-BB57D7D0A7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5AB86-FF90-A94B-8443-BB57D7D0A7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48395C5F-06A9-864B-A1C0-D2ED43EE0DAA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64331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000000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6626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96284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000000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86345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86317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000000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37715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9077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234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20664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0"/>
          <p:cNvGrpSpPr/>
          <p:nvPr/>
        </p:nvGrpSpPr>
        <p:grpSpPr>
          <a:xfrm>
            <a:off x="256032" y="237744"/>
            <a:ext cx="8622792" cy="6364224"/>
            <a:chOff x="247157" y="247430"/>
            <a:chExt cx="8622792" cy="6364224"/>
          </a:xfrm>
        </p:grpSpPr>
        <p:sp>
          <p:nvSpPr>
            <p:cNvPr id="17" name="Rectangle 16"/>
            <p:cNvSpPr>
              <a:spLocks/>
            </p:cNvSpPr>
            <p:nvPr/>
          </p:nvSpPr>
          <p:spPr>
            <a:xfrm>
              <a:off x="247157" y="247430"/>
              <a:ext cx="8622792" cy="6364224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000000"/>
                </a:solidFill>
                <a:latin typeface="Calisto MT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47157" y="6389024"/>
              <a:ext cx="8622792" cy="1588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247157" y="16123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000000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97543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91306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80393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23925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5C5F-06A9-864B-A1C0-D2ED43EE0DAA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39854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5D9DDEE-DD3A-7842-942D-C5F54901E5D2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‹N°›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48566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04950"/>
            <a:ext cx="7342188" cy="1924050"/>
          </a:xfrm>
        </p:spPr>
        <p:txBody>
          <a:bodyPr/>
          <a:lstStyle/>
          <a:p>
            <a:r>
              <a:rPr lang="en-US" smtClean="0"/>
              <a:t>StarBase</a:t>
            </a:r>
            <a:r>
              <a:rPr lang="en-US" smtClean="0"/>
              <a:t> </a:t>
            </a:r>
            <a:r>
              <a:rPr lang="en-US" dirty="0" smtClean="0"/>
              <a:t>Intensity Interferometry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39283"/>
            <a:ext cx="7342188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D. Kieda, N. Matthews, N. </a:t>
            </a:r>
            <a:r>
              <a:rPr lang="en-US" dirty="0" err="1"/>
              <a:t>T</a:t>
            </a:r>
            <a:r>
              <a:rPr lang="en-US" dirty="0" err="1" smtClean="0"/>
              <a:t>raeden</a:t>
            </a:r>
            <a:r>
              <a:rPr lang="en-US" dirty="0" smtClean="0"/>
              <a:t>,</a:t>
            </a:r>
          </a:p>
          <a:p>
            <a:r>
              <a:rPr lang="en-US" dirty="0" smtClean="0"/>
              <a:t>J. </a:t>
            </a:r>
            <a:r>
              <a:rPr lang="en-US" dirty="0" err="1" smtClean="0"/>
              <a:t>Skowronek</a:t>
            </a:r>
            <a:endParaRPr lang="en-US" dirty="0" smtClean="0"/>
          </a:p>
          <a:p>
            <a:r>
              <a:rPr lang="en-US" dirty="0" smtClean="0"/>
              <a:t>University of Utah </a:t>
            </a:r>
          </a:p>
          <a:p>
            <a:endParaRPr lang="en-US" dirty="0" smtClean="0"/>
          </a:p>
          <a:p>
            <a:r>
              <a:rPr lang="en-US" dirty="0" smtClean="0"/>
              <a:t>SII Workshop  May 13, 2014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054" y="1867647"/>
            <a:ext cx="12401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Tele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054" y="3424518"/>
            <a:ext cx="12401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Tele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37852" y="1720921"/>
            <a:ext cx="124011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Digital Filter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37852" y="3290047"/>
            <a:ext cx="124011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Digital Filter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08075" y="4052013"/>
            <a:ext cx="64246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08073" y="1247486"/>
            <a:ext cx="64247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4808075" y="2645159"/>
            <a:ext cx="6902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*y</a:t>
            </a:r>
            <a:endParaRPr lang="en-US" dirty="0"/>
          </a:p>
        </p:txBody>
      </p:sp>
      <p:sp>
        <p:nvSpPr>
          <p:cNvPr id="18" name="Bent-Up Arrow 17"/>
          <p:cNvSpPr/>
          <p:nvPr/>
        </p:nvSpPr>
        <p:spPr>
          <a:xfrm rot="5400000">
            <a:off x="3443632" y="3005249"/>
            <a:ext cx="537883" cy="219099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rot="5400000" flipH="1">
            <a:off x="3409843" y="469417"/>
            <a:ext cx="605462" cy="219099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052513" y="157499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Pipelined Data Analysis</a:t>
            </a:r>
            <a:endParaRPr lang="en-US" dirty="0"/>
          </a:p>
        </p:txBody>
      </p:sp>
      <p:sp>
        <p:nvSpPr>
          <p:cNvPr id="23" name="Bent-Up Arrow 22"/>
          <p:cNvSpPr/>
          <p:nvPr/>
        </p:nvSpPr>
        <p:spPr>
          <a:xfrm rot="5400000" flipH="1">
            <a:off x="3396919" y="2037151"/>
            <a:ext cx="605462" cy="2165151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ent-Up Arrow 23"/>
          <p:cNvSpPr/>
          <p:nvPr/>
        </p:nvSpPr>
        <p:spPr>
          <a:xfrm rot="5400000">
            <a:off x="3430708" y="1458540"/>
            <a:ext cx="537883" cy="216515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443172" y="1277882"/>
            <a:ext cx="1722256" cy="2569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5498353" y="2711474"/>
            <a:ext cx="1667075" cy="2569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5450542" y="4100748"/>
            <a:ext cx="1714886" cy="2569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930661"/>
              </p:ext>
            </p:extLst>
          </p:nvPr>
        </p:nvGraphicFramePr>
        <p:xfrm>
          <a:off x="3083858" y="4791791"/>
          <a:ext cx="4405313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3" imgW="1447800" imgH="469900" progId="Equation.3">
                  <p:embed/>
                </p:oleObj>
              </mc:Choice>
              <mc:Fallback>
                <p:oleObj name="Equation" r:id="rId3" imgW="1447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3858" y="4791791"/>
                        <a:ext cx="4405313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Curved Left Arrow 32"/>
          <p:cNvSpPr/>
          <p:nvPr/>
        </p:nvSpPr>
        <p:spPr>
          <a:xfrm>
            <a:off x="7620000" y="2605992"/>
            <a:ext cx="1105647" cy="289204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7210" y="5941141"/>
            <a:ext cx="751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may be the only way of keeping up with the large dataflow  in real time…..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725194" y="1859420"/>
            <a:ext cx="17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Auto-correlation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628595" y="4422459"/>
            <a:ext cx="173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Auto-correlation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642542" y="3239852"/>
            <a:ext cx="179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Digitizer/Software Correlation</a:t>
            </a:r>
            <a:br>
              <a:rPr lang="en-US" dirty="0" smtClean="0"/>
            </a:br>
            <a:r>
              <a:rPr lang="en-US" dirty="0" smtClean="0"/>
              <a:t>tests with  </a:t>
            </a:r>
            <a:r>
              <a:rPr lang="en-US" dirty="0" err="1" smtClean="0"/>
              <a:t>PMTs</a:t>
            </a:r>
            <a:r>
              <a:rPr lang="en-US" dirty="0" smtClean="0"/>
              <a:t>/Preamps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973"/>
            <a:ext cx="8229600" cy="52578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     Simulated Single PMT                                                  Measured Single PMT</a:t>
            </a:r>
          </a:p>
          <a:p>
            <a:pPr>
              <a:buNone/>
            </a:pPr>
            <a:r>
              <a:rPr lang="en-US" sz="2800" dirty="0" smtClean="0"/>
              <a:t>             </a:t>
            </a:r>
            <a:r>
              <a:rPr lang="en-US" sz="2800" dirty="0" err="1" smtClean="0"/>
              <a:t>AutoCorrelation</a:t>
            </a:r>
            <a:r>
              <a:rPr lang="en-US" sz="2800" dirty="0" smtClean="0"/>
              <a:t>                                                              </a:t>
            </a:r>
            <a:r>
              <a:rPr lang="en-US" sz="2800" dirty="0" err="1" smtClean="0"/>
              <a:t>AutoCorrelation</a:t>
            </a: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26" y="2451648"/>
            <a:ext cx="3997783" cy="2768127"/>
          </a:xfrm>
          <a:prstGeom prst="rect">
            <a:avLst/>
          </a:prstGeom>
          <a:effectLst>
            <a:glow rad="101600">
              <a:schemeClr val="accent6">
                <a:lumMod val="75000"/>
                <a:alpha val="75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109" y="2433852"/>
            <a:ext cx="4054977" cy="2785923"/>
          </a:xfrm>
          <a:prstGeom prst="rect">
            <a:avLst/>
          </a:prstGeom>
          <a:effectLst>
            <a:glow rad="101600">
              <a:schemeClr val="accent6">
                <a:lumMod val="75000"/>
                <a:alpha val="75000"/>
              </a:schemeClr>
            </a:glo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92"/>
            <a:ext cx="9144000" cy="56268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" y="924"/>
            <a:ext cx="905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 PMT Cross Correlation:  </a:t>
            </a:r>
            <a:r>
              <a:rPr lang="en-US" dirty="0" smtClean="0"/>
              <a:t>Noise Pickup </a:t>
            </a:r>
            <a:r>
              <a:rPr lang="en-US" dirty="0"/>
              <a:t>between adjacent PMTs</a:t>
            </a:r>
          </a:p>
          <a:p>
            <a:r>
              <a:rPr lang="en-US" dirty="0"/>
              <a:t> </a:t>
            </a:r>
          </a:p>
          <a:p>
            <a:r>
              <a:rPr lang="en-US" dirty="0" smtClean="0"/>
              <a:t>-Radio Crosstalk generated by RF noise from PMTs firing</a:t>
            </a:r>
            <a:endParaRPr lang="en-US" dirty="0"/>
          </a:p>
          <a:p>
            <a:r>
              <a:rPr lang="en-US" dirty="0" smtClean="0"/>
              <a:t>-Encase in RF shielding/Use </a:t>
            </a:r>
            <a:r>
              <a:rPr lang="en-US" dirty="0"/>
              <a:t>Fiber optics to sample light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2098" y="2401597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4nsec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458842" y="2678596"/>
            <a:ext cx="178419" cy="1239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111"/>
            <a:ext cx="9144000" cy="5303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" y="44487"/>
            <a:ext cx="76725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 PMT Cross Correlation:  Residual Correlation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-Cosmic ray secondary particles striking both PMTs</a:t>
            </a:r>
          </a:p>
          <a:p>
            <a:r>
              <a:rPr lang="en-US" sz="2400" dirty="0" smtClean="0"/>
              <a:t>-Cosmic ray charged particles fluorescing in fiber optic cable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097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Digitizer/Software Correlation tests with </a:t>
            </a:r>
            <a:r>
              <a:rPr lang="en-US" dirty="0" err="1" smtClean="0"/>
              <a:t>PMTs</a:t>
            </a:r>
            <a:r>
              <a:rPr lang="en-US" dirty="0" smtClean="0"/>
              <a:t>/Preamps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973"/>
            <a:ext cx="8229600" cy="52578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Simulated 2-PMT Cross-correlation                                                             Measured PMT Cross-Correlation background</a:t>
            </a:r>
          </a:p>
          <a:p>
            <a:pPr>
              <a:buNone/>
            </a:pPr>
            <a:r>
              <a:rPr lang="en-US" sz="2800" dirty="0" smtClean="0"/>
              <a:t>2G events  seeded correlation = 1e-3                                                                          correlation noise &lt; 1E-4</a:t>
            </a:r>
          </a:p>
          <a:p>
            <a:pPr marL="0" indent="0">
              <a:buNone/>
            </a:pPr>
            <a:r>
              <a:rPr lang="en-US" sz="2800" dirty="0" smtClean="0"/>
              <a:t>We should be able to measure correlation with excellent accuracy!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502" y="2241176"/>
            <a:ext cx="4119797" cy="2937991"/>
          </a:xfrm>
          <a:prstGeom prst="rect">
            <a:avLst/>
          </a:prstGeom>
          <a:effectLst>
            <a:glow rad="101600">
              <a:schemeClr val="accent6">
                <a:lumMod val="75000"/>
                <a:alpha val="75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97" y="2241176"/>
            <a:ext cx="4067034" cy="2937991"/>
          </a:xfrm>
          <a:prstGeom prst="rect">
            <a:avLst/>
          </a:prstGeom>
          <a:effectLst>
            <a:glow rad="101600">
              <a:schemeClr val="accent6">
                <a:lumMod val="75000"/>
                <a:alpha val="75000"/>
              </a:schemeClr>
            </a:glo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SII Lab Measurement/Hole diameters</a:t>
            </a:r>
            <a:br>
              <a:rPr lang="en-US" sz="3600" dirty="0" smtClean="0"/>
            </a:br>
            <a:r>
              <a:rPr lang="en-US" sz="3600" dirty="0" smtClean="0"/>
              <a:t>(Laser/Rotating Disk) 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20" r="-17920"/>
          <a:stretch>
            <a:fillRect/>
          </a:stretch>
        </p:blipFill>
        <p:spPr bwMode="auto">
          <a:xfrm>
            <a:off x="-1" y="1479419"/>
            <a:ext cx="8736053" cy="467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t>5/13/2014</a:t>
            </a: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t>Observatorie CA HBT Workshop</a:t>
            </a: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693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TA_Madrid_2011_SII_Page_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2869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12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TA_Madrid_2011_SII_Page_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0" y="254000"/>
            <a:ext cx="9144000" cy="632690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t>5/13/2014</a:t>
            </a: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t>Observatorie CA HBT Workshop</a:t>
            </a: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pic>
        <p:nvPicPr>
          <p:cNvPr id="6" name="Picture 19" descr="telescope wiring4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93" b="-37279"/>
          <a:stretch>
            <a:fillRect/>
          </a:stretch>
        </p:blipFill>
        <p:spPr bwMode="auto">
          <a:xfrm>
            <a:off x="-217488" y="-2594901"/>
            <a:ext cx="9361488" cy="878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TA_Madrid_2011_SII_Pag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83" y="4392564"/>
            <a:ext cx="2860200" cy="197902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843059" y="3974353"/>
            <a:ext cx="298823" cy="77694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906871" y="4004093"/>
            <a:ext cx="298823" cy="77694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7412" y="4432599"/>
            <a:ext cx="47389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Telescope Tracking Control System:</a:t>
            </a:r>
          </a:p>
          <a:p>
            <a:endParaRPr lang="en-US" sz="2400" dirty="0"/>
          </a:p>
          <a:p>
            <a:r>
              <a:rPr lang="en-US" sz="2400" dirty="0" err="1" smtClean="0"/>
              <a:t>LabView</a:t>
            </a:r>
            <a:r>
              <a:rPr lang="en-US" sz="2400" dirty="0" smtClean="0"/>
              <a:t> Based Servo System</a:t>
            </a:r>
          </a:p>
          <a:p>
            <a:endParaRPr lang="en-US" sz="2400" dirty="0"/>
          </a:p>
          <a:p>
            <a:r>
              <a:rPr lang="en-US" sz="2400" dirty="0" smtClean="0"/>
              <a:t>Remnant of  “Telescope Array 1999”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3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t>5/13/2014</a:t>
            </a: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t>Observatorie CA HBT Workshop</a:t>
            </a: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853425"/>
              </p:ext>
            </p:extLst>
          </p:nvPr>
        </p:nvGraphicFramePr>
        <p:xfrm>
          <a:off x="4602487" y="818436"/>
          <a:ext cx="4459051" cy="2892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Chart" r:id="rId3" imgW="5505551" imgH="3571817" progId="Excel.Chart.8">
                  <p:embed/>
                </p:oleObj>
              </mc:Choice>
              <mc:Fallback>
                <p:oleObj name="Chart" r:id="rId3" imgW="5505551" imgH="357181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487" y="818436"/>
                        <a:ext cx="4459051" cy="28923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546714"/>
              </p:ext>
            </p:extLst>
          </p:nvPr>
        </p:nvGraphicFramePr>
        <p:xfrm>
          <a:off x="0" y="3823724"/>
          <a:ext cx="4447988" cy="288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Chart" r:id="rId5" imgW="5648241" imgH="3657735" progId="Excel.Chart.8">
                  <p:embed/>
                </p:oleObj>
              </mc:Choice>
              <mc:Fallback>
                <p:oleObj name="Chart" r:id="rId5" imgW="5648241" imgH="365773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23724"/>
                        <a:ext cx="4447988" cy="28807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7" y="3823724"/>
            <a:ext cx="4418634" cy="28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8" descr="174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752413"/>
            <a:ext cx="4128924" cy="29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7881" y="108785"/>
            <a:ext cx="72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 tracking Performance:  Alpha </a:t>
            </a:r>
            <a:r>
              <a:rPr lang="en-US" dirty="0" err="1" smtClean="0"/>
              <a:t>Lyrae</a:t>
            </a:r>
            <a:r>
              <a:rPr lang="en-US" dirty="0" smtClean="0"/>
              <a:t> Tracking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7034" y="4957198"/>
            <a:ext cx="1367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Error &lt; 0.01°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6282539" y="4527176"/>
            <a:ext cx="310142" cy="418353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flipV="1">
            <a:off x="6282539" y="5141865"/>
            <a:ext cx="310142" cy="505900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TA_Madrid_2011_SII_Page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2948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400" y="-298450"/>
            <a:ext cx="9702800" cy="74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-304800"/>
            <a:ext cx="97155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0" y="-292100"/>
            <a:ext cx="9588500" cy="74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76" y="491699"/>
            <a:ext cx="3659752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 Observations (April 2014):</a:t>
            </a:r>
          </a:p>
          <a:p>
            <a:endParaRPr lang="en-US" b="1" dirty="0"/>
          </a:p>
          <a:p>
            <a:r>
              <a:rPr lang="en-US" b="1" dirty="0" smtClean="0"/>
              <a:t>αLeo (</a:t>
            </a:r>
            <a:r>
              <a:rPr lang="en-US" b="1" dirty="0" err="1" smtClean="0"/>
              <a:t>Regulus</a:t>
            </a:r>
            <a:r>
              <a:rPr lang="en-US" b="1" dirty="0" smtClean="0"/>
              <a:t>): V =  +1.35</a:t>
            </a:r>
          </a:p>
          <a:p>
            <a:endParaRPr lang="en-US" b="1" dirty="0" smtClean="0"/>
          </a:p>
          <a:p>
            <a:r>
              <a:rPr lang="en-US" b="1" dirty="0" err="1" smtClean="0">
                <a:ea typeface="Lucida Grande"/>
                <a:cs typeface="Lucida Grande"/>
              </a:rPr>
              <a:t>ε</a:t>
            </a:r>
            <a:r>
              <a:rPr lang="en-US" b="1" dirty="0" smtClean="0">
                <a:ea typeface="Lucida Grande"/>
                <a:cs typeface="Lucida Grande"/>
              </a:rPr>
              <a:t> Leo (</a:t>
            </a:r>
            <a:r>
              <a:rPr lang="en-US" b="1" dirty="0" err="1" smtClean="0">
                <a:ea typeface="Lucida Grande"/>
                <a:cs typeface="Lucida Grande"/>
              </a:rPr>
              <a:t>Algenubi</a:t>
            </a:r>
            <a:r>
              <a:rPr lang="en-US" b="1" dirty="0" smtClean="0">
                <a:ea typeface="Lucida Grande"/>
                <a:cs typeface="Lucida Grande"/>
              </a:rPr>
              <a:t>)  V=  +2.98</a:t>
            </a:r>
          </a:p>
          <a:p>
            <a:endParaRPr lang="en-US" b="1" dirty="0">
              <a:ea typeface="Lucida Grande"/>
              <a:cs typeface="Lucida Grande"/>
            </a:endParaRPr>
          </a:p>
          <a:p>
            <a:r>
              <a:rPr lang="en-US" b="1" dirty="0" smtClean="0">
                <a:ea typeface="Lucida Grande"/>
                <a:cs typeface="Lucida Grande"/>
              </a:rPr>
              <a:t>Single Telescope Observations</a:t>
            </a:r>
          </a:p>
          <a:p>
            <a:endParaRPr lang="en-US" b="1" dirty="0" smtClean="0">
              <a:ea typeface="Lucida Grande"/>
              <a:cs typeface="Lucida Grande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ea typeface="Lucida Grande"/>
                <a:cs typeface="Lucida Grande"/>
              </a:rPr>
              <a:t>Study Telescope tracking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ea typeface="Lucida Grande"/>
                <a:cs typeface="Lucida Grande"/>
              </a:rPr>
              <a:t>Night Sky Noise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ea typeface="Lucida Grande"/>
                <a:cs typeface="Lucida Grande"/>
              </a:rPr>
              <a:t>Interference noise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ea typeface="Lucida Grande"/>
              <a:cs typeface="Lucida Grande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ea typeface="Lucida Grande"/>
                <a:cs typeface="Lucida Grande"/>
              </a:rPr>
              <a:t>Needs some further </a:t>
            </a:r>
          </a:p>
          <a:p>
            <a:r>
              <a:rPr lang="en-US" b="1" dirty="0">
                <a:ea typeface="Lucida Grande"/>
                <a:cs typeface="Lucida Grande"/>
              </a:rPr>
              <a:t> </a:t>
            </a:r>
            <a:r>
              <a:rPr lang="en-US" b="1" dirty="0" smtClean="0">
                <a:ea typeface="Lucida Grande"/>
                <a:cs typeface="Lucida Grande"/>
              </a:rPr>
              <a:t>     investigation, pipelined </a:t>
            </a:r>
          </a:p>
          <a:p>
            <a:r>
              <a:rPr lang="en-US" b="1" dirty="0">
                <a:ea typeface="Lucida Grande"/>
                <a:cs typeface="Lucida Grande"/>
              </a:rPr>
              <a:t> </a:t>
            </a:r>
            <a:r>
              <a:rPr lang="en-US" b="1" dirty="0" smtClean="0">
                <a:ea typeface="Lucida Grande"/>
                <a:cs typeface="Lucida Grande"/>
              </a:rPr>
              <a:t>     filtering?</a:t>
            </a:r>
            <a:endParaRPr lang="en-US" b="1" dirty="0">
              <a:ea typeface="Lucida Grande"/>
              <a:cs typeface="Lucida Grande"/>
            </a:endParaRPr>
          </a:p>
          <a:p>
            <a:endParaRPr lang="en-US" b="1" dirty="0" smtClean="0">
              <a:ea typeface="Lucida Grande"/>
              <a:cs typeface="Lucida Grande"/>
            </a:endParaRPr>
          </a:p>
          <a:p>
            <a:r>
              <a:rPr lang="en-US" b="1" dirty="0" smtClean="0">
                <a:ea typeface="Lucida Grande"/>
                <a:cs typeface="Lucida Grande"/>
              </a:rPr>
              <a:t>Two Telescope Observations </a:t>
            </a:r>
          </a:p>
          <a:p>
            <a:r>
              <a:rPr lang="en-US" b="1" dirty="0" smtClean="0">
                <a:ea typeface="Lucida Grande"/>
                <a:cs typeface="Lucida Grande"/>
              </a:rPr>
              <a:t>In Summer 2014</a:t>
            </a:r>
          </a:p>
          <a:p>
            <a:endParaRPr lang="en-US" b="1" dirty="0">
              <a:ea typeface="Lucida Grande"/>
              <a:cs typeface="Lucida Grande"/>
            </a:endParaRPr>
          </a:p>
          <a:p>
            <a:r>
              <a:rPr lang="en-US" b="1" dirty="0" smtClean="0">
                <a:ea typeface="Lucida Grande"/>
                <a:cs typeface="Lucida Grande"/>
              </a:rPr>
              <a:t>       Test SII &amp; Pipelined RT analysis</a:t>
            </a:r>
          </a:p>
          <a:p>
            <a:endParaRPr lang="en-US" b="1" dirty="0" smtClean="0">
              <a:ea typeface="Lucida Grande"/>
              <a:cs typeface="Lucida Grande"/>
            </a:endParaRPr>
          </a:p>
          <a:p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584" y="3423066"/>
            <a:ext cx="5004328" cy="3255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56" y="193713"/>
            <a:ext cx="5219333" cy="3229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5704907" y="731807"/>
            <a:ext cx="92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NSB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30610" y="201075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VSCEL cutoff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8537" y="410417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Signal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8530" y="5331363"/>
            <a:ext cx="94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VSCEL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Filter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0020" y="4473509"/>
            <a:ext cx="36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??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687"/>
            <a:ext cx="8229600" cy="5783489"/>
          </a:xfrm>
        </p:spPr>
        <p:txBody>
          <a:bodyPr>
            <a:normAutofit fontScale="55000" lnSpcReduction="20000"/>
          </a:bodyPr>
          <a:lstStyle/>
          <a:p>
            <a:pPr marL="118872" indent="0">
              <a:buNone/>
            </a:pPr>
            <a:r>
              <a:rPr lang="en-US" sz="4800" dirty="0" smtClean="0"/>
              <a:t>Observation times with the </a:t>
            </a:r>
            <a:r>
              <a:rPr lang="en-US" sz="4800" dirty="0" err="1" smtClean="0"/>
              <a:t>StarBase</a:t>
            </a:r>
            <a:r>
              <a:rPr lang="en-US" sz="4800" dirty="0" smtClean="0"/>
              <a:t> telescopes</a:t>
            </a:r>
            <a:endParaRPr lang="en-US" sz="4800" dirty="0"/>
          </a:p>
          <a:p>
            <a:pPr marL="118872" indent="0">
              <a:buNone/>
            </a:pPr>
            <a:endParaRPr lang="en-US" sz="4800" dirty="0" smtClean="0"/>
          </a:p>
          <a:p>
            <a:pPr marL="118872" indent="0">
              <a:buNone/>
            </a:pPr>
            <a:endParaRPr lang="en-US" sz="4800" dirty="0" smtClean="0"/>
          </a:p>
          <a:p>
            <a:pPr marL="118872" indent="0">
              <a:buNone/>
            </a:pPr>
            <a:r>
              <a:rPr lang="en-US" sz="4800" dirty="0" err="1" smtClean="0"/>
              <a:t>StarBase</a:t>
            </a:r>
            <a:r>
              <a:rPr lang="en-US" sz="4800" dirty="0" smtClean="0"/>
              <a:t>: </a:t>
            </a:r>
          </a:p>
          <a:p>
            <a:pPr marL="118872" indent="0">
              <a:buNone/>
            </a:pPr>
            <a:endParaRPr lang="en-US" sz="4800" dirty="0"/>
          </a:p>
          <a:p>
            <a:pPr marL="118872" indent="0">
              <a:buNone/>
            </a:pPr>
            <a:r>
              <a:rPr lang="en-US" sz="4800" dirty="0" smtClean="0"/>
              <a:t>For                           T= 15 min    ( V =1 )</a:t>
            </a:r>
          </a:p>
          <a:p>
            <a:pPr marL="118872" indent="0">
              <a:buNone/>
            </a:pPr>
            <a:r>
              <a:rPr lang="en-US" sz="4800" dirty="0"/>
              <a:t> </a:t>
            </a:r>
            <a:r>
              <a:rPr lang="en-US" sz="4800" dirty="0" smtClean="0"/>
              <a:t>                                T= 97 min    (V = 2)</a:t>
            </a:r>
            <a:endParaRPr lang="en-US" sz="4800" dirty="0"/>
          </a:p>
          <a:p>
            <a:pPr marL="118872" indent="0">
              <a:buNone/>
            </a:pPr>
            <a:r>
              <a:rPr lang="en-US" sz="4800" dirty="0" err="1" smtClean="0"/>
              <a:t>StarBase</a:t>
            </a:r>
            <a:r>
              <a:rPr lang="en-US" sz="4800" dirty="0" smtClean="0"/>
              <a:t> Baseline: 23m</a:t>
            </a:r>
            <a:endParaRPr lang="en-US" sz="4800" dirty="0"/>
          </a:p>
          <a:p>
            <a:pPr marL="118872" indent="0">
              <a:buNone/>
            </a:pPr>
            <a:r>
              <a:rPr lang="en-US" sz="4800" dirty="0" smtClean="0"/>
              <a:t>Unresolved &lt; 1 mas  (400 nm)</a:t>
            </a:r>
            <a:endParaRPr lang="en-US" sz="4800" dirty="0"/>
          </a:p>
          <a:p>
            <a:pPr marL="118872" indent="0">
              <a:buNone/>
            </a:pPr>
            <a:r>
              <a:rPr lang="en-US" sz="4800" dirty="0" smtClean="0"/>
              <a:t>Examples: α Leo,   β Tau  or </a:t>
            </a:r>
            <a:r>
              <a:rPr lang="en-US" sz="4800" dirty="0" err="1" smtClean="0"/>
              <a:t>η</a:t>
            </a:r>
            <a:r>
              <a:rPr lang="en-US" sz="4800" dirty="0" smtClean="0"/>
              <a:t> Uma</a:t>
            </a:r>
          </a:p>
          <a:p>
            <a:pPr marL="118872" indent="0">
              <a:buNone/>
            </a:pPr>
            <a:endParaRPr lang="en-US" sz="2800" dirty="0"/>
          </a:p>
          <a:p>
            <a:pPr marL="118872" indent="0">
              <a:buNone/>
            </a:pPr>
            <a:endParaRPr lang="en-US" sz="2800" dirty="0" smtClean="0"/>
          </a:p>
          <a:p>
            <a:pPr marL="118872" indent="0">
              <a:buNone/>
            </a:pP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406304"/>
              </p:ext>
            </p:extLst>
          </p:nvPr>
        </p:nvGraphicFramePr>
        <p:xfrm>
          <a:off x="540931" y="899128"/>
          <a:ext cx="5975592" cy="57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3" imgW="2654300" imgH="254000" progId="Equation.3">
                  <p:embed/>
                </p:oleObj>
              </mc:Choice>
              <mc:Fallback>
                <p:oleObj name="Equation" r:id="rId3" imgW="2654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931" y="899128"/>
                        <a:ext cx="5975592" cy="571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929846"/>
              </p:ext>
            </p:extLst>
          </p:nvPr>
        </p:nvGraphicFramePr>
        <p:xfrm>
          <a:off x="2147598" y="1890615"/>
          <a:ext cx="4368925" cy="507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5" imgW="1968500" imgH="228600" progId="Equation.3">
                  <p:embed/>
                </p:oleObj>
              </mc:Choice>
              <mc:Fallback>
                <p:oleObj name="Equation" r:id="rId5" imgW="196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47598" y="1890615"/>
                        <a:ext cx="4368925" cy="507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649995"/>
              </p:ext>
            </p:extLst>
          </p:nvPr>
        </p:nvGraphicFramePr>
        <p:xfrm>
          <a:off x="1428108" y="3031661"/>
          <a:ext cx="1212488" cy="62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7" imgW="444500" imgH="228600" progId="Equation.3">
                  <p:embed/>
                </p:oleObj>
              </mc:Choice>
              <mc:Fallback>
                <p:oleObj name="Equation" r:id="rId7" imgW="444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8108" y="3031661"/>
                        <a:ext cx="1212488" cy="623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7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405" y="84707"/>
            <a:ext cx="9539629" cy="67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</a:t>
            </a:r>
            <a:r>
              <a:rPr lang="en-US" dirty="0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2945" y="842132"/>
            <a:ext cx="1703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Future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31951" y="1967911"/>
            <a:ext cx="823971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Testing at </a:t>
            </a:r>
            <a:r>
              <a:rPr lang="en-US" sz="2400" dirty="0" err="1" smtClean="0"/>
              <a:t>StarBase</a:t>
            </a:r>
            <a:r>
              <a:rPr lang="en-US" sz="2400" dirty="0" smtClean="0"/>
              <a:t> Summer 2014: 2-telescope correlations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Testing at VERITAS (late 2014?)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CTA observatory</a:t>
            </a:r>
          </a:p>
          <a:p>
            <a:pPr lvl="1"/>
            <a:r>
              <a:rPr lang="en-US" sz="2400" dirty="0" smtClean="0"/>
              <a:t>Need to write Science Requirements, Level A/B requirements</a:t>
            </a:r>
          </a:p>
          <a:p>
            <a:pPr lvl="1"/>
            <a:r>
              <a:rPr lang="en-US" sz="2400" dirty="0" smtClean="0"/>
              <a:t>Technical Design review period ending (30 days)</a:t>
            </a:r>
          </a:p>
          <a:p>
            <a:pPr lvl="1"/>
            <a:r>
              <a:rPr lang="en-US" sz="2400" dirty="0" smtClean="0"/>
              <a:t>After TDR design gets frozen: Difficult to add after!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High priority: Need to form working group!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51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</a:t>
            </a:r>
            <a:r>
              <a:rPr lang="en-US" dirty="0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2945" y="842132"/>
            <a:ext cx="5188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CTA Design Questions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31951" y="1967911"/>
            <a:ext cx="8239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Photo-detectors (SST, MST, LST, SCT)</a:t>
            </a:r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Telescope-to-Telescope digitization synchronization (&lt; 2 nsec)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Digitization/Storage requirements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Data processing requirements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Real Time Monitoring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Higher order correlations</a:t>
            </a:r>
          </a:p>
          <a:p>
            <a:pPr marL="742950" lvl="1" indent="-285750">
              <a:buFont typeface="Wingdings" charset="2"/>
              <a:buChar char="Ø"/>
            </a:pP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81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-101600"/>
            <a:ext cx="915416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0" y="-273050"/>
            <a:ext cx="9652000" cy="7404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450" y="-317500"/>
            <a:ext cx="9740900" cy="7493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79058"/>
            <a:ext cx="7345362" cy="1339850"/>
          </a:xfrm>
        </p:spPr>
        <p:txBody>
          <a:bodyPr/>
          <a:lstStyle/>
          <a:p>
            <a:r>
              <a:rPr lang="en-US" dirty="0" smtClean="0"/>
              <a:t>Digitizer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039040"/>
            <a:ext cx="8229600" cy="2082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NI Flex-Rio digitizer Digitizer (250 </a:t>
            </a:r>
            <a:r>
              <a:rPr lang="en-US" sz="2400" dirty="0" err="1" smtClean="0"/>
              <a:t>Mhz</a:t>
            </a:r>
            <a:r>
              <a:rPr lang="en-US" sz="2400" dirty="0" smtClean="0"/>
              <a:t> sampling) &amp; Virtex5 FPGA Front end</a:t>
            </a:r>
            <a:r>
              <a:rPr lang="en-US" sz="2400" dirty="0"/>
              <a:t> </a:t>
            </a:r>
            <a:r>
              <a:rPr lang="en-US" sz="2400" dirty="0" smtClean="0"/>
              <a:t>(4 channels, 14 bit resolution (Truncate to 8 bit))</a:t>
            </a:r>
          </a:p>
          <a:p>
            <a:r>
              <a:rPr lang="en-US" sz="2400" dirty="0" smtClean="0"/>
              <a:t>Record to high speed 12 TB RAID system (750 </a:t>
            </a:r>
            <a:r>
              <a:rPr lang="en-US" sz="2400" dirty="0" err="1" smtClean="0"/>
              <a:t>Mbyte</a:t>
            </a:r>
            <a:r>
              <a:rPr lang="en-US" sz="2400" dirty="0" smtClean="0"/>
              <a:t>/sec)</a:t>
            </a:r>
          </a:p>
          <a:p>
            <a:pPr>
              <a:buNone/>
            </a:pPr>
            <a:r>
              <a:rPr lang="en-US" sz="2400" dirty="0" smtClean="0"/>
              <a:t>	Able to stream continuously for &gt;6 hours</a:t>
            </a:r>
          </a:p>
          <a:p>
            <a:r>
              <a:rPr lang="en-US" sz="2400" dirty="0" smtClean="0"/>
              <a:t>Periodic  GPS Time Stamp of FADC clock to better  &lt; 4 nsec </a:t>
            </a:r>
            <a:r>
              <a:rPr lang="en-US" sz="2400" dirty="0" err="1" smtClean="0"/>
              <a:t>rms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 dirty="0"/>
          </a:p>
        </p:txBody>
      </p:sp>
      <p:pic>
        <p:nvPicPr>
          <p:cNvPr id="4" name="Picture 3" descr="DSCN37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01" y="3358601"/>
            <a:ext cx="4101360" cy="3076020"/>
          </a:xfrm>
          <a:prstGeom prst="rect">
            <a:avLst/>
          </a:prstGeom>
        </p:spPr>
      </p:pic>
      <p:sp>
        <p:nvSpPr>
          <p:cNvPr id="5" name="Bent-Up Arrow 4"/>
          <p:cNvSpPr/>
          <p:nvPr/>
        </p:nvSpPr>
        <p:spPr>
          <a:xfrm rot="16200000" flipH="1">
            <a:off x="5481037" y="3299649"/>
            <a:ext cx="3205188" cy="2328803"/>
          </a:xfrm>
          <a:prstGeom prst="bentUpArrow">
            <a:avLst>
              <a:gd name="adj1" fmla="val 1944"/>
              <a:gd name="adj2" fmla="val 6236"/>
              <a:gd name="adj3" fmla="val 193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-Up Arrow 5"/>
          <p:cNvSpPr/>
          <p:nvPr/>
        </p:nvSpPr>
        <p:spPr>
          <a:xfrm rot="5400000">
            <a:off x="-92889" y="2199804"/>
            <a:ext cx="2804276" cy="1704101"/>
          </a:xfrm>
          <a:prstGeom prst="bentUpArrow">
            <a:avLst>
              <a:gd name="adj1" fmla="val 1944"/>
              <a:gd name="adj2" fmla="val 6236"/>
              <a:gd name="adj3" fmla="val 193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484"/>
            <a:ext cx="9144000" cy="4198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" y="84667"/>
            <a:ext cx="904606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Record all Streaming data: GPS timestamp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 Post Processing (2, 3, ..N Telescope </a:t>
            </a:r>
            <a:r>
              <a:rPr lang="en-US" sz="3200" dirty="0" err="1" smtClean="0"/>
              <a:t>Coorrelations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 FFT Analysis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 Develop/Apply Digital Filters to increase S/N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Filtered PMT Spectrum</a:t>
            </a:r>
            <a:endParaRPr lang="en-US" dirty="0"/>
          </a:p>
        </p:txBody>
      </p:sp>
      <p:pic>
        <p:nvPicPr>
          <p:cNvPr id="4" name="Content Placeholder 3" descr="FFTFilter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79" r="-6279"/>
          <a:stretch>
            <a:fillRect/>
          </a:stretch>
        </p:blipFill>
        <p:spPr>
          <a:xfrm>
            <a:off x="0" y="1584008"/>
            <a:ext cx="9029863" cy="4833621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Observatorie CA HBT Workshop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966077"/>
          </a:xfrm>
        </p:spPr>
        <p:txBody>
          <a:bodyPr/>
          <a:lstStyle/>
          <a:p>
            <a:r>
              <a:rPr lang="en-US" dirty="0" smtClean="0"/>
              <a:t>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5/13/2014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t>Observatorie CA HBT Workshop</a:t>
            </a:r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0942" y="1981634"/>
            <a:ext cx="124011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PMT/APD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271060" y="2074304"/>
            <a:ext cx="732116" cy="2049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03176" y="1658471"/>
            <a:ext cx="1240118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Preamp/Fiber Optic transmitter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34299" y="1572366"/>
            <a:ext cx="3961466" cy="4375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652813" y="3702641"/>
            <a:ext cx="36260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Pxie</a:t>
            </a:r>
            <a:r>
              <a:rPr lang="en-US" dirty="0" smtClean="0"/>
              <a:t> Bus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12118" y="2074304"/>
            <a:ext cx="12102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Virtex</a:t>
            </a:r>
            <a:r>
              <a:rPr lang="en-US" dirty="0" smtClean="0"/>
              <a:t> -5 FPGA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85765" y="1757520"/>
            <a:ext cx="71717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250 </a:t>
            </a:r>
            <a:r>
              <a:rPr lang="en-US" dirty="0" err="1" smtClean="0"/>
              <a:t>Mhz</a:t>
            </a:r>
            <a:r>
              <a:rPr lang="en-US" dirty="0" smtClean="0"/>
              <a:t> A/D</a:t>
            </a:r>
          </a:p>
          <a:p>
            <a:r>
              <a:rPr lang="en-US" dirty="0" err="1" smtClean="0"/>
              <a:t>Conv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02941" y="4606348"/>
            <a:ext cx="13745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80001" y="3711389"/>
            <a:ext cx="18779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Streaming  RAID </a:t>
            </a:r>
          </a:p>
          <a:p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13350" y="3625033"/>
            <a:ext cx="1451347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12 TB </a:t>
            </a:r>
          </a:p>
          <a:p>
            <a:r>
              <a:rPr lang="en-US" dirty="0" smtClean="0"/>
              <a:t>750 MB/Sec </a:t>
            </a:r>
          </a:p>
          <a:p>
            <a:r>
              <a:rPr lang="en-US" dirty="0" smtClean="0"/>
              <a:t>RAID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4243294" y="2051641"/>
            <a:ext cx="642471" cy="2642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602941" y="5210240"/>
            <a:ext cx="13745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GPS Clock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7022352" y="5274235"/>
            <a:ext cx="240568" cy="2306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039527" y="4657685"/>
            <a:ext cx="240568" cy="2306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5602941" y="2279283"/>
            <a:ext cx="240568" cy="2306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828786" y="2348389"/>
            <a:ext cx="4689474" cy="2056779"/>
            <a:chOff x="3871820" y="2300941"/>
            <a:chExt cx="4689474" cy="2056779"/>
          </a:xfrm>
        </p:grpSpPr>
        <p:sp>
          <p:nvSpPr>
            <p:cNvPr id="19" name="Curved Left Arrow 18"/>
            <p:cNvSpPr/>
            <p:nvPr/>
          </p:nvSpPr>
          <p:spPr>
            <a:xfrm>
              <a:off x="7829176" y="2315882"/>
              <a:ext cx="732118" cy="1688353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3871820" y="3760073"/>
              <a:ext cx="1208181" cy="597647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7055522" y="2300941"/>
              <a:ext cx="240568" cy="23063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 flipH="1">
              <a:off x="6957940" y="3873978"/>
              <a:ext cx="296015" cy="23063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64698" y="2279283"/>
            <a:ext cx="4689474" cy="2107026"/>
            <a:chOff x="3828787" y="2298142"/>
            <a:chExt cx="4689474" cy="2107026"/>
          </a:xfrm>
        </p:grpSpPr>
        <p:sp>
          <p:nvSpPr>
            <p:cNvPr id="33" name="Right Arrow 32"/>
            <p:cNvSpPr/>
            <p:nvPr/>
          </p:nvSpPr>
          <p:spPr>
            <a:xfrm flipH="1">
              <a:off x="6883672" y="2298142"/>
              <a:ext cx="281828" cy="23063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828787" y="2349211"/>
              <a:ext cx="4689474" cy="2055957"/>
              <a:chOff x="3871820" y="2279283"/>
              <a:chExt cx="4689474" cy="2055957"/>
            </a:xfrm>
          </p:grpSpPr>
          <p:sp>
            <p:nvSpPr>
              <p:cNvPr id="31" name="Curved Left Arrow 30"/>
              <p:cNvSpPr/>
              <p:nvPr/>
            </p:nvSpPr>
            <p:spPr>
              <a:xfrm rot="10800000" flipH="1">
                <a:off x="7829176" y="2279283"/>
                <a:ext cx="732118" cy="1703294"/>
              </a:xfrm>
              <a:prstGeom prst="curved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Left Arrow 31"/>
              <p:cNvSpPr/>
              <p:nvPr/>
            </p:nvSpPr>
            <p:spPr>
              <a:xfrm rot="10800000">
                <a:off x="3871820" y="3737593"/>
                <a:ext cx="1208181" cy="597647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990260" y="3896642"/>
                <a:ext cx="309118" cy="20796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7650482" y="4173054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</a:t>
            </a:r>
            <a:r>
              <a:rPr lang="en-US" dirty="0" err="1" smtClean="0"/>
              <a:t>Gbit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38" name="Left Arrow 37"/>
          <p:cNvSpPr/>
          <p:nvPr/>
        </p:nvSpPr>
        <p:spPr>
          <a:xfrm>
            <a:off x="3391647" y="4758680"/>
            <a:ext cx="2211294" cy="873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11294" y="4657685"/>
            <a:ext cx="1180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Mbyte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220922" y="6002259"/>
            <a:ext cx="273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Pxie</a:t>
            </a:r>
            <a:r>
              <a:rPr lang="en-US" dirty="0" smtClean="0"/>
              <a:t> Backplane (4 </a:t>
            </a:r>
            <a:r>
              <a:rPr lang="en-US" dirty="0" err="1" smtClean="0"/>
              <a:t>Gbit</a:t>
            </a:r>
            <a:r>
              <a:rPr lang="en-US" dirty="0" smtClean="0"/>
              <a:t>/sec)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62960" y="5304016"/>
            <a:ext cx="3096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Virtex-5 FPGA has multiple</a:t>
            </a:r>
          </a:p>
          <a:p>
            <a:r>
              <a:rPr lang="en-US" dirty="0" err="1" smtClean="0"/>
              <a:t>Parallell-pipline</a:t>
            </a:r>
            <a:r>
              <a:rPr lang="en-US" dirty="0" smtClean="0"/>
              <a:t> FFT cores</a:t>
            </a:r>
          </a:p>
          <a:p>
            <a:r>
              <a:rPr lang="en-US" dirty="0" smtClean="0"/>
              <a:t>Real time data-Filtering/</a:t>
            </a:r>
            <a:r>
              <a:rPr lang="en-US" dirty="0" err="1" smtClean="0"/>
              <a:t>coorrelation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08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658</Words>
  <Application>Microsoft Office PowerPoint</Application>
  <PresentationFormat>Affichage à l'écran (4:3)</PresentationFormat>
  <Paragraphs>212</Paragraphs>
  <Slides>27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0" baseType="lpstr">
      <vt:lpstr>Capital</vt:lpstr>
      <vt:lpstr>Equation</vt:lpstr>
      <vt:lpstr>Chart</vt:lpstr>
      <vt:lpstr>StarBase Intensity Interferometry Update</vt:lpstr>
      <vt:lpstr>Présentation PowerPoint</vt:lpstr>
      <vt:lpstr>Présentation PowerPoint</vt:lpstr>
      <vt:lpstr>Présentation PowerPoint</vt:lpstr>
      <vt:lpstr>Présentation PowerPoint</vt:lpstr>
      <vt:lpstr>Digitizer System</vt:lpstr>
      <vt:lpstr>Présentation PowerPoint</vt:lpstr>
      <vt:lpstr>Filtered PMT Spectrum</vt:lpstr>
      <vt:lpstr>DAQ System</vt:lpstr>
      <vt:lpstr>Présentation PowerPoint</vt:lpstr>
      <vt:lpstr>Digitizer/Software Correlation tests with  PMTs/Preamps</vt:lpstr>
      <vt:lpstr>Présentation PowerPoint</vt:lpstr>
      <vt:lpstr>Présentation PowerPoint</vt:lpstr>
      <vt:lpstr>Digitizer/Software Correlation tests with PMTs/Preamps</vt:lpstr>
      <vt:lpstr>SII Lab Measurement/Hole diameters (Laser/Rotating Disk)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Upgrade Summer 2010</dc:title>
  <dc:creator>David Kieda</dc:creator>
  <cp:lastModifiedBy>ocanice</cp:lastModifiedBy>
  <cp:revision>73</cp:revision>
  <dcterms:created xsi:type="dcterms:W3CDTF">2011-02-25T19:55:47Z</dcterms:created>
  <dcterms:modified xsi:type="dcterms:W3CDTF">2014-05-13T14:53:34Z</dcterms:modified>
</cp:coreProperties>
</file>