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5" r:id="rId3"/>
    <p:sldId id="420" r:id="rId4"/>
    <p:sldId id="281" r:id="rId5"/>
    <p:sldId id="263" r:id="rId6"/>
    <p:sldId id="633" r:id="rId7"/>
    <p:sldId id="634" r:id="rId8"/>
    <p:sldId id="587" r:id="rId9"/>
    <p:sldId id="622" r:id="rId10"/>
    <p:sldId id="268" r:id="rId11"/>
    <p:sldId id="646" r:id="rId12"/>
    <p:sldId id="267" r:id="rId13"/>
    <p:sldId id="647" r:id="rId14"/>
    <p:sldId id="643" r:id="rId15"/>
    <p:sldId id="469" r:id="rId16"/>
    <p:sldId id="644" r:id="rId17"/>
    <p:sldId id="645" r:id="rId18"/>
    <p:sldId id="648" r:id="rId19"/>
    <p:sldId id="649" r:id="rId20"/>
    <p:sldId id="651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5108C-97B8-4828-A331-DA30DB0F56C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3A19B-11C4-4AF5-A1C2-CCA6337092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61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386BD58-BDD1-56E5-F1A6-D51D34751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DD4578-113C-405F-A8FE-C415AE206896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A318B4A-0F8A-ADDD-3DF5-3B06F7CA73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6A0136D-10CF-95C7-009C-CCA689817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« Superbe, superbe »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E0BF8A0-60AF-047C-F711-E4B3010218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10829-6DCE-47D1-954F-D478C450865D}" type="slidenum">
              <a:rPr lang="fr-FR" altLang="fr-FR"/>
              <a:pPr/>
              <a:t>10</a:t>
            </a:fld>
            <a:endParaRPr lang="fr-FR" altLang="fr-F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0030CB6A-6086-CB6D-A231-9271EBB4C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9D433EA-D218-B055-B076-55FD7568D1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Télescope boule de 1,5 m (1)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Période compliquée. Hétérodyne difficile. Retour à l’interférométrie directe à plus courte longueur d’onde.</a:t>
            </a:r>
          </a:p>
          <a:p>
            <a:r>
              <a:rPr lang="fr-FR" dirty="0"/>
              <a:t>Scission des groupes optiques entre GI2T et I4T. Echec I4T et développement GI2T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A19B-11C4-4AF5-A1C2-CCA6337092C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404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8107061-022F-340B-45D8-612390C12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2C61D-D695-4689-A364-A7B126FCBD45}" type="slidenum">
              <a:rPr lang="fr-FR" altLang="fr-FR"/>
              <a:pPr/>
              <a:t>12</a:t>
            </a:fld>
            <a:endParaRPr lang="fr-FR" altLang="fr-FR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4273B1E-FE99-540D-5253-E539B421FB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3AC30DF-1ADB-CE8C-AAF1-9118FC9F2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Ensuite… projet de synthèse d’ouverture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GI2T en statut de précurseur VLTI à une époque de difficulté de la prospective européenne. Foyer des efforts visible et IR en préparation de la première génération européenne.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Mutation aux USA aussi avec le KECK et CHARA dominant la </a:t>
            </a:r>
            <a:r>
              <a:rPr lang="fr-FR" dirty="0" err="1"/>
              <a:t>scene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A19B-11C4-4AF5-A1C2-CCA6337092C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529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Arrivée des géants, regroupement des forces, difficultés nouvelles pour le GI2T… transfert vers VLTI non souhaité, ouverture de la collaboration CHARA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A19B-11C4-4AF5-A1C2-CCA6337092C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556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Rôle clé de pionnier; maturation des idées, ouverture des concepts</a:t>
            </a:r>
          </a:p>
          <a:p>
            <a:r>
              <a:rPr lang="fr-FR" dirty="0"/>
              <a:t>Un patrimoine scientifique peu conservé malgré quelques efforts. Un vrai tournant dans le développement de ce domaine, aujourd’hui avec </a:t>
            </a:r>
            <a:r>
              <a:rPr lang="fr-FR"/>
              <a:t>le vent en poupe.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A19B-11C4-4AF5-A1C2-CCA6337092C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03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FBC40-643C-996A-600B-B2EFC0C12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D816AD-CC7F-FA97-30FB-5FF68A2A9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13FA6-BE20-9529-79A9-CE5DA1EA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1DD26-1BAA-6C6A-8589-3BB5B987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E4AE20-E841-B831-502E-B96D0F36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69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E0018-C8E5-4FF8-76DC-8BCA2B2A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20EA1F-82CB-BBB9-21C7-D0A03E632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B44CD9-E0E3-612F-21F6-4D0F9A87B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479C28-4662-4DC5-BD14-0BCEE853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9829D0-16BC-8CB5-4904-D3B464B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64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90EE16-52B1-B48C-D888-36D1BD09B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BF8A09-D92D-64DE-2BC4-D2CE9A10C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9EF54-D1BA-994E-5AB8-5FFAFC73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C2A854-9FF5-F19E-6036-2E377C84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931FF3-1EEC-76CD-A233-6CFFD864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72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E7542-6D6F-1357-D204-DE0964B4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1A5CAE-02F9-3F85-EA46-22472AE5CD5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3ED3F8-BEB4-2217-014C-F3007D799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5F43EF-644F-EA1C-2AAE-DDAADB18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41DC82-98B3-219F-7699-2A7BA001A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4B5803-7FEA-CD65-BA22-01B39B2B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D34908B-E59A-405B-8A20-4833409EAD55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2826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197DD-A1DC-370C-3710-95FCFBB5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FB62DC-3E3D-543B-53B7-EDF180B8B8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E3F3A1-99C6-BB70-1C8C-ED4F2865B2D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9393C8-880A-3738-F46F-45B3363355B4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484229D-CB80-1918-A14B-5251B5EC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2D8C6E7-DC2D-0900-7E11-56D57927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4CA8DE-1864-B37E-E343-3E951EC3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37DEC7A-CC60-454F-82CA-C603D5F0EB12}" type="slidenum">
              <a:rPr lang="fr-FR" altLang="en-US"/>
              <a:pPr/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0152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ACED2-0DA4-1B74-46D1-3D8F6C7C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2FD126-C5C2-D928-EB8B-C11F76917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63CC77-8CBC-F368-1886-6C3D95F0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382A45-62F2-7BB8-13C8-5D0F27F49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D8AD8-1C5D-3459-4CF1-40F5E334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5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E2594C-E624-9006-8BD7-AA05BAE3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3E7234-92F5-E245-F683-632DB27E5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3863CB-1700-82C1-A866-44A270E1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CF6B0E-0A9C-18BD-E374-AF3980CD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FD610F-1A8C-4DF1-FC03-6BC96A58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3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63152-CCF9-78E1-7ED5-BA49860F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2EF95C-90D6-B66A-6B5E-35FD27143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D10564-0EB6-6DBB-276A-6430E9E56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E40361-0187-D184-B494-08761865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AD3D95-4414-BADA-20D0-DF39A6ED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17C0C1-ECEF-7C58-4A98-E71987A7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38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18BBA6-80D1-8C39-54C1-DCD0FD35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0CFCE0-3413-3255-4325-B5C543B70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25567F-F9DC-14BA-F881-9C966D921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5E1742-78D3-B3A1-76EE-4F63B153F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365D99-C06D-0C7A-3232-99654D4B3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622CA5E-0AF9-693E-1CC1-BB3132160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ABE5C8-AF58-5E21-4C8F-37DB61DC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892878-1C09-CE9F-63E3-753D74DB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58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696AD-F714-6277-8346-4CC9E898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006E98-0429-B3B8-48B1-D0D1A175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F5CB9F-D623-A284-8094-49F18DBA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686973-E1E5-648C-2276-2553DFB6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97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118874-A0E9-F391-7BCF-517B6378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15AE21-EC31-587A-760B-20F29D18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BD669D-AB3B-611B-7558-0134329F8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03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EAAF9F-7444-4C52-78A2-B4854FE0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A24872-3343-C904-68B3-0568EC10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B2C0D4-4C68-4B1E-34A0-3E7535CDB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F034C1-E114-E3F6-F953-10DF2E5C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D672AC-A5E2-5FED-F888-5FD989E3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3AD1B3-AA11-6E6E-E5CE-051978EB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10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CB1C2-BAF6-462E-E1E7-22FAF85D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DDC901-C79A-EB4B-BD78-B3B4FB963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34C561-F95F-D632-A20D-6FBD3F02A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4F4429-E0BA-0866-92EE-237964718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A59DB0-F8DA-1B6D-13CB-A6B5F967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6FC53E-248D-B5D2-0883-5ACB590D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6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17A964-8B0E-2882-EC12-F5BB907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3D558D-0B58-D618-5F07-4FA1F8A6D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A6761C-C677-2703-02BB-C67378ED3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02D6CE-2352-4E69-915E-907418369BB5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F3251F-85F6-2A4E-A644-63E9D8E19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32A73-E619-5B29-82E0-974528A24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CCB36-F123-48C5-883D-34C1597FD4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33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étoile, espace, constellation, galaxie&#10;&#10;Description générée automatiquement">
            <a:extLst>
              <a:ext uri="{FF2B5EF4-FFF2-40B4-BE49-F238E27FC236}">
                <a16:creationId xmlns:a16="http://schemas.microsoft.com/office/drawing/2014/main" id="{5FC4EB14-C09F-6B3A-16D9-1FB24338A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05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FF1D066-9E3F-CB6A-5E0A-42115880E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0126" y="57953"/>
            <a:ext cx="4692555" cy="774700"/>
          </a:xfrm>
        </p:spPr>
        <p:txBody>
          <a:bodyPr/>
          <a:lstStyle/>
          <a:p>
            <a:r>
              <a:rPr lang="fr-FR" altLang="fr-FR" dirty="0"/>
              <a:t>La taille au-dessus</a:t>
            </a:r>
          </a:p>
        </p:txBody>
      </p:sp>
      <p:pic>
        <p:nvPicPr>
          <p:cNvPr id="59399" name="Picture 7">
            <a:extLst>
              <a:ext uri="{FF2B5EF4-FFF2-40B4-BE49-F238E27FC236}">
                <a16:creationId xmlns:a16="http://schemas.microsoft.com/office/drawing/2014/main" id="{0D5D1250-50CE-0F69-70ED-F94EDD548F3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5095" y="1470523"/>
            <a:ext cx="3802123" cy="53295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id="{A664E2C8-D899-0FA5-7DDB-718352E08D6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2299" y="1470523"/>
            <a:ext cx="3648501" cy="52226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ciel, arbre, herbe&#10;&#10;Description générée automatiquement">
            <a:extLst>
              <a:ext uri="{FF2B5EF4-FFF2-40B4-BE49-F238E27FC236}">
                <a16:creationId xmlns:a16="http://schemas.microsoft.com/office/drawing/2014/main" id="{0B44C3FD-17B4-1FB0-A35A-8CAF9F4A8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7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>
            <a:extLst>
              <a:ext uri="{FF2B5EF4-FFF2-40B4-BE49-F238E27FC236}">
                <a16:creationId xmlns:a16="http://schemas.microsoft.com/office/drawing/2014/main" id="{5015C932-D9EB-F2BA-962A-4FAB8A87B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800"/>
              <a:t>Ensuite… projet de synthèse d’ouverture</a:t>
            </a: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8A1ABF30-7F18-C559-3FAA-CEAA496BB63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125538"/>
            <a:ext cx="8229600" cy="1223962"/>
          </a:xfrm>
        </p:spPr>
        <p:txBody>
          <a:bodyPr/>
          <a:lstStyle/>
          <a:p>
            <a:r>
              <a:rPr lang="fr-FR" altLang="fr-FR" sz="2000"/>
              <a:t>Plusieurs télescopes.</a:t>
            </a:r>
          </a:p>
          <a:p>
            <a:r>
              <a:rPr lang="fr-FR" altLang="fr-FR" sz="2000"/>
              <a:t>Une monture rigide insensible aux intempéries.</a:t>
            </a:r>
          </a:p>
          <a:p>
            <a:r>
              <a:rPr lang="fr-FR" altLang="fr-FR" sz="2000"/>
              <a:t>Un laboratoire de recombinaison.</a:t>
            </a:r>
          </a:p>
        </p:txBody>
      </p:sp>
      <p:pic>
        <p:nvPicPr>
          <p:cNvPr id="55303" name="Picture 7">
            <a:extLst>
              <a:ext uri="{FF2B5EF4-FFF2-40B4-BE49-F238E27FC236}">
                <a16:creationId xmlns:a16="http://schemas.microsoft.com/office/drawing/2014/main" id="{1F674A8E-8319-0620-80E0-206592DC55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2420938"/>
            <a:ext cx="7416800" cy="3695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chaussures, arbre, personne&#10;&#10;Description générée automatiquement">
            <a:extLst>
              <a:ext uri="{FF2B5EF4-FFF2-40B4-BE49-F238E27FC236}">
                <a16:creationId xmlns:a16="http://schemas.microsoft.com/office/drawing/2014/main" id="{8E920567-2474-C70D-4A27-00BAEBBF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1" b="366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74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6" name="Picture 4">
            <a:extLst>
              <a:ext uri="{FF2B5EF4-FFF2-40B4-BE49-F238E27FC236}">
                <a16:creationId xmlns:a16="http://schemas.microsoft.com/office/drawing/2014/main" id="{B44FDCC7-475F-3BEB-35FF-65FB12C2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68" y="53470"/>
            <a:ext cx="4534694" cy="30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58" name="Picture 6">
            <a:extLst>
              <a:ext uri="{FF2B5EF4-FFF2-40B4-BE49-F238E27FC236}">
                <a16:creationId xmlns:a16="http://schemas.microsoft.com/office/drawing/2014/main" id="{368FD508-7560-14B9-5DAA-D8CE64C9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94" y="3429000"/>
            <a:ext cx="4894263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57" name="Picture 5">
            <a:extLst>
              <a:ext uri="{FF2B5EF4-FFF2-40B4-BE49-F238E27FC236}">
                <a16:creationId xmlns:a16="http://schemas.microsoft.com/office/drawing/2014/main" id="{2507A338-82A5-418A-3C86-90A91621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5" y="2503404"/>
            <a:ext cx="5386388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4754" name="Rectangle 2">
            <a:extLst>
              <a:ext uri="{FF2B5EF4-FFF2-40B4-BE49-F238E27FC236}">
                <a16:creationId xmlns:a16="http://schemas.microsoft.com/office/drawing/2014/main" id="{23219C4E-006A-EFA0-82A3-2CAC9F2BA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758" y="1"/>
            <a:ext cx="5985042" cy="2295525"/>
          </a:xfrm>
          <a:noFill/>
        </p:spPr>
        <p:txBody>
          <a:bodyPr/>
          <a:lstStyle/>
          <a:p>
            <a:pPr marL="25400">
              <a:lnSpc>
                <a:spcPts val="5800"/>
              </a:lnSpc>
              <a:spcAft>
                <a:spcPts val="13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</a:pPr>
            <a:r>
              <a:rPr lang="en-US" altLang="fr-FR" sz="3600" dirty="0"/>
              <a:t>Les </a:t>
            </a:r>
            <a:r>
              <a:rPr lang="en-US" altLang="fr-FR" sz="3600" dirty="0" err="1"/>
              <a:t>rêves</a:t>
            </a:r>
            <a:r>
              <a:rPr lang="en-US" altLang="fr-FR" sz="3600" dirty="0"/>
              <a:t> </a:t>
            </a:r>
            <a:r>
              <a:rPr lang="en-US" altLang="fr-FR" sz="3600" dirty="0" err="1"/>
              <a:t>d’OVLA</a:t>
            </a:r>
            <a:br>
              <a:rPr lang="en-US" altLang="fr-FR" sz="3600" dirty="0"/>
            </a:br>
            <a:r>
              <a:rPr lang="en-US" altLang="fr-FR" sz="3600" dirty="0"/>
              <a:t> (Optical Very Large Array)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1" name="Picture 61" descr="monde-des-interferometres_1980-1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12" y="2447433"/>
            <a:ext cx="6028730" cy="273188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2132303" y="81862"/>
            <a:ext cx="8313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 dirty="0">
                <a:solidFill>
                  <a:schemeClr val="accent6"/>
                </a:solidFill>
                <a:latin typeface="Comic Sans MS" panose="030F0702030302020204" pitchFamily="66" charset="0"/>
              </a:rPr>
              <a:t>Les interféromètres pionniers de la fin du </a:t>
            </a:r>
            <a:r>
              <a:rPr lang="fr-FR" altLang="fr-FR" sz="24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XXième</a:t>
            </a:r>
            <a:r>
              <a:rPr lang="fr-FR" altLang="fr-FR" sz="2400" dirty="0">
                <a:solidFill>
                  <a:schemeClr val="accent6"/>
                </a:solidFill>
                <a:latin typeface="Comic Sans MS" panose="030F0702030302020204" pitchFamily="66" charset="0"/>
              </a:rPr>
              <a:t> siècle</a:t>
            </a:r>
            <a:endParaRPr lang="fr-FR" altLang="fr-FR" sz="2400" dirty="0">
              <a:solidFill>
                <a:schemeClr val="accent6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  <p:grpSp>
        <p:nvGrpSpPr>
          <p:cNvPr id="61543" name="Group 103"/>
          <p:cNvGrpSpPr>
            <a:grpSpLocks/>
          </p:cNvGrpSpPr>
          <p:nvPr/>
        </p:nvGrpSpPr>
        <p:grpSpPr bwMode="auto">
          <a:xfrm>
            <a:off x="1280520" y="441726"/>
            <a:ext cx="3491607" cy="2641600"/>
            <a:chOff x="62" y="347"/>
            <a:chExt cx="2707" cy="2048"/>
          </a:xfrm>
        </p:grpSpPr>
        <p:grpSp>
          <p:nvGrpSpPr>
            <p:cNvPr id="61534" name="Group 94"/>
            <p:cNvGrpSpPr>
              <a:grpSpLocks/>
            </p:cNvGrpSpPr>
            <p:nvPr/>
          </p:nvGrpSpPr>
          <p:grpSpPr bwMode="auto">
            <a:xfrm>
              <a:off x="62" y="347"/>
              <a:ext cx="2707" cy="1463"/>
              <a:chOff x="350" y="478"/>
              <a:chExt cx="2707" cy="1463"/>
            </a:xfrm>
          </p:grpSpPr>
          <p:grpSp>
            <p:nvGrpSpPr>
              <p:cNvPr id="61535" name="Group 95"/>
              <p:cNvGrpSpPr>
                <a:grpSpLocks/>
              </p:cNvGrpSpPr>
              <p:nvPr/>
            </p:nvGrpSpPr>
            <p:grpSpPr bwMode="auto">
              <a:xfrm>
                <a:off x="350" y="688"/>
                <a:ext cx="977" cy="1253"/>
                <a:chOff x="71" y="418"/>
                <a:chExt cx="977" cy="1253"/>
              </a:xfrm>
            </p:grpSpPr>
            <p:pic>
              <p:nvPicPr>
                <p:cNvPr id="61536" name="Picture 96" descr="markIII_exterieur_199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36" r="17027"/>
                <a:stretch>
                  <a:fillRect/>
                </a:stretch>
              </p:blipFill>
              <p:spPr bwMode="auto">
                <a:xfrm>
                  <a:off x="121" y="418"/>
                  <a:ext cx="927" cy="1253"/>
                </a:xfrm>
                <a:prstGeom prst="rect">
                  <a:avLst/>
                </a:prstGeom>
                <a:noFill/>
                <a:ln w="28575">
                  <a:solidFill>
                    <a:srgbClr val="00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53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71" y="418"/>
                  <a:ext cx="872" cy="4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altLang="fr-FR" sz="1625" dirty="0">
                      <a:solidFill>
                        <a:srgbClr val="FFFF00"/>
                      </a:solidFill>
                    </a:rPr>
                    <a:t>Mark III</a:t>
                  </a:r>
                </a:p>
                <a:p>
                  <a:pPr algn="ctr"/>
                  <a:r>
                    <a:rPr lang="fr-FR" altLang="fr-FR" sz="1625" dirty="0">
                      <a:solidFill>
                        <a:srgbClr val="FFFF00"/>
                      </a:solidFill>
                    </a:rPr>
                    <a:t>1985-1998</a:t>
                  </a:r>
                </a:p>
              </p:txBody>
            </p:sp>
          </p:grpSp>
          <p:grpSp>
            <p:nvGrpSpPr>
              <p:cNvPr id="61538" name="Group 98"/>
              <p:cNvGrpSpPr>
                <a:grpSpLocks/>
              </p:cNvGrpSpPr>
              <p:nvPr/>
            </p:nvGrpSpPr>
            <p:grpSpPr bwMode="auto">
              <a:xfrm>
                <a:off x="1553" y="780"/>
                <a:ext cx="1504" cy="1036"/>
                <a:chOff x="1419" y="505"/>
                <a:chExt cx="1504" cy="1036"/>
              </a:xfrm>
            </p:grpSpPr>
            <p:pic>
              <p:nvPicPr>
                <p:cNvPr id="61539" name="Picture 99" descr="isi_32m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1" y="511"/>
                  <a:ext cx="1422" cy="103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540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419" y="505"/>
                  <a:ext cx="872" cy="4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altLang="fr-FR" sz="1625" dirty="0">
                      <a:solidFill>
                        <a:srgbClr val="FFFF00"/>
                      </a:solidFill>
                    </a:rPr>
                    <a:t>ISI</a:t>
                  </a:r>
                </a:p>
                <a:p>
                  <a:pPr algn="ctr"/>
                  <a:r>
                    <a:rPr lang="fr-FR" altLang="fr-FR" sz="1625" dirty="0">
                      <a:solidFill>
                        <a:srgbClr val="FFFF00"/>
                      </a:solidFill>
                    </a:rPr>
                    <a:t>1988-1998</a:t>
                  </a:r>
                </a:p>
              </p:txBody>
            </p:sp>
          </p:grpSp>
          <p:sp>
            <p:nvSpPr>
              <p:cNvPr id="61541" name="Text Box 101"/>
              <p:cNvSpPr txBox="1">
                <a:spLocks noChangeArrowheads="1"/>
              </p:cNvSpPr>
              <p:nvPr/>
            </p:nvSpPr>
            <p:spPr bwMode="auto">
              <a:xfrm>
                <a:off x="547" y="478"/>
                <a:ext cx="2104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25">
                    <a:solidFill>
                      <a:schemeClr val="bg1"/>
                    </a:solidFill>
                  </a:rPr>
                  <a:t>Mont Wilson, Californie, E-U</a:t>
                </a:r>
              </a:p>
            </p:txBody>
          </p:sp>
        </p:grpSp>
        <p:sp>
          <p:nvSpPr>
            <p:cNvPr id="61542" name="Line 102"/>
            <p:cNvSpPr>
              <a:spLocks noChangeShapeType="1"/>
            </p:cNvSpPr>
            <p:nvPr/>
          </p:nvSpPr>
          <p:spPr bwMode="auto">
            <a:xfrm>
              <a:off x="1079" y="1663"/>
              <a:ext cx="1422" cy="7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25"/>
            </a:p>
          </p:txBody>
        </p:sp>
      </p:grpSp>
      <p:grpSp>
        <p:nvGrpSpPr>
          <p:cNvPr id="61550" name="Group 110"/>
          <p:cNvGrpSpPr>
            <a:grpSpLocks/>
          </p:cNvGrpSpPr>
          <p:nvPr/>
        </p:nvGrpSpPr>
        <p:grpSpPr bwMode="auto">
          <a:xfrm>
            <a:off x="6657890" y="866729"/>
            <a:ext cx="2756398" cy="1987649"/>
            <a:chOff x="2504" y="622"/>
            <a:chExt cx="2137" cy="1541"/>
          </a:xfrm>
        </p:grpSpPr>
        <p:grpSp>
          <p:nvGrpSpPr>
            <p:cNvPr id="61545" name="Group 105"/>
            <p:cNvGrpSpPr>
              <a:grpSpLocks/>
            </p:cNvGrpSpPr>
            <p:nvPr/>
          </p:nvGrpSpPr>
          <p:grpSpPr bwMode="auto">
            <a:xfrm>
              <a:off x="2504" y="622"/>
              <a:ext cx="2137" cy="884"/>
              <a:chOff x="2689" y="551"/>
              <a:chExt cx="2137" cy="884"/>
            </a:xfrm>
          </p:grpSpPr>
          <p:pic>
            <p:nvPicPr>
              <p:cNvPr id="61546" name="Picture 106" descr="Coast20m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" y="551"/>
                <a:ext cx="1979" cy="794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47" name="Text Box 107"/>
              <p:cNvSpPr txBox="1">
                <a:spLocks noChangeArrowheads="1"/>
              </p:cNvSpPr>
              <p:nvPr/>
            </p:nvSpPr>
            <p:spPr bwMode="auto">
              <a:xfrm>
                <a:off x="3415" y="569"/>
                <a:ext cx="884" cy="4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altLang="fr-FR" sz="1625">
                    <a:solidFill>
                      <a:srgbClr val="0000FF"/>
                    </a:solidFill>
                  </a:rPr>
                  <a:t>COAST</a:t>
                </a:r>
              </a:p>
              <a:p>
                <a:pPr algn="ctr"/>
                <a:r>
                  <a:rPr lang="fr-FR" altLang="fr-FR" sz="1625">
                    <a:solidFill>
                      <a:srgbClr val="0000FF"/>
                    </a:solidFill>
                  </a:rPr>
                  <a:t>1991-2005</a:t>
                </a:r>
              </a:p>
            </p:txBody>
          </p:sp>
          <p:sp>
            <p:nvSpPr>
              <p:cNvPr id="61548" name="Text Box 108"/>
              <p:cNvSpPr txBox="1">
                <a:spLocks noChangeArrowheads="1"/>
              </p:cNvSpPr>
              <p:nvPr/>
            </p:nvSpPr>
            <p:spPr bwMode="auto">
              <a:xfrm>
                <a:off x="2689" y="1170"/>
                <a:ext cx="1213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altLang="fr-FR" sz="1625">
                    <a:solidFill>
                      <a:schemeClr val="bg1"/>
                    </a:solidFill>
                  </a:rPr>
                  <a:t>Cambridge G-B</a:t>
                </a:r>
              </a:p>
            </p:txBody>
          </p:sp>
        </p:grpSp>
        <p:sp>
          <p:nvSpPr>
            <p:cNvPr id="61549" name="Line 109"/>
            <p:cNvSpPr>
              <a:spLocks noChangeShapeType="1"/>
            </p:cNvSpPr>
            <p:nvPr/>
          </p:nvSpPr>
          <p:spPr bwMode="auto">
            <a:xfrm flipH="1">
              <a:off x="2641" y="1314"/>
              <a:ext cx="993" cy="8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25"/>
            </a:p>
          </p:txBody>
        </p:sp>
      </p:grpSp>
      <p:grpSp>
        <p:nvGrpSpPr>
          <p:cNvPr id="61557" name="Group 117"/>
          <p:cNvGrpSpPr>
            <a:grpSpLocks/>
          </p:cNvGrpSpPr>
          <p:nvPr/>
        </p:nvGrpSpPr>
        <p:grpSpPr bwMode="auto">
          <a:xfrm>
            <a:off x="3412381" y="3418804"/>
            <a:ext cx="2614513" cy="3348434"/>
            <a:chOff x="1937" y="1422"/>
            <a:chExt cx="2027" cy="2596"/>
          </a:xfrm>
        </p:grpSpPr>
        <p:grpSp>
          <p:nvGrpSpPr>
            <p:cNvPr id="61552" name="Group 112"/>
            <p:cNvGrpSpPr>
              <a:grpSpLocks/>
            </p:cNvGrpSpPr>
            <p:nvPr/>
          </p:nvGrpSpPr>
          <p:grpSpPr bwMode="auto">
            <a:xfrm>
              <a:off x="1937" y="3090"/>
              <a:ext cx="2027" cy="928"/>
              <a:chOff x="1929" y="3317"/>
              <a:chExt cx="2027" cy="928"/>
            </a:xfrm>
          </p:grpSpPr>
          <p:pic>
            <p:nvPicPr>
              <p:cNvPr id="61553" name="Picture 113" descr="iota_small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36" b="12271"/>
              <a:stretch>
                <a:fillRect/>
              </a:stretch>
            </p:blipFill>
            <p:spPr bwMode="auto">
              <a:xfrm>
                <a:off x="2243" y="3317"/>
                <a:ext cx="1417" cy="836"/>
              </a:xfrm>
              <a:prstGeom prst="rect">
                <a:avLst/>
              </a:prstGeom>
              <a:noFill/>
              <a:ln w="28575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54" name="Text Box 114"/>
              <p:cNvSpPr txBox="1">
                <a:spLocks noChangeArrowheads="1"/>
              </p:cNvSpPr>
              <p:nvPr/>
            </p:nvSpPr>
            <p:spPr bwMode="auto">
              <a:xfrm>
                <a:off x="2604" y="3337"/>
                <a:ext cx="884" cy="4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altLang="fr-FR" sz="1625">
                    <a:solidFill>
                      <a:srgbClr val="FFFF00"/>
                    </a:solidFill>
                  </a:rPr>
                  <a:t>IOTA</a:t>
                </a:r>
              </a:p>
              <a:p>
                <a:pPr algn="ctr"/>
                <a:r>
                  <a:rPr lang="fr-FR" altLang="fr-FR" sz="1625">
                    <a:solidFill>
                      <a:srgbClr val="FFFF00"/>
                    </a:solidFill>
                  </a:rPr>
                  <a:t>1993-2006</a:t>
                </a:r>
              </a:p>
            </p:txBody>
          </p:sp>
          <p:sp>
            <p:nvSpPr>
              <p:cNvPr id="61555" name="Text Box 115"/>
              <p:cNvSpPr txBox="1">
                <a:spLocks noChangeArrowheads="1"/>
              </p:cNvSpPr>
              <p:nvPr/>
            </p:nvSpPr>
            <p:spPr bwMode="auto">
              <a:xfrm>
                <a:off x="1929" y="3980"/>
                <a:ext cx="2027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25">
                    <a:solidFill>
                      <a:schemeClr val="bg1"/>
                    </a:solidFill>
                  </a:rPr>
                  <a:t>Mont Hopkins, Arizona, E-U</a:t>
                </a:r>
              </a:p>
            </p:txBody>
          </p:sp>
        </p:grpSp>
        <p:sp>
          <p:nvSpPr>
            <p:cNvPr id="61556" name="Line 116"/>
            <p:cNvSpPr>
              <a:spLocks noChangeShapeType="1"/>
            </p:cNvSpPr>
            <p:nvPr/>
          </p:nvSpPr>
          <p:spPr bwMode="auto">
            <a:xfrm flipV="1">
              <a:off x="2280" y="1422"/>
              <a:ext cx="541" cy="181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25"/>
            </a:p>
          </p:txBody>
        </p:sp>
      </p:grpSp>
      <p:grpSp>
        <p:nvGrpSpPr>
          <p:cNvPr id="61565" name="Group 125"/>
          <p:cNvGrpSpPr>
            <a:grpSpLocks/>
          </p:cNvGrpSpPr>
          <p:nvPr/>
        </p:nvGrpSpPr>
        <p:grpSpPr bwMode="auto">
          <a:xfrm>
            <a:off x="4876451" y="3418861"/>
            <a:ext cx="3766345" cy="3011783"/>
            <a:chOff x="1798" y="1546"/>
            <a:chExt cx="2920" cy="2335"/>
          </a:xfrm>
        </p:grpSpPr>
        <p:grpSp>
          <p:nvGrpSpPr>
            <p:cNvPr id="61566" name="Group 126"/>
            <p:cNvGrpSpPr>
              <a:grpSpLocks/>
            </p:cNvGrpSpPr>
            <p:nvPr/>
          </p:nvGrpSpPr>
          <p:grpSpPr bwMode="auto">
            <a:xfrm>
              <a:off x="2534" y="2787"/>
              <a:ext cx="2184" cy="1094"/>
              <a:chOff x="2509" y="2573"/>
              <a:chExt cx="2184" cy="1094"/>
            </a:xfrm>
          </p:grpSpPr>
          <p:pic>
            <p:nvPicPr>
              <p:cNvPr id="61567" name="Picture 127" descr="npoi_aerial0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9" y="2604"/>
                <a:ext cx="1775" cy="1063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68" name="Text Box 128"/>
              <p:cNvSpPr txBox="1">
                <a:spLocks noChangeArrowheads="1"/>
              </p:cNvSpPr>
              <p:nvPr/>
            </p:nvSpPr>
            <p:spPr bwMode="auto">
              <a:xfrm>
                <a:off x="3579" y="2573"/>
                <a:ext cx="669" cy="4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altLang="fr-FR" sz="1625" dirty="0">
                    <a:solidFill>
                      <a:srgbClr val="FFFF00"/>
                    </a:solidFill>
                  </a:rPr>
                  <a:t>NPOI</a:t>
                </a:r>
              </a:p>
              <a:p>
                <a:pPr algn="ctr"/>
                <a:r>
                  <a:rPr lang="fr-FR" altLang="fr-FR" sz="1625" dirty="0">
                    <a:solidFill>
                      <a:srgbClr val="FFFF00"/>
                    </a:solidFill>
                  </a:rPr>
                  <a:t>1994 …</a:t>
                </a:r>
              </a:p>
            </p:txBody>
          </p:sp>
          <p:sp>
            <p:nvSpPr>
              <p:cNvPr id="61569" name="Text Box 129"/>
              <p:cNvSpPr txBox="1">
                <a:spLocks noChangeArrowheads="1"/>
              </p:cNvSpPr>
              <p:nvPr/>
            </p:nvSpPr>
            <p:spPr bwMode="auto">
              <a:xfrm>
                <a:off x="2529" y="3398"/>
                <a:ext cx="2164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25" dirty="0">
                    <a:solidFill>
                      <a:schemeClr val="bg1"/>
                    </a:solidFill>
                  </a:rPr>
                  <a:t>Anderson mesa, Arizona, E-U</a:t>
                </a:r>
              </a:p>
            </p:txBody>
          </p:sp>
        </p:grpSp>
        <p:sp>
          <p:nvSpPr>
            <p:cNvPr id="61570" name="Line 130"/>
            <p:cNvSpPr>
              <a:spLocks noChangeShapeType="1"/>
            </p:cNvSpPr>
            <p:nvPr/>
          </p:nvSpPr>
          <p:spPr bwMode="auto">
            <a:xfrm flipH="1" flipV="1">
              <a:off x="1798" y="1546"/>
              <a:ext cx="1046" cy="124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25"/>
            </a:p>
          </p:txBody>
        </p:sp>
      </p:grpSp>
      <p:grpSp>
        <p:nvGrpSpPr>
          <p:cNvPr id="61573" name="Group 133"/>
          <p:cNvGrpSpPr>
            <a:grpSpLocks/>
          </p:cNvGrpSpPr>
          <p:nvPr/>
        </p:nvGrpSpPr>
        <p:grpSpPr bwMode="auto">
          <a:xfrm>
            <a:off x="823926" y="3380579"/>
            <a:ext cx="3602533" cy="2764135"/>
            <a:chOff x="102" y="1996"/>
            <a:chExt cx="2793" cy="2143"/>
          </a:xfrm>
        </p:grpSpPr>
        <p:grpSp>
          <p:nvGrpSpPr>
            <p:cNvPr id="61574" name="Group 134"/>
            <p:cNvGrpSpPr>
              <a:grpSpLocks/>
            </p:cNvGrpSpPr>
            <p:nvPr/>
          </p:nvGrpSpPr>
          <p:grpSpPr bwMode="auto">
            <a:xfrm>
              <a:off x="102" y="2963"/>
              <a:ext cx="2176" cy="1176"/>
              <a:chOff x="-99" y="3029"/>
              <a:chExt cx="2176" cy="1176"/>
            </a:xfrm>
          </p:grpSpPr>
          <p:pic>
            <p:nvPicPr>
              <p:cNvPr id="61575" name="Picture 135" descr="palomar-int-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72" b="9972"/>
              <a:stretch>
                <a:fillRect/>
              </a:stretch>
            </p:blipFill>
            <p:spPr bwMode="auto">
              <a:xfrm>
                <a:off x="0" y="3061"/>
                <a:ext cx="1833" cy="973"/>
              </a:xfrm>
              <a:prstGeom prst="rect">
                <a:avLst/>
              </a:prstGeom>
              <a:noFill/>
              <a:ln w="28575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76" name="Text Box 136"/>
              <p:cNvSpPr txBox="1">
                <a:spLocks noChangeArrowheads="1"/>
              </p:cNvSpPr>
              <p:nvPr/>
            </p:nvSpPr>
            <p:spPr bwMode="auto">
              <a:xfrm>
                <a:off x="302" y="3746"/>
                <a:ext cx="884" cy="4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altLang="fr-FR" sz="1625">
                    <a:solidFill>
                      <a:srgbClr val="FFFF00"/>
                    </a:solidFill>
                  </a:rPr>
                  <a:t>PTI</a:t>
                </a:r>
              </a:p>
              <a:p>
                <a:pPr algn="ctr"/>
                <a:r>
                  <a:rPr lang="fr-FR" altLang="fr-FR" sz="1625">
                    <a:solidFill>
                      <a:srgbClr val="FFFF00"/>
                    </a:solidFill>
                  </a:rPr>
                  <a:t>1996-2008</a:t>
                </a:r>
              </a:p>
            </p:txBody>
          </p:sp>
          <p:sp>
            <p:nvSpPr>
              <p:cNvPr id="61577" name="Text Box 137"/>
              <p:cNvSpPr txBox="1">
                <a:spLocks noChangeArrowheads="1"/>
              </p:cNvSpPr>
              <p:nvPr/>
            </p:nvSpPr>
            <p:spPr bwMode="auto">
              <a:xfrm>
                <a:off x="-99" y="3029"/>
                <a:ext cx="2176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25" dirty="0">
                    <a:solidFill>
                      <a:schemeClr val="bg1"/>
                    </a:solidFill>
                  </a:rPr>
                  <a:t>Palomar Obs., Californie, E-U</a:t>
                </a:r>
              </a:p>
            </p:txBody>
          </p:sp>
        </p:grpSp>
        <p:sp>
          <p:nvSpPr>
            <p:cNvPr id="61578" name="Line 138"/>
            <p:cNvSpPr>
              <a:spLocks noChangeShapeType="1"/>
            </p:cNvSpPr>
            <p:nvPr/>
          </p:nvSpPr>
          <p:spPr bwMode="auto">
            <a:xfrm flipV="1">
              <a:off x="1257" y="1996"/>
              <a:ext cx="1638" cy="104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25"/>
            </a:p>
          </p:txBody>
        </p:sp>
      </p:grpSp>
      <p:grpSp>
        <p:nvGrpSpPr>
          <p:cNvPr id="61580" name="Group 140"/>
          <p:cNvGrpSpPr>
            <a:grpSpLocks/>
          </p:cNvGrpSpPr>
          <p:nvPr/>
        </p:nvGrpSpPr>
        <p:grpSpPr bwMode="auto">
          <a:xfrm>
            <a:off x="9332556" y="4502155"/>
            <a:ext cx="2408139" cy="2085675"/>
            <a:chOff x="3793" y="2681"/>
            <a:chExt cx="1867" cy="1617"/>
          </a:xfrm>
        </p:grpSpPr>
        <p:grpSp>
          <p:nvGrpSpPr>
            <p:cNvPr id="61518" name="Group 78"/>
            <p:cNvGrpSpPr>
              <a:grpSpLocks/>
            </p:cNvGrpSpPr>
            <p:nvPr/>
          </p:nvGrpSpPr>
          <p:grpSpPr bwMode="auto">
            <a:xfrm>
              <a:off x="3793" y="3082"/>
              <a:ext cx="1867" cy="1216"/>
              <a:chOff x="3900" y="3196"/>
              <a:chExt cx="1867" cy="1216"/>
            </a:xfrm>
          </p:grpSpPr>
          <p:pic>
            <p:nvPicPr>
              <p:cNvPr id="61496" name="Picture 56" descr="susi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7" b="3145"/>
              <a:stretch>
                <a:fillRect/>
              </a:stretch>
            </p:blipFill>
            <p:spPr bwMode="auto">
              <a:xfrm>
                <a:off x="4176" y="3198"/>
                <a:ext cx="1584" cy="1122"/>
              </a:xfrm>
              <a:prstGeom prst="rect">
                <a:avLst/>
              </a:prstGeom>
              <a:noFill/>
              <a:ln w="28575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507" name="Text Box 67"/>
              <p:cNvSpPr txBox="1">
                <a:spLocks noChangeArrowheads="1"/>
              </p:cNvSpPr>
              <p:nvPr/>
            </p:nvSpPr>
            <p:spPr bwMode="auto">
              <a:xfrm>
                <a:off x="5098" y="3196"/>
                <a:ext cx="669" cy="4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altLang="fr-FR" sz="1625" dirty="0">
                    <a:solidFill>
                      <a:srgbClr val="FFFF00"/>
                    </a:solidFill>
                  </a:rPr>
                  <a:t>SUSI</a:t>
                </a:r>
              </a:p>
              <a:p>
                <a:pPr algn="ctr"/>
                <a:r>
                  <a:rPr lang="fr-FR" altLang="fr-FR" sz="1625" dirty="0">
                    <a:solidFill>
                      <a:srgbClr val="FFFF00"/>
                    </a:solidFill>
                  </a:rPr>
                  <a:t>1991 …</a:t>
                </a:r>
              </a:p>
            </p:txBody>
          </p:sp>
          <p:sp>
            <p:nvSpPr>
              <p:cNvPr id="61517" name="Text Box 77"/>
              <p:cNvSpPr txBox="1">
                <a:spLocks noChangeArrowheads="1"/>
              </p:cNvSpPr>
              <p:nvPr/>
            </p:nvSpPr>
            <p:spPr bwMode="auto">
              <a:xfrm>
                <a:off x="3900" y="4147"/>
                <a:ext cx="1855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25">
                    <a:solidFill>
                      <a:schemeClr val="bg1"/>
                    </a:solidFill>
                  </a:rPr>
                  <a:t>Paul Wild Obs., Australie</a:t>
                </a:r>
              </a:p>
            </p:txBody>
          </p:sp>
        </p:grpSp>
        <p:sp>
          <p:nvSpPr>
            <p:cNvPr id="61579" name="Line 139"/>
            <p:cNvSpPr>
              <a:spLocks noChangeShapeType="1"/>
            </p:cNvSpPr>
            <p:nvPr/>
          </p:nvSpPr>
          <p:spPr bwMode="auto">
            <a:xfrm flipH="1" flipV="1">
              <a:off x="3993" y="2681"/>
              <a:ext cx="996" cy="4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25"/>
            </a:p>
          </p:txBody>
        </p:sp>
      </p:grpSp>
      <p:pic>
        <p:nvPicPr>
          <p:cNvPr id="45" name="Picture 12" descr="gi2tne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23235" r="999" b="34396"/>
          <a:stretch>
            <a:fillRect/>
          </a:stretch>
        </p:blipFill>
        <p:spPr bwMode="auto">
          <a:xfrm>
            <a:off x="7475007" y="2671373"/>
            <a:ext cx="4046228" cy="1101901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63826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plein air, bâtiment, rouge&#10;&#10;Description générée automatiquement">
            <a:extLst>
              <a:ext uri="{FF2B5EF4-FFF2-40B4-BE49-F238E27FC236}">
                <a16:creationId xmlns:a16="http://schemas.microsoft.com/office/drawing/2014/main" id="{AE93332B-48EA-E5E2-08D2-32F83D15A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430BCD1-40BB-6BAB-177D-9C62B248D916}"/>
              </a:ext>
            </a:extLst>
          </p:cNvPr>
          <p:cNvSpPr txBox="1"/>
          <p:nvPr/>
        </p:nvSpPr>
        <p:spPr>
          <a:xfrm>
            <a:off x="219456" y="128016"/>
            <a:ext cx="663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OCA: PFSU (début 2000) / AMBER (2003-2015) / MATISSE (2020 - )</a:t>
            </a:r>
          </a:p>
          <a:p>
            <a:r>
              <a:rPr lang="fr-FR" dirty="0"/>
              <a:t>Et Gravity+ (2024 - )</a:t>
            </a:r>
          </a:p>
        </p:txBody>
      </p:sp>
    </p:spTree>
    <p:extLst>
      <p:ext uri="{BB962C8B-B14F-4D97-AF65-F5344CB8AC3E}">
        <p14:creationId xmlns:p14="http://schemas.microsoft.com/office/powerpoint/2010/main" val="2230175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plein air, arbre, paysage, région sauvage&#10;&#10;Description générée automatiquement">
            <a:extLst>
              <a:ext uri="{FF2B5EF4-FFF2-40B4-BE49-F238E27FC236}">
                <a16:creationId xmlns:a16="http://schemas.microsoft.com/office/drawing/2014/main" id="{DF051C2F-1472-D1BD-54F6-AA95C13A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C36170-FA9F-33D1-7BC0-6C707DF8EFA2}"/>
              </a:ext>
            </a:extLst>
          </p:cNvPr>
          <p:cNvSpPr txBox="1"/>
          <p:nvPr/>
        </p:nvSpPr>
        <p:spPr>
          <a:xfrm>
            <a:off x="6830568" y="5358384"/>
            <a:ext cx="535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Instruments OCA</a:t>
            </a:r>
          </a:p>
          <a:p>
            <a:r>
              <a:rPr lang="fr-FR" sz="2000" dirty="0">
                <a:solidFill>
                  <a:schemeClr val="bg1"/>
                </a:solidFill>
              </a:rPr>
              <a:t>	VEGA (2005-2020) – héritage GI2T</a:t>
            </a:r>
          </a:p>
          <a:p>
            <a:r>
              <a:rPr lang="fr-FR" sz="2000" dirty="0">
                <a:solidFill>
                  <a:schemeClr val="bg1"/>
                </a:solidFill>
              </a:rPr>
              <a:t>	SPICA (2023-…) – nouvelle génération</a:t>
            </a:r>
          </a:p>
        </p:txBody>
      </p:sp>
    </p:spTree>
    <p:extLst>
      <p:ext uri="{BB962C8B-B14F-4D97-AF65-F5344CB8AC3E}">
        <p14:creationId xmlns:p14="http://schemas.microsoft.com/office/powerpoint/2010/main" val="368503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94F4DFF-E214-28CC-84DE-577DF135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"/>
            <a:ext cx="12192000" cy="685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03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69BC889-F86C-6417-9EF8-9F53BFC6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944" y="-1"/>
            <a:ext cx="8639310" cy="68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7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9999" y="338045"/>
            <a:ext cx="8915400" cy="720626"/>
          </a:xfrm>
        </p:spPr>
        <p:txBody>
          <a:bodyPr>
            <a:normAutofit/>
          </a:bodyPr>
          <a:lstStyle/>
          <a:p>
            <a:r>
              <a:rPr lang="fr-FR" sz="2800" dirty="0"/>
              <a:t>Observer et comprendre les étoiles !</a:t>
            </a:r>
          </a:p>
        </p:txBody>
      </p:sp>
      <p:pic>
        <p:nvPicPr>
          <p:cNvPr id="92163" name="Picture 3" descr="su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89966" y="1271016"/>
            <a:ext cx="6165076" cy="4888626"/>
          </a:xfrm>
          <a:noFill/>
          <a:ln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7788913" y="3021340"/>
            <a:ext cx="33131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dirty="0" err="1"/>
              <a:t>Besoin</a:t>
            </a:r>
            <a:r>
              <a:rPr lang="en-US" dirty="0"/>
              <a:t> de haute </a:t>
            </a:r>
            <a:r>
              <a:rPr lang="en-US" dirty="0" err="1"/>
              <a:t>résolution</a:t>
            </a:r>
            <a:endParaRPr lang="en-US" dirty="0"/>
          </a:p>
          <a:p>
            <a:pPr lvl="1" algn="l"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spatiale</a:t>
            </a:r>
            <a:endParaRPr lang="en-US" dirty="0"/>
          </a:p>
          <a:p>
            <a:pPr lvl="1" algn="l"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temporelle</a:t>
            </a:r>
            <a:endParaRPr lang="en-US" dirty="0"/>
          </a:p>
          <a:p>
            <a:pPr lvl="1" algn="l"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spectrale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58654-3421-AE27-97D3-0E317DEE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091545" cy="586220"/>
          </a:xfrm>
        </p:spPr>
        <p:txBody>
          <a:bodyPr>
            <a:normAutofit fontScale="90000"/>
          </a:bodyPr>
          <a:lstStyle/>
          <a:p>
            <a:r>
              <a:rPr lang="fr-FR" dirty="0"/>
              <a:t>Et aujourd’hui </a:t>
            </a:r>
            <a:r>
              <a:rPr lang="fr-FR" dirty="0" err="1"/>
              <a:t>Calern</a:t>
            </a:r>
            <a:r>
              <a:rPr lang="fr-FR" dirty="0"/>
              <a:t>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0EA3DE-DA7D-A1B4-C77C-3E7A0619A768}"/>
              </a:ext>
            </a:extLst>
          </p:cNvPr>
          <p:cNvSpPr txBox="1"/>
          <p:nvPr/>
        </p:nvSpPr>
        <p:spPr>
          <a:xfrm>
            <a:off x="581932" y="4451441"/>
            <a:ext cx="56960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 aussi collaborations nationales et internationales sur</a:t>
            </a:r>
          </a:p>
          <a:p>
            <a:r>
              <a:rPr lang="fr-FR" dirty="0"/>
              <a:t>	Transport par fibre</a:t>
            </a:r>
          </a:p>
          <a:p>
            <a:r>
              <a:rPr lang="fr-FR" dirty="0"/>
              <a:t>	Hétérodyne</a:t>
            </a:r>
          </a:p>
          <a:p>
            <a:endParaRPr lang="fr-FR" dirty="0"/>
          </a:p>
          <a:p>
            <a:r>
              <a:rPr lang="fr-FR" dirty="0"/>
              <a:t>Définition des interféromètres du futur, sol et espace</a:t>
            </a:r>
          </a:p>
          <a:p>
            <a:endParaRPr lang="fr-FR" dirty="0"/>
          </a:p>
          <a:p>
            <a:r>
              <a:rPr lang="fr-FR" dirty="0"/>
              <a:t>Le rêve continue!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3F7CE08-75F4-0113-83B5-15233FFBB0A6}"/>
              </a:ext>
            </a:extLst>
          </p:cNvPr>
          <p:cNvGrpSpPr/>
          <p:nvPr/>
        </p:nvGrpSpPr>
        <p:grpSpPr>
          <a:xfrm>
            <a:off x="6431993" y="365126"/>
            <a:ext cx="3794757" cy="2722266"/>
            <a:chOff x="7336119" y="473570"/>
            <a:chExt cx="3794757" cy="2722266"/>
          </a:xfrm>
        </p:grpSpPr>
        <p:pic>
          <p:nvPicPr>
            <p:cNvPr id="5" name="Image 4" descr="Une image contenant Visage humain, personne, ordinateur portable, verres&#10;&#10;Description générée automatiquement">
              <a:extLst>
                <a:ext uri="{FF2B5EF4-FFF2-40B4-BE49-F238E27FC236}">
                  <a16:creationId xmlns:a16="http://schemas.microsoft.com/office/drawing/2014/main" id="{2058EC0A-1D5F-9A4F-402A-F7317D63E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431384" y="487997"/>
              <a:ext cx="3604228" cy="270783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C6D3DA9-E946-6610-5765-B133163CEAA3}"/>
                </a:ext>
              </a:extLst>
            </p:cNvPr>
            <p:cNvSpPr txBox="1"/>
            <p:nvPr/>
          </p:nvSpPr>
          <p:spPr>
            <a:xfrm>
              <a:off x="7336119" y="473570"/>
              <a:ext cx="3794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Observation à distance sur CHARA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6314108-F674-E7FB-3AA7-8AEC429020DE}"/>
              </a:ext>
            </a:extLst>
          </p:cNvPr>
          <p:cNvGrpSpPr/>
          <p:nvPr/>
        </p:nvGrpSpPr>
        <p:grpSpPr>
          <a:xfrm>
            <a:off x="581932" y="1088364"/>
            <a:ext cx="3156255" cy="3030280"/>
            <a:chOff x="1497942" y="1324670"/>
            <a:chExt cx="3156255" cy="3030280"/>
          </a:xfrm>
        </p:grpSpPr>
        <p:pic>
          <p:nvPicPr>
            <p:cNvPr id="8" name="Image 7" descr="Une image contenant plein air, arbre, vélo, plante&#10;&#10;Description générée automatiquement">
              <a:extLst>
                <a:ext uri="{FF2B5EF4-FFF2-40B4-BE49-F238E27FC236}">
                  <a16:creationId xmlns:a16="http://schemas.microsoft.com/office/drawing/2014/main" id="{498E9FCB-BB5D-4A67-B0DD-4959C5A54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1" t="24108" r="17677"/>
            <a:stretch/>
          </p:blipFill>
          <p:spPr>
            <a:xfrm>
              <a:off x="1547192" y="1334944"/>
              <a:ext cx="3038764" cy="302000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4BDE512-1C2F-0059-A5FD-FC83124E71A9}"/>
                </a:ext>
              </a:extLst>
            </p:cNvPr>
            <p:cNvSpPr txBox="1"/>
            <p:nvPr/>
          </p:nvSpPr>
          <p:spPr>
            <a:xfrm>
              <a:off x="1497942" y="1324670"/>
              <a:ext cx="31562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Berceau des études sur les hypertélescopes du futur</a:t>
              </a:r>
            </a:p>
            <a:p>
              <a:pPr algn="ctr"/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3C05321-011F-EAEE-C3FD-B645CD1F2F0B}"/>
              </a:ext>
            </a:extLst>
          </p:cNvPr>
          <p:cNvGrpSpPr/>
          <p:nvPr/>
        </p:nvGrpSpPr>
        <p:grpSpPr>
          <a:xfrm>
            <a:off x="7255008" y="3429000"/>
            <a:ext cx="4524618" cy="3322869"/>
            <a:chOff x="4193309" y="3429000"/>
            <a:chExt cx="4524618" cy="332286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C85A600-054D-441F-B7DF-96A282082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3309" y="3429000"/>
              <a:ext cx="4524618" cy="33228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F773C96-1B33-CFB2-BD73-E179229F8D1C}"/>
                </a:ext>
              </a:extLst>
            </p:cNvPr>
            <p:cNvSpPr txBox="1"/>
            <p:nvPr/>
          </p:nvSpPr>
          <p:spPr>
            <a:xfrm>
              <a:off x="6615197" y="3515804"/>
              <a:ext cx="1981697" cy="167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Travaux innovants en interférométrie d’intensité et optique quantique</a:t>
              </a:r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97554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96" y="-29097"/>
            <a:ext cx="9855489" cy="68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OO"/>
          <p:cNvPicPr>
            <a:picLocks noChangeAspect="1" noChangeArrowheads="1"/>
          </p:cNvPicPr>
          <p:nvPr/>
        </p:nvPicPr>
        <p:blipFill rotWithShape="1">
          <a:blip r:embed="rId2" cstate="print"/>
          <a:srcRect b="590"/>
          <a:stretch/>
        </p:blipFill>
        <p:spPr bwMode="auto">
          <a:xfrm rot="179572">
            <a:off x="670816" y="975803"/>
            <a:ext cx="5030391" cy="5081571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143000" y="1"/>
            <a:ext cx="43877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dirty="0">
                <a:latin typeface="Comic Sans MS" pitchFamily="66" charset="0"/>
              </a:rPr>
              <a:t>Stephan, Michelson, </a:t>
            </a:r>
            <a:r>
              <a:rPr lang="fr-FR" sz="2400" dirty="0" err="1">
                <a:latin typeface="Comic Sans MS" pitchFamily="66" charset="0"/>
              </a:rPr>
              <a:t>Labeyrie</a:t>
            </a:r>
            <a:endParaRPr lang="fr-FR" sz="2400" dirty="0">
              <a:latin typeface="Comic Sans MS" pitchFamily="66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6600288" y="2276873"/>
            <a:ext cx="4402972" cy="1842421"/>
            <a:chOff x="5457288" y="2348880"/>
            <a:chExt cx="4402972" cy="1842421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5457288" y="2348880"/>
              <a:ext cx="3728864" cy="1842421"/>
              <a:chOff x="51" y="663"/>
              <a:chExt cx="3221" cy="1914"/>
            </a:xfrm>
          </p:grpSpPr>
          <p:pic>
            <p:nvPicPr>
              <p:cNvPr id="16389" name="Picture 5" descr="michels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" y="813"/>
                <a:ext cx="3221" cy="176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" name="Group 6"/>
              <p:cNvGrpSpPr>
                <a:grpSpLocks/>
              </p:cNvGrpSpPr>
              <p:nvPr/>
            </p:nvGrpSpPr>
            <p:grpSpPr bwMode="auto">
              <a:xfrm>
                <a:off x="930" y="663"/>
                <a:ext cx="1678" cy="1361"/>
                <a:chOff x="930" y="663"/>
                <a:chExt cx="1678" cy="1361"/>
              </a:xfrm>
            </p:grpSpPr>
            <p:sp>
              <p:nvSpPr>
                <p:cNvPr id="16391" name="Line 7"/>
                <p:cNvSpPr>
                  <a:spLocks noChangeShapeType="1"/>
                </p:cNvSpPr>
                <p:nvPr/>
              </p:nvSpPr>
              <p:spPr bwMode="auto">
                <a:xfrm>
                  <a:off x="930" y="663"/>
                  <a:ext cx="0" cy="499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2" name="Line 8"/>
                <p:cNvSpPr>
                  <a:spLocks noChangeShapeType="1"/>
                </p:cNvSpPr>
                <p:nvPr/>
              </p:nvSpPr>
              <p:spPr bwMode="auto">
                <a:xfrm>
                  <a:off x="2608" y="663"/>
                  <a:ext cx="0" cy="499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3" name="Line 9"/>
                <p:cNvSpPr>
                  <a:spLocks noChangeShapeType="1"/>
                </p:cNvSpPr>
                <p:nvPr/>
              </p:nvSpPr>
              <p:spPr bwMode="auto">
                <a:xfrm>
                  <a:off x="1519" y="1162"/>
                  <a:ext cx="0" cy="862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4" name="Line 10"/>
                <p:cNvSpPr>
                  <a:spLocks noChangeShapeType="1"/>
                </p:cNvSpPr>
                <p:nvPr/>
              </p:nvSpPr>
              <p:spPr bwMode="auto">
                <a:xfrm>
                  <a:off x="2064" y="1162"/>
                  <a:ext cx="0" cy="862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5" name="Line 11"/>
                <p:cNvSpPr>
                  <a:spLocks noChangeShapeType="1"/>
                </p:cNvSpPr>
                <p:nvPr/>
              </p:nvSpPr>
              <p:spPr bwMode="auto">
                <a:xfrm>
                  <a:off x="930" y="1162"/>
                  <a:ext cx="589" cy="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6" name="Line 12"/>
                <p:cNvSpPr>
                  <a:spLocks noChangeShapeType="1"/>
                </p:cNvSpPr>
                <p:nvPr/>
              </p:nvSpPr>
              <p:spPr bwMode="auto">
                <a:xfrm>
                  <a:off x="2064" y="1162"/>
                  <a:ext cx="543" cy="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398" name="Text Box 14"/>
            <p:cNvSpPr txBox="1">
              <a:spLocks noChangeArrowheads="1"/>
            </p:cNvSpPr>
            <p:nvPr/>
          </p:nvSpPr>
          <p:spPr bwMode="auto">
            <a:xfrm>
              <a:off x="9239577" y="3141663"/>
              <a:ext cx="62068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latin typeface="Garamond" pitchFamily="18" charset="0"/>
                </a:rPr>
                <a:t>1919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759624" y="4293097"/>
            <a:ext cx="4244492" cy="1892135"/>
            <a:chOff x="5616624" y="4293096"/>
            <a:chExt cx="4244492" cy="1892135"/>
          </a:xfrm>
        </p:grpSpPr>
        <p:pic>
          <p:nvPicPr>
            <p:cNvPr id="16397" name="Picture 13" descr="i2t"/>
            <p:cNvPicPr>
              <a:picLocks noGrp="1" noChangeAspect="1" noChangeArrowheads="1"/>
            </p:cNvPicPr>
            <p:nvPr>
              <p:ph sz="half" idx="2"/>
            </p:nvPr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5616624" y="4293096"/>
              <a:ext cx="3368824" cy="1892135"/>
            </a:xfrm>
            <a:noFill/>
            <a:ln/>
          </p:spPr>
        </p:pic>
        <p:sp>
          <p:nvSpPr>
            <p:cNvPr id="16399" name="Text Box 15"/>
            <p:cNvSpPr txBox="1">
              <a:spLocks noChangeArrowheads="1"/>
            </p:cNvSpPr>
            <p:nvPr/>
          </p:nvSpPr>
          <p:spPr bwMode="auto">
            <a:xfrm>
              <a:off x="9240433" y="5157192"/>
              <a:ext cx="62068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latin typeface="Garamond" pitchFamily="18" charset="0"/>
                </a:rPr>
                <a:t>1974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7032105" y="1"/>
            <a:ext cx="3789035" cy="2328657"/>
            <a:chOff x="5889104" y="0"/>
            <a:chExt cx="3789035" cy="2328657"/>
          </a:xfrm>
        </p:grpSpPr>
        <p:pic>
          <p:nvPicPr>
            <p:cNvPr id="16" name="Picture 2050" descr="C:\Documents and Settings\dbo\Mes documents\Images\telescope-foucault-80cm_fizeau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89104" y="0"/>
              <a:ext cx="2664296" cy="2328657"/>
            </a:xfrm>
            <a:prstGeom prst="rect">
              <a:avLst/>
            </a:prstGeom>
            <a:noFill/>
          </p:spPr>
        </p:pic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9057456" y="260648"/>
              <a:ext cx="62068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dirty="0">
                  <a:latin typeface="Garamond" pitchFamily="18" charset="0"/>
                </a:rPr>
                <a:t>1874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6AE300A-83F4-CE74-61D0-72ED30A32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« Superbe, superbe »</a:t>
            </a:r>
          </a:p>
        </p:txBody>
      </p:sp>
      <p:pic>
        <p:nvPicPr>
          <p:cNvPr id="43017" name="Picture 9">
            <a:extLst>
              <a:ext uri="{FF2B5EF4-FFF2-40B4-BE49-F238E27FC236}">
                <a16:creationId xmlns:a16="http://schemas.microsoft.com/office/drawing/2014/main" id="{49244750-2082-CA53-C9AD-24D477F646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133601"/>
            <a:ext cx="8424862" cy="290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87DB0D-F355-EA2E-D03E-858BD1135114}"/>
              </a:ext>
            </a:extLst>
          </p:cNvPr>
          <p:cNvSpPr txBox="1"/>
          <p:nvPr/>
        </p:nvSpPr>
        <p:spPr>
          <a:xfrm>
            <a:off x="4425398" y="5666874"/>
            <a:ext cx="3265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I2T, Nice 28 Juillet 1974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extLst>
              <a:ext uri="{FF2B5EF4-FFF2-40B4-BE49-F238E27FC236}">
                <a16:creationId xmlns:a16="http://schemas.microsoft.com/office/drawing/2014/main" id="{79AD03B0-ED4E-260A-7C1F-B7CDC6D28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007228"/>
          </a:xfrm>
        </p:spPr>
        <p:txBody>
          <a:bodyPr/>
          <a:lstStyle/>
          <a:p>
            <a:pPr algn="l"/>
            <a:r>
              <a:rPr lang="fr-FR" altLang="fr-FR" dirty="0"/>
              <a:t>I2T est installé à </a:t>
            </a:r>
            <a:r>
              <a:rPr lang="fr-FR" altLang="fr-FR" dirty="0" err="1"/>
              <a:t>Calern</a:t>
            </a:r>
            <a:r>
              <a:rPr lang="fr-FR" altLang="fr-FR" dirty="0"/>
              <a:t> en 1978</a:t>
            </a:r>
          </a:p>
        </p:txBody>
      </p:sp>
      <p:sp>
        <p:nvSpPr>
          <p:cNvPr id="704515" name="Rectangle 3">
            <a:extLst>
              <a:ext uri="{FF2B5EF4-FFF2-40B4-BE49-F238E27FC236}">
                <a16:creationId xmlns:a16="http://schemas.microsoft.com/office/drawing/2014/main" id="{88EDC191-A211-F4EE-58B6-103188CA6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540000"/>
            <a:ext cx="9144000" cy="4127500"/>
          </a:xfrm>
        </p:spPr>
        <p:txBody>
          <a:bodyPr/>
          <a:lstStyle/>
          <a:p>
            <a:endParaRPr lang="fr-FR" altLang="fr-FR" sz="3600"/>
          </a:p>
          <a:p>
            <a:endParaRPr lang="fr-FR" altLang="fr-FR" sz="3600"/>
          </a:p>
          <a:p>
            <a:endParaRPr lang="fr-FR" altLang="fr-FR" sz="3600"/>
          </a:p>
        </p:txBody>
      </p:sp>
      <p:sp>
        <p:nvSpPr>
          <p:cNvPr id="704516" name="Rectangle 4">
            <a:extLst>
              <a:ext uri="{FF2B5EF4-FFF2-40B4-BE49-F238E27FC236}">
                <a16:creationId xmlns:a16="http://schemas.microsoft.com/office/drawing/2014/main" id="{FEAAB1F9-E82E-8DB1-866A-9801261DF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36700"/>
            <a:ext cx="91440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fr-FR" altLang="fr-FR" sz="2400"/>
          </a:p>
        </p:txBody>
      </p:sp>
      <p:sp>
        <p:nvSpPr>
          <p:cNvPr id="704517" name="Rectangle 5">
            <a:extLst>
              <a:ext uri="{FF2B5EF4-FFF2-40B4-BE49-F238E27FC236}">
                <a16:creationId xmlns:a16="http://schemas.microsoft.com/office/drawing/2014/main" id="{D0D38D05-E294-194E-9566-07442E7F2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435600"/>
            <a:ext cx="91440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fr-FR" altLang="fr-FR" sz="3600"/>
          </a:p>
        </p:txBody>
      </p:sp>
      <p:pic>
        <p:nvPicPr>
          <p:cNvPr id="704518" name="Picture 6">
            <a:extLst>
              <a:ext uri="{FF2B5EF4-FFF2-40B4-BE49-F238E27FC236}">
                <a16:creationId xmlns:a16="http://schemas.microsoft.com/office/drawing/2014/main" id="{669CEF99-3742-F8BE-A161-5D61EF6A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44" y="1105485"/>
            <a:ext cx="7707312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9" name="Rectangle 3">
            <a:extLst>
              <a:ext uri="{FF2B5EF4-FFF2-40B4-BE49-F238E27FC236}">
                <a16:creationId xmlns:a16="http://schemas.microsoft.com/office/drawing/2014/main" id="{9A3987BB-2498-FDD1-8375-0D6FC2101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540000"/>
            <a:ext cx="9144000" cy="4127500"/>
          </a:xfrm>
        </p:spPr>
        <p:txBody>
          <a:bodyPr/>
          <a:lstStyle/>
          <a:p>
            <a:endParaRPr lang="fr-FR" altLang="fr-FR" sz="3600"/>
          </a:p>
          <a:p>
            <a:endParaRPr lang="fr-FR" altLang="fr-FR" sz="3600"/>
          </a:p>
          <a:p>
            <a:endParaRPr lang="fr-FR" altLang="fr-FR" sz="3600"/>
          </a:p>
        </p:txBody>
      </p:sp>
      <p:sp>
        <p:nvSpPr>
          <p:cNvPr id="705540" name="Rectangle 4">
            <a:extLst>
              <a:ext uri="{FF2B5EF4-FFF2-40B4-BE49-F238E27FC236}">
                <a16:creationId xmlns:a16="http://schemas.microsoft.com/office/drawing/2014/main" id="{70B1758E-FF69-8FB5-2913-47AC702C1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7200"/>
            <a:ext cx="914400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fr-FR" altLang="fr-FR"/>
              <a:t>Ho</a:t>
            </a:r>
            <a:endParaRPr lang="fr-FR" altLang="fr-FR" sz="4000"/>
          </a:p>
          <a:p>
            <a:endParaRPr lang="fr-FR" altLang="fr-FR" sz="4000"/>
          </a:p>
        </p:txBody>
      </p:sp>
      <p:pic>
        <p:nvPicPr>
          <p:cNvPr id="705541" name="Picture 5">
            <a:extLst>
              <a:ext uri="{FF2B5EF4-FFF2-40B4-BE49-F238E27FC236}">
                <a16:creationId xmlns:a16="http://schemas.microsoft.com/office/drawing/2014/main" id="{A34B8290-CCF2-F1B2-74B9-4C3F22CB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967"/>
            <a:ext cx="12192000" cy="82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5538" name="Rectangle 2">
            <a:extLst>
              <a:ext uri="{FF2B5EF4-FFF2-40B4-BE49-F238E27FC236}">
                <a16:creationId xmlns:a16="http://schemas.microsoft.com/office/drawing/2014/main" id="{2A7A4163-62FD-F809-7EF5-013588D12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426" y="6356350"/>
            <a:ext cx="2747211" cy="393700"/>
          </a:xfrm>
        </p:spPr>
        <p:txBody>
          <a:bodyPr>
            <a:normAutofit fontScale="90000"/>
          </a:bodyPr>
          <a:lstStyle/>
          <a:p>
            <a:r>
              <a:rPr lang="fr-FR" altLang="fr-FR" sz="2400" dirty="0">
                <a:solidFill>
                  <a:schemeClr val="bg1"/>
                </a:solidFill>
              </a:rPr>
              <a:t>(</a:t>
            </a:r>
            <a:r>
              <a:rPr lang="fr-FR" altLang="fr-FR" sz="2400" dirty="0" err="1">
                <a:solidFill>
                  <a:schemeClr val="bg1"/>
                </a:solidFill>
              </a:rPr>
              <a:t>courtesy</a:t>
            </a:r>
            <a:r>
              <a:rPr lang="fr-FR" altLang="fr-FR" sz="2400" dirty="0">
                <a:solidFill>
                  <a:schemeClr val="bg1"/>
                </a:solidFill>
              </a:rPr>
              <a:t> L. Koechlin)</a:t>
            </a:r>
            <a:endParaRPr lang="fr-FR" altLang="fr-F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8" name="Picture 8" descr="deux_coupol_revy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8"/>
          <a:stretch/>
        </p:blipFill>
        <p:spPr>
          <a:xfrm>
            <a:off x="0" y="17252"/>
            <a:ext cx="12201057" cy="684074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1665045" y="-120751"/>
            <a:ext cx="8229600" cy="871582"/>
          </a:xfrm>
        </p:spPr>
        <p:txBody>
          <a:bodyPr/>
          <a:lstStyle/>
          <a:p>
            <a:pPr algn="l"/>
            <a:r>
              <a:rPr lang="fr-FR" sz="2400" b="1" dirty="0">
                <a:solidFill>
                  <a:schemeClr val="tx2"/>
                </a:solidFill>
              </a:rPr>
              <a:t>Début des années 80: SOIRDETE à </a:t>
            </a:r>
            <a:r>
              <a:rPr lang="fr-FR" sz="2400" b="1" dirty="0" err="1">
                <a:solidFill>
                  <a:schemeClr val="tx2"/>
                </a:solidFill>
              </a:rPr>
              <a:t>Calern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09752" y="45074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Font typeface="Wingdings" charset="2"/>
              <a:defRPr sz="2000" b="1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008000"/>
              </a:buClr>
              <a:buFont typeface="Wingdings" charset="2"/>
              <a:buChar char="¡"/>
              <a:defRPr>
                <a:solidFill>
                  <a:srgbClr val="008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n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¡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n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n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n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n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n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fr-FR" sz="1350" b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6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t="6657" r="14682" b="6702"/>
          <a:stretch/>
        </p:blipFill>
        <p:spPr>
          <a:xfrm rot="5400000">
            <a:off x="2574863" y="-2574863"/>
            <a:ext cx="7042274" cy="12192000"/>
          </a:xfrm>
          <a:prstGeom prst="rect">
            <a:avLst/>
          </a:prstGeom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1856096" y="0"/>
            <a:ext cx="9479793" cy="560388"/>
          </a:xfrm>
        </p:spPr>
        <p:txBody>
          <a:bodyPr>
            <a:normAutofit fontScale="90000"/>
          </a:bodyPr>
          <a:lstStyle/>
          <a:p>
            <a:pPr algn="l"/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SOIRDETE : Synthèse d’Ouverture en </a:t>
            </a:r>
            <a:r>
              <a:rPr lang="fr-FR" sz="2400" b="1" dirty="0" err="1">
                <a:solidFill>
                  <a:schemeClr val="tx2">
                    <a:lumMod val="50000"/>
                  </a:schemeClr>
                </a:solidFill>
              </a:rPr>
              <a:t>InfRarouge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 par </a:t>
            </a:r>
            <a:r>
              <a:rPr lang="fr-FR" sz="2400" b="1" dirty="0" err="1">
                <a:solidFill>
                  <a:schemeClr val="tx2">
                    <a:lumMod val="50000"/>
                  </a:schemeClr>
                </a:solidFill>
              </a:rPr>
              <a:t>DEtection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tx2">
                    <a:lumMod val="50000"/>
                  </a:schemeClr>
                </a:solidFill>
              </a:rPr>
              <a:t>hETErodyne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99261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414</Words>
  <Application>Microsoft Office PowerPoint</Application>
  <PresentationFormat>Grand écran</PresentationFormat>
  <Paragraphs>78</Paragraphs>
  <Slides>20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Comic Sans MS</vt:lpstr>
      <vt:lpstr>Garamond</vt:lpstr>
      <vt:lpstr>Thème Office</vt:lpstr>
      <vt:lpstr>Présentation PowerPoint</vt:lpstr>
      <vt:lpstr>Observer et comprendre les étoiles !</vt:lpstr>
      <vt:lpstr>Présentation PowerPoint</vt:lpstr>
      <vt:lpstr>Présentation PowerPoint</vt:lpstr>
      <vt:lpstr>« Superbe, superbe »</vt:lpstr>
      <vt:lpstr>I2T est installé à Calern en 1978</vt:lpstr>
      <vt:lpstr>(courtesy L. Koechlin)</vt:lpstr>
      <vt:lpstr>Début des années 80: SOIRDETE à Calern</vt:lpstr>
      <vt:lpstr>SOIRDETE : Synthèse d’Ouverture en InfRarouge par DEtection hETErodyne </vt:lpstr>
      <vt:lpstr>La taille au-dessus</vt:lpstr>
      <vt:lpstr>Présentation PowerPoint</vt:lpstr>
      <vt:lpstr>Ensuite… projet de synthèse d’ouverture</vt:lpstr>
      <vt:lpstr>Présentation PowerPoint</vt:lpstr>
      <vt:lpstr>Les rêves d’OVLA  (Optical Very Large Array)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aujourd’hui Calern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 Mourard</dc:creator>
  <cp:lastModifiedBy>Denis Mourard</cp:lastModifiedBy>
  <cp:revision>12</cp:revision>
  <dcterms:created xsi:type="dcterms:W3CDTF">2024-10-01T07:28:04Z</dcterms:created>
  <dcterms:modified xsi:type="dcterms:W3CDTF">2024-10-02T18:36:54Z</dcterms:modified>
</cp:coreProperties>
</file>