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0" r:id="rId4"/>
    <p:sldId id="273" r:id="rId5"/>
    <p:sldId id="266" r:id="rId6"/>
    <p:sldId id="271" r:id="rId7"/>
    <p:sldId id="275" r:id="rId8"/>
    <p:sldId id="276" r:id="rId9"/>
    <p:sldId id="277" r:id="rId10"/>
    <p:sldId id="279" r:id="rId11"/>
    <p:sldId id="281" r:id="rId12"/>
    <p:sldId id="282" r:id="rId13"/>
    <p:sldId id="284" r:id="rId14"/>
    <p:sldId id="286" r:id="rId15"/>
    <p:sldId id="288" r:id="rId16"/>
    <p:sldId id="289" r:id="rId17"/>
    <p:sldId id="292" r:id="rId18"/>
    <p:sldId id="290" r:id="rId19"/>
    <p:sldId id="293" r:id="rId20"/>
    <p:sldId id="294" r:id="rId21"/>
    <p:sldId id="296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8C4B2F-A997-47D8-A6B0-C754A862A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B152C0-868E-4670-86BF-1F7410F80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3F93AE-453A-4F89-AF33-F7E72CE0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14D61B-169B-4630-AD53-8CC402E2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378FAF-6012-4AC6-838E-6A0F2940B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05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9370F7-F2ED-45A8-921F-99FFBBD09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9E1F1FE-9F35-4FCC-9586-329368AEB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0F9F78-654A-4739-9D9D-E91A7EE0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3DB83E-6145-4F07-9CDA-DD33A30E3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4A3A80-A9BE-41AA-AC9E-7B176CFC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10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EFA2D27-73EA-45AC-97C0-941D939DF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F93882-7155-43B3-B883-B09D30A04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E5F624-AC3D-4215-9822-70622CF7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2E3F67-4D6A-4D8B-8D38-9F7E8A781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8128E4-0D53-4718-BF59-870E26C2B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52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17E53C-3E7F-43FF-B7C7-8F2BBF43E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8CD62-6046-4E3F-939B-DAABE12D1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59B0DC-40BC-42BB-A16E-FC839C338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2AB156-BD75-4806-A0A9-C4F357AF1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6B18FD-5C7C-4AD8-B58F-22F2E8D2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67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86BCC7-2A43-4FC8-89CB-D2DD424F5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F3F4B5-068D-4756-9DF2-43A38F7FC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BA5323-E6B0-47B0-B2D3-612F0683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6B10A3-38C1-4178-9932-899FF50A1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2AACF0-A244-4366-B129-C82C814C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96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F01DB0-2BD4-4763-A244-ED7E663D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FE4C4A-4358-4977-BDC0-98D493B9D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6E4406-EDB0-4C34-93D8-480891674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FE7E9E-D40A-4518-813B-F89DE082C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8DADA6-A22F-4A26-BF05-7D257473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79AB2A-7F44-4DBF-8F85-E64A547D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07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C427BE-F7F2-442F-B789-97B59ABD1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D33FDE-69C4-498C-8628-D2DB987F4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9208BA-A00A-4FBE-8F7B-F49D48911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8AE62D-F1AB-4737-A5A7-B45235117B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F23CB7-7E92-44CB-AB88-CCC4C4389D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CE79C6-BD67-40BD-BCA8-D6213A43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FF01E-DC43-4378-B52A-CB7D3082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A2C928A-A8D6-4D27-AB2E-7F354FFED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6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3D4EDC-66B3-41F7-BE77-860394A15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1FC33A6-13F7-4A68-B49A-FBD84F180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9B9512-00FF-4197-B9FE-D2169E958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28B66E-9CB0-4D61-A046-EE2CD06A4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199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2DA7E17-5640-4E98-A744-84A52FC8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12A907-CCA2-4919-85F1-5612D5B5B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75B885-E981-47F4-96ED-AB98A293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42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737A6C-DF1F-46D9-9107-E29237DE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5F3FAF-15E0-401D-B031-92CE04201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71899C-413F-4982-8E7C-44928A40F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896451-83C7-48C2-A081-3F1A43EB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ABEE11-CB3D-4F91-AC90-62C0F8B22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CEB2C5-D2C3-48C6-B3B3-98E3D426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39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D3C55A-4C8E-4F07-916F-0482B4961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7AC77CE-32DC-4983-B706-1F41575AA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5EB367-0238-49B3-9105-B3EC20B23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6F9E52-122A-497A-A7D9-11A118DA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998507-CD27-41CB-A720-F135549F9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B2EFE3-FE57-4B71-9C89-A556F188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216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5EE5CDF-B048-4823-92FD-77805CC7E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9CE7CA-E7CA-444F-9E1F-E33E9E32A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4955DA-B13B-4184-93D5-6EFDF98A9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A7649-40AB-47DD-B695-3CE5D95B5C88}" type="datetimeFigureOut">
              <a:rPr lang="fr-FR" smtClean="0"/>
              <a:t>23/07/2020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5AAE5E-1E0E-4F1E-85D7-EE390385E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FC1227-14BE-4FFB-91D1-8D5E4125A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7D5A4-7F38-451A-8DA2-27D40E019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71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Global view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E5803812-BA99-4A30-B242-8C79BA3905D8}"/>
              </a:ext>
            </a:extLst>
          </p:cNvPr>
          <p:cNvCxnSpPr>
            <a:cxnSpLocks/>
            <a:endCxn id="186" idx="2"/>
          </p:cNvCxnSpPr>
          <p:nvPr/>
        </p:nvCxnSpPr>
        <p:spPr>
          <a:xfrm flipH="1" flipV="1">
            <a:off x="2662684" y="4061929"/>
            <a:ext cx="17379" cy="15580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66" name="Connecteur droit avec flèche 165">
            <a:extLst>
              <a:ext uri="{FF2B5EF4-FFF2-40B4-BE49-F238E27FC236}">
                <a16:creationId xmlns:a16="http://schemas.microsoft.com/office/drawing/2014/main" id="{7C84AAA2-29A3-4B10-8C0A-924F4A1D3AAF}"/>
              </a:ext>
            </a:extLst>
          </p:cNvPr>
          <p:cNvCxnSpPr>
            <a:cxnSpLocks/>
          </p:cNvCxnSpPr>
          <p:nvPr/>
        </p:nvCxnSpPr>
        <p:spPr>
          <a:xfrm flipV="1">
            <a:off x="418936" y="5615621"/>
            <a:ext cx="3025904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7" name="ZoneTexte 166">
            <a:extLst>
              <a:ext uri="{FF2B5EF4-FFF2-40B4-BE49-F238E27FC236}">
                <a16:creationId xmlns:a16="http://schemas.microsoft.com/office/drawing/2014/main" id="{70F49D21-CE68-4EF1-A9B3-BE40E5FF3161}"/>
              </a:ext>
            </a:extLst>
          </p:cNvPr>
          <p:cNvSpPr txBox="1"/>
          <p:nvPr/>
        </p:nvSpPr>
        <p:spPr>
          <a:xfrm>
            <a:off x="2330521" y="5267965"/>
            <a:ext cx="431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VIS</a:t>
            </a:r>
          </a:p>
        </p:txBody>
      </p:sp>
      <p:sp>
        <p:nvSpPr>
          <p:cNvPr id="168" name="Rectangle : coins arrondis 167">
            <a:extLst>
              <a:ext uri="{FF2B5EF4-FFF2-40B4-BE49-F238E27FC236}">
                <a16:creationId xmlns:a16="http://schemas.microsoft.com/office/drawing/2014/main" id="{9E281487-DC54-4726-9585-23F74047B5A9}"/>
              </a:ext>
            </a:extLst>
          </p:cNvPr>
          <p:cNvSpPr/>
          <p:nvPr/>
        </p:nvSpPr>
        <p:spPr>
          <a:xfrm>
            <a:off x="1323449" y="6047638"/>
            <a:ext cx="1890865" cy="4616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875A7447-ADCF-4ECA-8557-1B09561CBA70}"/>
              </a:ext>
            </a:extLst>
          </p:cNvPr>
          <p:cNvSpPr txBox="1"/>
          <p:nvPr/>
        </p:nvSpPr>
        <p:spPr>
          <a:xfrm>
            <a:off x="1323450" y="6047637"/>
            <a:ext cx="1890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STS Six Telescope Simulator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Non resolved sources for alignment cophasing and calibration</a:t>
            </a:r>
          </a:p>
        </p:txBody>
      </p:sp>
      <p:sp>
        <p:nvSpPr>
          <p:cNvPr id="170" name="Ellipse 169">
            <a:extLst>
              <a:ext uri="{FF2B5EF4-FFF2-40B4-BE49-F238E27FC236}">
                <a16:creationId xmlns:a16="http://schemas.microsoft.com/office/drawing/2014/main" id="{19D1CEFA-6388-4A67-94CE-E10CE72499B8}"/>
              </a:ext>
            </a:extLst>
          </p:cNvPr>
          <p:cNvSpPr/>
          <p:nvPr/>
        </p:nvSpPr>
        <p:spPr>
          <a:xfrm>
            <a:off x="2150408" y="5503865"/>
            <a:ext cx="211016" cy="211016"/>
          </a:xfrm>
          <a:prstGeom prst="ellipse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71" name="Connecteur droit 170">
            <a:extLst>
              <a:ext uri="{FF2B5EF4-FFF2-40B4-BE49-F238E27FC236}">
                <a16:creationId xmlns:a16="http://schemas.microsoft.com/office/drawing/2014/main" id="{2C7A5588-189B-495C-AD6E-E3DD4F878F82}"/>
              </a:ext>
            </a:extLst>
          </p:cNvPr>
          <p:cNvCxnSpPr>
            <a:cxnSpLocks/>
            <a:stCxn id="170" idx="3"/>
            <a:endCxn id="170" idx="7"/>
          </p:cNvCxnSpPr>
          <p:nvPr/>
        </p:nvCxnSpPr>
        <p:spPr>
          <a:xfrm flipV="1">
            <a:off x="2181311" y="5534768"/>
            <a:ext cx="149210" cy="14921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>
            <a:extLst>
              <a:ext uri="{FF2B5EF4-FFF2-40B4-BE49-F238E27FC236}">
                <a16:creationId xmlns:a16="http://schemas.microsoft.com/office/drawing/2014/main" id="{D15080FC-3618-470C-86F8-C85864401847}"/>
              </a:ext>
            </a:extLst>
          </p:cNvPr>
          <p:cNvCxnSpPr>
            <a:cxnSpLocks/>
          </p:cNvCxnSpPr>
          <p:nvPr/>
        </p:nvCxnSpPr>
        <p:spPr>
          <a:xfrm flipH="1" flipV="1">
            <a:off x="2255916" y="5609373"/>
            <a:ext cx="10060" cy="438264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 : coins arrondis 172">
            <a:extLst>
              <a:ext uri="{FF2B5EF4-FFF2-40B4-BE49-F238E27FC236}">
                <a16:creationId xmlns:a16="http://schemas.microsoft.com/office/drawing/2014/main" id="{B1C7223B-B3DD-4EAE-9FE1-50E0C0EB2E3F}"/>
              </a:ext>
            </a:extLst>
          </p:cNvPr>
          <p:cNvSpPr/>
          <p:nvPr/>
        </p:nvSpPr>
        <p:spPr>
          <a:xfrm>
            <a:off x="612980" y="5250675"/>
            <a:ext cx="1330315" cy="7078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1A00E360-EB70-4055-9D92-C88B3BD91C05}"/>
              </a:ext>
            </a:extLst>
          </p:cNvPr>
          <p:cNvSpPr txBox="1"/>
          <p:nvPr/>
        </p:nvSpPr>
        <p:spPr>
          <a:xfrm>
            <a:off x="640830" y="5236511"/>
            <a:ext cx="1332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LDC-COM Longitudinal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Chromatic OPD compensation between IR and Visible</a:t>
            </a:r>
          </a:p>
        </p:txBody>
      </p:sp>
      <p:cxnSp>
        <p:nvCxnSpPr>
          <p:cNvPr id="175" name="Connecteur droit 174">
            <a:extLst>
              <a:ext uri="{FF2B5EF4-FFF2-40B4-BE49-F238E27FC236}">
                <a16:creationId xmlns:a16="http://schemas.microsoft.com/office/drawing/2014/main" id="{23027895-2823-4BE9-8155-849368B85895}"/>
              </a:ext>
            </a:extLst>
          </p:cNvPr>
          <p:cNvCxnSpPr>
            <a:cxnSpLocks/>
          </p:cNvCxnSpPr>
          <p:nvPr/>
        </p:nvCxnSpPr>
        <p:spPr>
          <a:xfrm flipV="1">
            <a:off x="2611778" y="5534768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ZoneTexte 176">
            <a:extLst>
              <a:ext uri="{FF2B5EF4-FFF2-40B4-BE49-F238E27FC236}">
                <a16:creationId xmlns:a16="http://schemas.microsoft.com/office/drawing/2014/main" id="{5085FD55-9B26-416A-8099-1E61103A1DD9}"/>
              </a:ext>
            </a:extLst>
          </p:cNvPr>
          <p:cNvSpPr txBox="1"/>
          <p:nvPr/>
        </p:nvSpPr>
        <p:spPr>
          <a:xfrm>
            <a:off x="73776" y="4878086"/>
            <a:ext cx="3743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CHARA</a:t>
            </a:r>
          </a:p>
        </p:txBody>
      </p:sp>
      <p:sp>
        <p:nvSpPr>
          <p:cNvPr id="178" name="ZoneTexte 177">
            <a:extLst>
              <a:ext uri="{FF2B5EF4-FFF2-40B4-BE49-F238E27FC236}">
                <a16:creationId xmlns:a16="http://schemas.microsoft.com/office/drawing/2014/main" id="{5934E805-67AC-4421-917B-B6CB3E7AE9A2}"/>
              </a:ext>
            </a:extLst>
          </p:cNvPr>
          <p:cNvSpPr txBox="1"/>
          <p:nvPr/>
        </p:nvSpPr>
        <p:spPr>
          <a:xfrm>
            <a:off x="2884358" y="5640789"/>
            <a:ext cx="431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IR</a:t>
            </a:r>
          </a:p>
        </p:txBody>
      </p:sp>
      <p:sp>
        <p:nvSpPr>
          <p:cNvPr id="179" name="Rectangle : coins arrondis 178">
            <a:extLst>
              <a:ext uri="{FF2B5EF4-FFF2-40B4-BE49-F238E27FC236}">
                <a16:creationId xmlns:a16="http://schemas.microsoft.com/office/drawing/2014/main" id="{09D2B27C-7ECE-491F-8094-A6DD4F7576B2}"/>
              </a:ext>
            </a:extLst>
          </p:cNvPr>
          <p:cNvSpPr/>
          <p:nvPr/>
        </p:nvSpPr>
        <p:spPr>
          <a:xfrm>
            <a:off x="3447189" y="5456335"/>
            <a:ext cx="1410815" cy="340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E16D6943-CCB5-4C18-9297-A16851E982A3}"/>
              </a:ext>
            </a:extLst>
          </p:cNvPr>
          <p:cNvSpPr txBox="1"/>
          <p:nvPr/>
        </p:nvSpPr>
        <p:spPr>
          <a:xfrm>
            <a:off x="3444840" y="5456335"/>
            <a:ext cx="14452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SPICA-FT SPICA Fringe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Fringe tracking</a:t>
            </a:r>
          </a:p>
        </p:txBody>
      </p:sp>
      <p:sp>
        <p:nvSpPr>
          <p:cNvPr id="181" name="Rectangle : coins arrondis 180">
            <a:extLst>
              <a:ext uri="{FF2B5EF4-FFF2-40B4-BE49-F238E27FC236}">
                <a16:creationId xmlns:a16="http://schemas.microsoft.com/office/drawing/2014/main" id="{18D57480-377A-42F8-B1A0-9AA83EF04F5D}"/>
              </a:ext>
            </a:extLst>
          </p:cNvPr>
          <p:cNvSpPr/>
          <p:nvPr/>
        </p:nvSpPr>
        <p:spPr>
          <a:xfrm>
            <a:off x="2007369" y="4368297"/>
            <a:ext cx="1330315" cy="7078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2" name="ZoneTexte 181">
            <a:extLst>
              <a:ext uri="{FF2B5EF4-FFF2-40B4-BE49-F238E27FC236}">
                <a16:creationId xmlns:a16="http://schemas.microsoft.com/office/drawing/2014/main" id="{058E44D4-99BB-44E4-BD87-6E93B0DD516F}"/>
              </a:ext>
            </a:extLst>
          </p:cNvPr>
          <p:cNvSpPr txBox="1"/>
          <p:nvPr/>
        </p:nvSpPr>
        <p:spPr>
          <a:xfrm>
            <a:off x="2007369" y="4359835"/>
            <a:ext cx="1330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LDC-VIS Longitudinal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Chromatic OPD compensation for visible light</a:t>
            </a:r>
          </a:p>
        </p:txBody>
      </p: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OPD correction (between SPICA and the other CHARA instruments</a:t>
            </a:r>
          </a:p>
        </p:txBody>
      </p: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/>
              <a:t>Vgroove</a:t>
            </a:r>
            <a:r>
              <a:rPr lang="en-US" sz="800" b="1" dirty="0"/>
              <a:t> for beam set-up (</a:t>
            </a:r>
            <a:r>
              <a:rPr lang="en-GB" sz="800" b="1" dirty="0"/>
              <a:t>3B–2B–4B–7B– B</a:t>
            </a:r>
            <a:r>
              <a:rPr lang="en-US" sz="800" b="1" dirty="0"/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ZoneTexte 229">
            <a:extLst>
              <a:ext uri="{FF2B5EF4-FFF2-40B4-BE49-F238E27FC236}">
                <a16:creationId xmlns:a16="http://schemas.microsoft.com/office/drawing/2014/main" id="{4F2081A2-ECCD-4639-9859-AE09DE95D955}"/>
              </a:ext>
            </a:extLst>
          </p:cNvPr>
          <p:cNvSpPr txBox="1"/>
          <p:nvPr/>
        </p:nvSpPr>
        <p:spPr>
          <a:xfrm>
            <a:off x="367652" y="833707"/>
            <a:ext cx="137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SPICA-VIS</a:t>
            </a:r>
          </a:p>
        </p:txBody>
      </p:sp>
      <p:sp>
        <p:nvSpPr>
          <p:cNvPr id="231" name="Rectangle : coins arrondis 230">
            <a:extLst>
              <a:ext uri="{FF2B5EF4-FFF2-40B4-BE49-F238E27FC236}">
                <a16:creationId xmlns:a16="http://schemas.microsoft.com/office/drawing/2014/main" id="{3929C35F-EF7D-4A54-8509-6DEF9C403B84}"/>
              </a:ext>
            </a:extLst>
          </p:cNvPr>
          <p:cNvSpPr/>
          <p:nvPr/>
        </p:nvSpPr>
        <p:spPr>
          <a:xfrm>
            <a:off x="262680" y="2407129"/>
            <a:ext cx="1981606" cy="1743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2" name="Rectangle : coins arrondis 231">
            <a:extLst>
              <a:ext uri="{FF2B5EF4-FFF2-40B4-BE49-F238E27FC236}">
                <a16:creationId xmlns:a16="http://schemas.microsoft.com/office/drawing/2014/main" id="{E2D4DAB8-E690-4597-8117-A2BD913A6877}"/>
              </a:ext>
            </a:extLst>
          </p:cNvPr>
          <p:cNvSpPr/>
          <p:nvPr/>
        </p:nvSpPr>
        <p:spPr>
          <a:xfrm>
            <a:off x="262679" y="2187934"/>
            <a:ext cx="1972561" cy="1728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3" name="Rectangle : coins arrondis 232">
            <a:extLst>
              <a:ext uri="{FF2B5EF4-FFF2-40B4-BE49-F238E27FC236}">
                <a16:creationId xmlns:a16="http://schemas.microsoft.com/office/drawing/2014/main" id="{579B52FA-B3EE-469D-AA99-4B9549DCE103}"/>
              </a:ext>
            </a:extLst>
          </p:cNvPr>
          <p:cNvSpPr/>
          <p:nvPr/>
        </p:nvSpPr>
        <p:spPr>
          <a:xfrm>
            <a:off x="2339529" y="2199992"/>
            <a:ext cx="2010195" cy="1766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4" name="Rectangle : coins arrondis 233">
            <a:extLst>
              <a:ext uri="{FF2B5EF4-FFF2-40B4-BE49-F238E27FC236}">
                <a16:creationId xmlns:a16="http://schemas.microsoft.com/office/drawing/2014/main" id="{161973DF-FA4C-4749-8BBF-7AB11A6C327F}"/>
              </a:ext>
            </a:extLst>
          </p:cNvPr>
          <p:cNvSpPr/>
          <p:nvPr/>
        </p:nvSpPr>
        <p:spPr>
          <a:xfrm>
            <a:off x="2347133" y="2422373"/>
            <a:ext cx="2010195" cy="167812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5" name="Rectangle : coins arrondis 234">
            <a:extLst>
              <a:ext uri="{FF2B5EF4-FFF2-40B4-BE49-F238E27FC236}">
                <a16:creationId xmlns:a16="http://schemas.microsoft.com/office/drawing/2014/main" id="{E950FC76-9A87-4190-A68F-163B9E8BCA64}"/>
              </a:ext>
            </a:extLst>
          </p:cNvPr>
          <p:cNvSpPr/>
          <p:nvPr/>
        </p:nvSpPr>
        <p:spPr>
          <a:xfrm>
            <a:off x="2347133" y="1966073"/>
            <a:ext cx="1989736" cy="1871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6" name="ZoneTexte 235">
            <a:extLst>
              <a:ext uri="{FF2B5EF4-FFF2-40B4-BE49-F238E27FC236}">
                <a16:creationId xmlns:a16="http://schemas.microsoft.com/office/drawing/2014/main" id="{CD4A5516-FCB8-4BB0-A325-8C65E5A2F89F}"/>
              </a:ext>
            </a:extLst>
          </p:cNvPr>
          <p:cNvSpPr txBox="1"/>
          <p:nvPr/>
        </p:nvSpPr>
        <p:spPr>
          <a:xfrm>
            <a:off x="206157" y="2132447"/>
            <a:ext cx="21195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Alignment and Calibration Units</a:t>
            </a:r>
            <a:endParaRPr lang="en-US" sz="900" b="1" dirty="0"/>
          </a:p>
        </p:txBody>
      </p:sp>
      <p:sp>
        <p:nvSpPr>
          <p:cNvPr id="237" name="ZoneTexte 236">
            <a:extLst>
              <a:ext uri="{FF2B5EF4-FFF2-40B4-BE49-F238E27FC236}">
                <a16:creationId xmlns:a16="http://schemas.microsoft.com/office/drawing/2014/main" id="{79B74E1E-CCDB-4B4D-A775-83638978B715}"/>
              </a:ext>
            </a:extLst>
          </p:cNvPr>
          <p:cNvSpPr txBox="1"/>
          <p:nvPr/>
        </p:nvSpPr>
        <p:spPr>
          <a:xfrm>
            <a:off x="202711" y="2358020"/>
            <a:ext cx="21195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Beam Optimization Units</a:t>
            </a:r>
            <a:endParaRPr lang="en-US" sz="900" b="1" dirty="0"/>
          </a:p>
        </p:txBody>
      </p:sp>
      <p:sp>
        <p:nvSpPr>
          <p:cNvPr id="238" name="ZoneTexte 237">
            <a:extLst>
              <a:ext uri="{FF2B5EF4-FFF2-40B4-BE49-F238E27FC236}">
                <a16:creationId xmlns:a16="http://schemas.microsoft.com/office/drawing/2014/main" id="{B1C78AB7-6667-4349-BEDC-2CA0E847B3F0}"/>
              </a:ext>
            </a:extLst>
          </p:cNvPr>
          <p:cNvSpPr txBox="1"/>
          <p:nvPr/>
        </p:nvSpPr>
        <p:spPr>
          <a:xfrm>
            <a:off x="2295069" y="1926799"/>
            <a:ext cx="19474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Spatial Filter Units</a:t>
            </a:r>
            <a:endParaRPr lang="en-US" sz="900" b="1" dirty="0"/>
          </a:p>
        </p:txBody>
      </p:sp>
      <p:sp>
        <p:nvSpPr>
          <p:cNvPr id="239" name="ZoneTexte 238">
            <a:extLst>
              <a:ext uri="{FF2B5EF4-FFF2-40B4-BE49-F238E27FC236}">
                <a16:creationId xmlns:a16="http://schemas.microsoft.com/office/drawing/2014/main" id="{4F3A2808-4BE4-4125-9405-386AFB18A07A}"/>
              </a:ext>
            </a:extLst>
          </p:cNvPr>
          <p:cNvSpPr txBox="1"/>
          <p:nvPr/>
        </p:nvSpPr>
        <p:spPr>
          <a:xfrm>
            <a:off x="2283933" y="2156797"/>
            <a:ext cx="1958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Spectro-Interferometer Units</a:t>
            </a:r>
            <a:endParaRPr lang="en-US" sz="900" b="1" dirty="0"/>
          </a:p>
        </p:txBody>
      </p:sp>
      <p:sp>
        <p:nvSpPr>
          <p:cNvPr id="240" name="ZoneTexte 239">
            <a:extLst>
              <a:ext uri="{FF2B5EF4-FFF2-40B4-BE49-F238E27FC236}">
                <a16:creationId xmlns:a16="http://schemas.microsoft.com/office/drawing/2014/main" id="{BC954B5E-3AA6-4AC5-978C-66BD9F7BA7C1}"/>
              </a:ext>
            </a:extLst>
          </p:cNvPr>
          <p:cNvSpPr txBox="1"/>
          <p:nvPr/>
        </p:nvSpPr>
        <p:spPr>
          <a:xfrm>
            <a:off x="2299332" y="2374436"/>
            <a:ext cx="19987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Detector</a:t>
            </a:r>
            <a:endParaRPr lang="en-US" sz="900" b="1" dirty="0"/>
          </a:p>
        </p:txBody>
      </p:sp>
      <p:sp>
        <p:nvSpPr>
          <p:cNvPr id="241" name="Rectangle : coins arrondis 240">
            <a:extLst>
              <a:ext uri="{FF2B5EF4-FFF2-40B4-BE49-F238E27FC236}">
                <a16:creationId xmlns:a16="http://schemas.microsoft.com/office/drawing/2014/main" id="{3110C1C9-F341-42B6-A191-1568C693DAD6}"/>
              </a:ext>
            </a:extLst>
          </p:cNvPr>
          <p:cNvSpPr/>
          <p:nvPr/>
        </p:nvSpPr>
        <p:spPr>
          <a:xfrm>
            <a:off x="258308" y="1979447"/>
            <a:ext cx="1985978" cy="1678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2" name="ZoneTexte 241">
            <a:extLst>
              <a:ext uri="{FF2B5EF4-FFF2-40B4-BE49-F238E27FC236}">
                <a16:creationId xmlns:a16="http://schemas.microsoft.com/office/drawing/2014/main" id="{A9C2A3A9-109F-474F-84F5-607A09C1B027}"/>
              </a:ext>
            </a:extLst>
          </p:cNvPr>
          <p:cNvSpPr txBox="1"/>
          <p:nvPr/>
        </p:nvSpPr>
        <p:spPr>
          <a:xfrm>
            <a:off x="202711" y="1928098"/>
            <a:ext cx="21195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Units external to SPICA-VIS</a:t>
            </a:r>
            <a:endParaRPr lang="en-US" sz="900" b="1" dirty="0"/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446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Filters Modules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>
                <a:solidFill>
                  <a:schemeClr val="bg2">
                    <a:lumMod val="90000"/>
                  </a:schemeClr>
                </a:solidFill>
              </a:rPr>
              <a:t>Vgroove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for beam set-up (</a:t>
            </a:r>
            <a:r>
              <a:rPr lang="en-GB" sz="800" b="1" dirty="0">
                <a:solidFill>
                  <a:schemeClr val="bg2">
                    <a:lumMod val="90000"/>
                  </a:schemeClr>
                </a:solidFill>
              </a:rPr>
              <a:t>3B–2B–4B–7B– B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DC49CB73-A866-4FF0-A9DC-DFCDA977696D}"/>
              </a:ext>
            </a:extLst>
          </p:cNvPr>
          <p:cNvSpPr txBox="1"/>
          <p:nvPr/>
        </p:nvSpPr>
        <p:spPr>
          <a:xfrm>
            <a:off x="338034" y="923042"/>
            <a:ext cx="468705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Fiber Injection Optics (SFU-INM)</a:t>
            </a:r>
          </a:p>
          <a:p>
            <a:endParaRPr lang="en-US" sz="2400" b="1" dirty="0"/>
          </a:p>
          <a:p>
            <a:r>
              <a:rPr lang="en-US" sz="2000" b="1" dirty="0"/>
              <a:t>Lenses</a:t>
            </a:r>
          </a:p>
          <a:p>
            <a:r>
              <a:rPr lang="en-US" sz="2000" b="1" dirty="0"/>
              <a:t>Spec. Injection Level: &gt;70% (CHARA beam)</a:t>
            </a:r>
          </a:p>
        </p:txBody>
      </p:sp>
    </p:spTree>
    <p:extLst>
      <p:ext uri="{BB962C8B-B14F-4D97-AF65-F5344CB8AC3E}">
        <p14:creationId xmlns:p14="http://schemas.microsoft.com/office/powerpoint/2010/main" val="3426481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Filters Modules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>
                <a:solidFill>
                  <a:schemeClr val="bg2">
                    <a:lumMod val="90000"/>
                  </a:schemeClr>
                </a:solidFill>
              </a:rPr>
              <a:t>Vgroove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for beam set-up (</a:t>
            </a:r>
            <a:r>
              <a:rPr lang="en-GB" sz="800" b="1" dirty="0">
                <a:solidFill>
                  <a:schemeClr val="bg2">
                    <a:lumMod val="90000"/>
                  </a:schemeClr>
                </a:solidFill>
              </a:rPr>
              <a:t>3B–2B–4B–7B– B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DC49CB73-A866-4FF0-A9DC-DFCDA977696D}"/>
              </a:ext>
            </a:extLst>
          </p:cNvPr>
          <p:cNvSpPr txBox="1"/>
          <p:nvPr/>
        </p:nvSpPr>
        <p:spPr>
          <a:xfrm>
            <a:off x="338034" y="923042"/>
            <a:ext cx="439601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Optical Fibers (SFU-OPF)</a:t>
            </a:r>
          </a:p>
          <a:p>
            <a:endParaRPr lang="en-US" sz="2400" b="1" dirty="0"/>
          </a:p>
          <a:p>
            <a:r>
              <a:rPr lang="en-US" sz="2000" b="1" dirty="0"/>
              <a:t>Optical Fiber</a:t>
            </a:r>
          </a:p>
          <a:p>
            <a:r>
              <a:rPr lang="en-US" sz="2000" b="1" dirty="0"/>
              <a:t>Spec. Equalization in dispersion: 0.2mm</a:t>
            </a:r>
          </a:p>
        </p:txBody>
      </p:sp>
    </p:spTree>
    <p:extLst>
      <p:ext uri="{BB962C8B-B14F-4D97-AF65-F5344CB8AC3E}">
        <p14:creationId xmlns:p14="http://schemas.microsoft.com/office/powerpoint/2010/main" val="859774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Filters Modules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/>
              <a:t>Vgroove</a:t>
            </a:r>
            <a:r>
              <a:rPr lang="en-US" sz="800" b="1" dirty="0"/>
              <a:t> for beam set-up (</a:t>
            </a:r>
            <a:r>
              <a:rPr lang="en-GB" sz="800" b="1" dirty="0"/>
              <a:t>3B–2B–4B–7B– B</a:t>
            </a:r>
            <a:r>
              <a:rPr lang="en-US" sz="800" b="1" dirty="0"/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DC49CB73-A866-4FF0-A9DC-DFCDA977696D}"/>
              </a:ext>
            </a:extLst>
          </p:cNvPr>
          <p:cNvSpPr txBox="1"/>
          <p:nvPr/>
        </p:nvSpPr>
        <p:spPr>
          <a:xfrm>
            <a:off x="338034" y="923042"/>
            <a:ext cx="46165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Fiber Reception Optics (SFU-RCM)</a:t>
            </a:r>
          </a:p>
          <a:p>
            <a:endParaRPr lang="en-US" sz="2400" b="1" dirty="0"/>
          </a:p>
          <a:p>
            <a:r>
              <a:rPr lang="en-US" sz="2000" b="1" dirty="0" err="1"/>
              <a:t>Vgroove</a:t>
            </a:r>
            <a:r>
              <a:rPr lang="en-US" sz="2000" b="1" dirty="0"/>
              <a:t> + Micro-Lens Array</a:t>
            </a:r>
          </a:p>
          <a:p>
            <a:r>
              <a:rPr lang="en-US" sz="2000" b="1" dirty="0"/>
              <a:t>Spec. Beam Spacing: 3B-2B-4B-7B-B</a:t>
            </a:r>
          </a:p>
        </p:txBody>
      </p:sp>
    </p:spTree>
    <p:extLst>
      <p:ext uri="{BB962C8B-B14F-4D97-AF65-F5344CB8AC3E}">
        <p14:creationId xmlns:p14="http://schemas.microsoft.com/office/powerpoint/2010/main" val="3483384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Filters Modules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>
                <a:solidFill>
                  <a:schemeClr val="bg2">
                    <a:lumMod val="90000"/>
                  </a:schemeClr>
                </a:solidFill>
              </a:rPr>
              <a:t>Vgroove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for beam set-up (</a:t>
            </a:r>
            <a:r>
              <a:rPr lang="en-GB" sz="800" b="1" dirty="0">
                <a:solidFill>
                  <a:schemeClr val="bg2">
                    <a:lumMod val="90000"/>
                  </a:schemeClr>
                </a:solidFill>
              </a:rPr>
              <a:t>3B–2B–4B–7B– B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DC49CB73-A866-4FF0-A9DC-DFCDA977696D}"/>
              </a:ext>
            </a:extLst>
          </p:cNvPr>
          <p:cNvSpPr txBox="1"/>
          <p:nvPr/>
        </p:nvSpPr>
        <p:spPr>
          <a:xfrm>
            <a:off x="338034" y="923042"/>
            <a:ext cx="597900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Spectral Calibration Unit (SCU)</a:t>
            </a:r>
          </a:p>
          <a:p>
            <a:endParaRPr lang="en-US" sz="2400" b="1" dirty="0"/>
          </a:p>
          <a:p>
            <a:r>
              <a:rPr lang="en-US" sz="2000" b="1" dirty="0"/>
              <a:t>Spectral Lamp</a:t>
            </a:r>
          </a:p>
          <a:p>
            <a:r>
              <a:rPr lang="en-US" sz="2000" b="1" dirty="0"/>
              <a:t>Spec. Calibration lines spacing: &lt;25nm between 2 lines</a:t>
            </a:r>
          </a:p>
        </p:txBody>
      </p:sp>
    </p:spTree>
    <p:extLst>
      <p:ext uri="{BB962C8B-B14F-4D97-AF65-F5344CB8AC3E}">
        <p14:creationId xmlns:p14="http://schemas.microsoft.com/office/powerpoint/2010/main" val="4195094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Filters Modules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>
                <a:solidFill>
                  <a:schemeClr val="bg2">
                    <a:lumMod val="90000"/>
                  </a:schemeClr>
                </a:solidFill>
              </a:rPr>
              <a:t>Vgroove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for beam set-up (</a:t>
            </a:r>
            <a:r>
              <a:rPr lang="en-GB" sz="800" b="1" dirty="0">
                <a:solidFill>
                  <a:schemeClr val="bg2">
                    <a:lumMod val="90000"/>
                  </a:schemeClr>
                </a:solidFill>
              </a:rPr>
              <a:t>3B–2B–4B–7B– B</a:t>
            </a: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DC49CB73-A866-4FF0-A9DC-DFCDA977696D}"/>
              </a:ext>
            </a:extLst>
          </p:cNvPr>
          <p:cNvSpPr txBox="1"/>
          <p:nvPr/>
        </p:nvSpPr>
        <p:spPr>
          <a:xfrm>
            <a:off x="338034" y="923042"/>
            <a:ext cx="514756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Fiber Back Illumination (FBI)</a:t>
            </a:r>
          </a:p>
          <a:p>
            <a:endParaRPr lang="en-US" sz="2400" b="1" dirty="0"/>
          </a:p>
          <a:p>
            <a:r>
              <a:rPr lang="en-US" sz="2000" b="1" dirty="0"/>
              <a:t>White or laser source (motorized)</a:t>
            </a:r>
          </a:p>
          <a:p>
            <a:r>
              <a:rPr lang="en-US" sz="2000" b="1" dirty="0"/>
              <a:t>Spec. Simultaneous Illumination of the 6 fibers</a:t>
            </a:r>
          </a:p>
        </p:txBody>
      </p:sp>
    </p:spTree>
    <p:extLst>
      <p:ext uri="{BB962C8B-B14F-4D97-AF65-F5344CB8AC3E}">
        <p14:creationId xmlns:p14="http://schemas.microsoft.com/office/powerpoint/2010/main" val="4218563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of the Spectrograph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ED95C8D-0605-4BB9-AF48-275970760F5C}"/>
              </a:ext>
            </a:extLst>
          </p:cNvPr>
          <p:cNvSpPr txBox="1"/>
          <p:nvPr/>
        </p:nvSpPr>
        <p:spPr>
          <a:xfrm>
            <a:off x="500311" y="3757513"/>
            <a:ext cx="55844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Interferometry/Photometry Splitter (IPS)</a:t>
            </a:r>
          </a:p>
          <a:p>
            <a:endParaRPr lang="en-US" sz="2400" b="1" dirty="0"/>
          </a:p>
          <a:p>
            <a:r>
              <a:rPr lang="en-US" sz="2000" b="1" dirty="0"/>
              <a:t>Beam splitter</a:t>
            </a:r>
          </a:p>
          <a:p>
            <a:r>
              <a:rPr lang="en-US" sz="2000" b="1" dirty="0"/>
              <a:t>Spec. Flux ratio Interferometry/Photometry: 90/10</a:t>
            </a:r>
          </a:p>
        </p:txBody>
      </p:sp>
    </p:spTree>
    <p:extLst>
      <p:ext uri="{BB962C8B-B14F-4D97-AF65-F5344CB8AC3E}">
        <p14:creationId xmlns:p14="http://schemas.microsoft.com/office/powerpoint/2010/main" val="1126928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of the Spectrograph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ED95C8D-0605-4BB9-AF48-275970760F5C}"/>
              </a:ext>
            </a:extLst>
          </p:cNvPr>
          <p:cNvSpPr txBox="1"/>
          <p:nvPr/>
        </p:nvSpPr>
        <p:spPr>
          <a:xfrm>
            <a:off x="500311" y="3757513"/>
            <a:ext cx="55637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Photometry Transport System (PTS)</a:t>
            </a:r>
          </a:p>
          <a:p>
            <a:endParaRPr lang="en-US" sz="2400" b="1" dirty="0"/>
          </a:p>
          <a:p>
            <a:r>
              <a:rPr lang="en-US" sz="2000" b="1" dirty="0"/>
              <a:t>Lenses</a:t>
            </a:r>
          </a:p>
          <a:p>
            <a:r>
              <a:rPr lang="en-US" sz="2000" b="1" dirty="0"/>
              <a:t>Spec. Reimage the </a:t>
            </a:r>
            <a:r>
              <a:rPr lang="en-US" sz="2000" b="1" dirty="0" err="1"/>
              <a:t>Vgroove</a:t>
            </a:r>
            <a:r>
              <a:rPr lang="en-US" sz="2000" b="1" dirty="0"/>
              <a:t> output on the detector</a:t>
            </a:r>
          </a:p>
        </p:txBody>
      </p:sp>
    </p:spTree>
    <p:extLst>
      <p:ext uri="{BB962C8B-B14F-4D97-AF65-F5344CB8AC3E}">
        <p14:creationId xmlns:p14="http://schemas.microsoft.com/office/powerpoint/2010/main" val="2046228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of the Spectrograph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ED95C8D-0605-4BB9-AF48-275970760F5C}"/>
              </a:ext>
            </a:extLst>
          </p:cNvPr>
          <p:cNvSpPr txBox="1"/>
          <p:nvPr/>
        </p:nvSpPr>
        <p:spPr>
          <a:xfrm>
            <a:off x="500311" y="3757513"/>
            <a:ext cx="55637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Interferometric Anamorphic System (IAS)</a:t>
            </a:r>
          </a:p>
          <a:p>
            <a:endParaRPr lang="en-US" sz="2400" b="1" dirty="0"/>
          </a:p>
          <a:p>
            <a:r>
              <a:rPr lang="en-US" sz="2000" b="1" dirty="0"/>
              <a:t>Cylindrical Optics</a:t>
            </a:r>
          </a:p>
          <a:p>
            <a:r>
              <a:rPr lang="en-US" sz="2000" b="1" dirty="0"/>
              <a:t>Spec. Anamorphic Ratio: &gt;57</a:t>
            </a:r>
          </a:p>
        </p:txBody>
      </p:sp>
    </p:spTree>
    <p:extLst>
      <p:ext uri="{BB962C8B-B14F-4D97-AF65-F5344CB8AC3E}">
        <p14:creationId xmlns:p14="http://schemas.microsoft.com/office/powerpoint/2010/main" val="2209453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of the Spectrograph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ED95C8D-0605-4BB9-AF48-275970760F5C}"/>
              </a:ext>
            </a:extLst>
          </p:cNvPr>
          <p:cNvSpPr txBox="1"/>
          <p:nvPr/>
        </p:nvSpPr>
        <p:spPr>
          <a:xfrm>
            <a:off x="500311" y="3757513"/>
            <a:ext cx="48992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Dispersion System (DIS)</a:t>
            </a:r>
          </a:p>
          <a:p>
            <a:endParaRPr lang="en-US" sz="2400" b="1" dirty="0"/>
          </a:p>
          <a:p>
            <a:r>
              <a:rPr lang="en-US" sz="2000" b="1" dirty="0"/>
              <a:t>Prism, Gratings (Motorized)</a:t>
            </a:r>
          </a:p>
          <a:p>
            <a:r>
              <a:rPr lang="en-US" sz="2000" b="1" dirty="0"/>
              <a:t>Spec. Spectral Resolutions: 140, 3000, 10000</a:t>
            </a:r>
          </a:p>
        </p:txBody>
      </p:sp>
    </p:spTree>
    <p:extLst>
      <p:ext uri="{BB962C8B-B14F-4D97-AF65-F5344CB8AC3E}">
        <p14:creationId xmlns:p14="http://schemas.microsoft.com/office/powerpoint/2010/main" val="269347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of the Spectrograph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ED95C8D-0605-4BB9-AF48-275970760F5C}"/>
              </a:ext>
            </a:extLst>
          </p:cNvPr>
          <p:cNvSpPr txBox="1"/>
          <p:nvPr/>
        </p:nvSpPr>
        <p:spPr>
          <a:xfrm>
            <a:off x="500311" y="3757513"/>
            <a:ext cx="363824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Camera Optics (CAO)</a:t>
            </a:r>
          </a:p>
          <a:p>
            <a:endParaRPr lang="en-US" sz="2400" b="1" dirty="0"/>
          </a:p>
          <a:p>
            <a:r>
              <a:rPr lang="en-US" sz="2000" b="1" dirty="0"/>
              <a:t>Lens</a:t>
            </a:r>
          </a:p>
          <a:p>
            <a:r>
              <a:rPr lang="en-US" sz="2000" b="1" dirty="0"/>
              <a:t>Spec. Sampling: ≥3pixels/fringe</a:t>
            </a:r>
          </a:p>
        </p:txBody>
      </p:sp>
    </p:spTree>
    <p:extLst>
      <p:ext uri="{BB962C8B-B14F-4D97-AF65-F5344CB8AC3E}">
        <p14:creationId xmlns:p14="http://schemas.microsoft.com/office/powerpoint/2010/main" val="1478265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399276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Feeding Optics (SFO-FPO)</a:t>
            </a:r>
          </a:p>
          <a:p>
            <a:endParaRPr lang="en-US" sz="2400" b="1" dirty="0"/>
          </a:p>
          <a:p>
            <a:r>
              <a:rPr lang="en-US" sz="2000" b="1" dirty="0"/>
              <a:t>Removable mirrors (motorized)</a:t>
            </a:r>
          </a:p>
          <a:p>
            <a:r>
              <a:rPr lang="en-US" sz="2000" b="1" dirty="0"/>
              <a:t>Spec. Repeatability:  &lt;10as &amp; &lt;1mm</a:t>
            </a:r>
          </a:p>
        </p:txBody>
      </p:sp>
    </p:spTree>
    <p:extLst>
      <p:ext uri="{BB962C8B-B14F-4D97-AF65-F5344CB8AC3E}">
        <p14:creationId xmlns:p14="http://schemas.microsoft.com/office/powerpoint/2010/main" val="3198215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of the Spectrograph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ED95C8D-0605-4BB9-AF48-275970760F5C}"/>
              </a:ext>
            </a:extLst>
          </p:cNvPr>
          <p:cNvSpPr txBox="1"/>
          <p:nvPr/>
        </p:nvSpPr>
        <p:spPr>
          <a:xfrm>
            <a:off x="500311" y="3757513"/>
            <a:ext cx="466813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Detector (SDT)</a:t>
            </a:r>
          </a:p>
          <a:p>
            <a:endParaRPr lang="en-US" sz="2400" b="1" dirty="0"/>
          </a:p>
          <a:p>
            <a:r>
              <a:rPr lang="en-US" sz="2000" b="1" dirty="0"/>
              <a:t>ANDOR EMCCD IXON 888 (1024x1024) </a:t>
            </a:r>
          </a:p>
          <a:p>
            <a:r>
              <a:rPr lang="en-US" sz="2000" b="1" dirty="0"/>
              <a:t>Spec. DIT: ≤ 20ms</a:t>
            </a:r>
          </a:p>
          <a:p>
            <a:r>
              <a:rPr lang="en-US" sz="2000" b="1" dirty="0"/>
              <a:t>           Frame rate ≥ 50 fps</a:t>
            </a:r>
          </a:p>
          <a:p>
            <a:r>
              <a:rPr lang="en-US" sz="2000" b="1" i="1" dirty="0"/>
              <a:t>	Ok with 500 rows x 1024 columns</a:t>
            </a:r>
          </a:p>
        </p:txBody>
      </p:sp>
    </p:spTree>
    <p:extLst>
      <p:ext uri="{BB962C8B-B14F-4D97-AF65-F5344CB8AC3E}">
        <p14:creationId xmlns:p14="http://schemas.microsoft.com/office/powerpoint/2010/main" val="2988943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Global view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E5803812-BA99-4A30-B242-8C79BA3905D8}"/>
              </a:ext>
            </a:extLst>
          </p:cNvPr>
          <p:cNvCxnSpPr>
            <a:cxnSpLocks/>
            <a:endCxn id="186" idx="2"/>
          </p:cNvCxnSpPr>
          <p:nvPr/>
        </p:nvCxnSpPr>
        <p:spPr>
          <a:xfrm flipH="1" flipV="1">
            <a:off x="2662684" y="4061929"/>
            <a:ext cx="17379" cy="15580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EC6C536A-6AFD-4FA5-BE12-13CCC90312C4}"/>
              </a:ext>
            </a:extLst>
          </p:cNvPr>
          <p:cNvCxnSpPr>
            <a:cxnSpLocks/>
            <a:endCxn id="224" idx="3"/>
          </p:cNvCxnSpPr>
          <p:nvPr/>
        </p:nvCxnSpPr>
        <p:spPr>
          <a:xfrm flipH="1">
            <a:off x="3164856" y="1520691"/>
            <a:ext cx="2898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3E3453A5-F4CB-4543-B82E-3BF1B638E27C}"/>
              </a:ext>
            </a:extLst>
          </p:cNvPr>
          <p:cNvCxnSpPr>
            <a:cxnSpLocks/>
          </p:cNvCxnSpPr>
          <p:nvPr/>
        </p:nvCxnSpPr>
        <p:spPr>
          <a:xfrm flipH="1">
            <a:off x="10045314" y="1497542"/>
            <a:ext cx="970136" cy="27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C893E8CD-B238-495A-AA9D-28537BAF6494}"/>
              </a:ext>
            </a:extLst>
          </p:cNvPr>
          <p:cNvCxnSpPr>
            <a:cxnSpLocks/>
          </p:cNvCxnSpPr>
          <p:nvPr/>
        </p:nvCxnSpPr>
        <p:spPr>
          <a:xfrm flipH="1">
            <a:off x="6066018" y="1854627"/>
            <a:ext cx="3981962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4DC2990-E57C-488E-A0CD-C382D7B05F53}"/>
              </a:ext>
            </a:extLst>
          </p:cNvPr>
          <p:cNvCxnSpPr>
            <a:cxnSpLocks/>
          </p:cNvCxnSpPr>
          <p:nvPr/>
        </p:nvCxnSpPr>
        <p:spPr>
          <a:xfrm flipH="1">
            <a:off x="6056360" y="1171246"/>
            <a:ext cx="3967259" cy="22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0100EE-8336-40F5-96FE-A08BF63D2F28}"/>
              </a:ext>
            </a:extLst>
          </p:cNvPr>
          <p:cNvCxnSpPr>
            <a:cxnSpLocks/>
          </p:cNvCxnSpPr>
          <p:nvPr/>
        </p:nvCxnSpPr>
        <p:spPr>
          <a:xfrm flipH="1">
            <a:off x="8772151" y="2293065"/>
            <a:ext cx="24224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3ECF65D7-E5AD-4956-A43C-6F17D7E31C85}"/>
              </a:ext>
            </a:extLst>
          </p:cNvPr>
          <p:cNvCxnSpPr>
            <a:cxnSpLocks/>
          </p:cNvCxnSpPr>
          <p:nvPr/>
        </p:nvCxnSpPr>
        <p:spPr>
          <a:xfrm flipV="1">
            <a:off x="11184994" y="1359114"/>
            <a:ext cx="9610" cy="40681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 : coins arrondis 155">
            <a:extLst>
              <a:ext uri="{FF2B5EF4-FFF2-40B4-BE49-F238E27FC236}">
                <a16:creationId xmlns:a16="http://schemas.microsoft.com/office/drawing/2014/main" id="{22483340-04C8-4ABC-8ACF-2DC29D950DB9}"/>
              </a:ext>
            </a:extLst>
          </p:cNvPr>
          <p:cNvSpPr/>
          <p:nvPr/>
        </p:nvSpPr>
        <p:spPr>
          <a:xfrm>
            <a:off x="10392367" y="3334465"/>
            <a:ext cx="1633677" cy="613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A1132124-08EA-4320-BC50-1F54DBA4E2FA}"/>
              </a:ext>
            </a:extLst>
          </p:cNvPr>
          <p:cNvSpPr/>
          <p:nvPr/>
        </p:nvSpPr>
        <p:spPr>
          <a:xfrm>
            <a:off x="10392367" y="2491896"/>
            <a:ext cx="1633677" cy="7364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2D9503B7-0CCB-4366-9E56-1CCB07F32225}"/>
              </a:ext>
            </a:extLst>
          </p:cNvPr>
          <p:cNvCxnSpPr>
            <a:cxnSpLocks/>
          </p:cNvCxnSpPr>
          <p:nvPr/>
        </p:nvCxnSpPr>
        <p:spPr>
          <a:xfrm flipH="1">
            <a:off x="8803053" y="4146645"/>
            <a:ext cx="23816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66" name="Connecteur droit avec flèche 165">
            <a:extLst>
              <a:ext uri="{FF2B5EF4-FFF2-40B4-BE49-F238E27FC236}">
                <a16:creationId xmlns:a16="http://schemas.microsoft.com/office/drawing/2014/main" id="{7C84AAA2-29A3-4B10-8C0A-924F4A1D3AAF}"/>
              </a:ext>
            </a:extLst>
          </p:cNvPr>
          <p:cNvCxnSpPr>
            <a:cxnSpLocks/>
          </p:cNvCxnSpPr>
          <p:nvPr/>
        </p:nvCxnSpPr>
        <p:spPr>
          <a:xfrm flipV="1">
            <a:off x="418936" y="5615621"/>
            <a:ext cx="3025904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7" name="ZoneTexte 166">
            <a:extLst>
              <a:ext uri="{FF2B5EF4-FFF2-40B4-BE49-F238E27FC236}">
                <a16:creationId xmlns:a16="http://schemas.microsoft.com/office/drawing/2014/main" id="{70F49D21-CE68-4EF1-A9B3-BE40E5FF3161}"/>
              </a:ext>
            </a:extLst>
          </p:cNvPr>
          <p:cNvSpPr txBox="1"/>
          <p:nvPr/>
        </p:nvSpPr>
        <p:spPr>
          <a:xfrm>
            <a:off x="2330521" y="5267965"/>
            <a:ext cx="431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VIS</a:t>
            </a:r>
          </a:p>
        </p:txBody>
      </p:sp>
      <p:sp>
        <p:nvSpPr>
          <p:cNvPr id="168" name="Rectangle : coins arrondis 167">
            <a:extLst>
              <a:ext uri="{FF2B5EF4-FFF2-40B4-BE49-F238E27FC236}">
                <a16:creationId xmlns:a16="http://schemas.microsoft.com/office/drawing/2014/main" id="{9E281487-DC54-4726-9585-23F74047B5A9}"/>
              </a:ext>
            </a:extLst>
          </p:cNvPr>
          <p:cNvSpPr/>
          <p:nvPr/>
        </p:nvSpPr>
        <p:spPr>
          <a:xfrm>
            <a:off x="1323449" y="6047638"/>
            <a:ext cx="1890865" cy="4616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875A7447-ADCF-4ECA-8557-1B09561CBA70}"/>
              </a:ext>
            </a:extLst>
          </p:cNvPr>
          <p:cNvSpPr txBox="1"/>
          <p:nvPr/>
        </p:nvSpPr>
        <p:spPr>
          <a:xfrm>
            <a:off x="1323450" y="6047637"/>
            <a:ext cx="1890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STS Six Telescope Simulator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Non resolved sources for alignment cophasing and calibration</a:t>
            </a:r>
          </a:p>
        </p:txBody>
      </p:sp>
      <p:sp>
        <p:nvSpPr>
          <p:cNvPr id="170" name="Ellipse 169">
            <a:extLst>
              <a:ext uri="{FF2B5EF4-FFF2-40B4-BE49-F238E27FC236}">
                <a16:creationId xmlns:a16="http://schemas.microsoft.com/office/drawing/2014/main" id="{19D1CEFA-6388-4A67-94CE-E10CE72499B8}"/>
              </a:ext>
            </a:extLst>
          </p:cNvPr>
          <p:cNvSpPr/>
          <p:nvPr/>
        </p:nvSpPr>
        <p:spPr>
          <a:xfrm>
            <a:off x="2150408" y="5503865"/>
            <a:ext cx="211016" cy="211016"/>
          </a:xfrm>
          <a:prstGeom prst="ellipse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71" name="Connecteur droit 170">
            <a:extLst>
              <a:ext uri="{FF2B5EF4-FFF2-40B4-BE49-F238E27FC236}">
                <a16:creationId xmlns:a16="http://schemas.microsoft.com/office/drawing/2014/main" id="{2C7A5588-189B-495C-AD6E-E3DD4F878F82}"/>
              </a:ext>
            </a:extLst>
          </p:cNvPr>
          <p:cNvCxnSpPr>
            <a:cxnSpLocks/>
            <a:stCxn id="170" idx="3"/>
            <a:endCxn id="170" idx="7"/>
          </p:cNvCxnSpPr>
          <p:nvPr/>
        </p:nvCxnSpPr>
        <p:spPr>
          <a:xfrm flipV="1">
            <a:off x="2181311" y="5534768"/>
            <a:ext cx="149210" cy="14921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>
            <a:extLst>
              <a:ext uri="{FF2B5EF4-FFF2-40B4-BE49-F238E27FC236}">
                <a16:creationId xmlns:a16="http://schemas.microsoft.com/office/drawing/2014/main" id="{D15080FC-3618-470C-86F8-C85864401847}"/>
              </a:ext>
            </a:extLst>
          </p:cNvPr>
          <p:cNvCxnSpPr>
            <a:cxnSpLocks/>
          </p:cNvCxnSpPr>
          <p:nvPr/>
        </p:nvCxnSpPr>
        <p:spPr>
          <a:xfrm flipH="1" flipV="1">
            <a:off x="2255916" y="5609373"/>
            <a:ext cx="10060" cy="438264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 : coins arrondis 172">
            <a:extLst>
              <a:ext uri="{FF2B5EF4-FFF2-40B4-BE49-F238E27FC236}">
                <a16:creationId xmlns:a16="http://schemas.microsoft.com/office/drawing/2014/main" id="{B1C7223B-B3DD-4EAE-9FE1-50E0C0EB2E3F}"/>
              </a:ext>
            </a:extLst>
          </p:cNvPr>
          <p:cNvSpPr/>
          <p:nvPr/>
        </p:nvSpPr>
        <p:spPr>
          <a:xfrm>
            <a:off x="612980" y="5250675"/>
            <a:ext cx="1330315" cy="7078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1A00E360-EB70-4055-9D92-C88B3BD91C05}"/>
              </a:ext>
            </a:extLst>
          </p:cNvPr>
          <p:cNvSpPr txBox="1"/>
          <p:nvPr/>
        </p:nvSpPr>
        <p:spPr>
          <a:xfrm>
            <a:off x="640830" y="5236511"/>
            <a:ext cx="1332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LDC-COM Longitudinal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Chromatic OPD compensation between IR and Visible</a:t>
            </a:r>
          </a:p>
        </p:txBody>
      </p:sp>
      <p:cxnSp>
        <p:nvCxnSpPr>
          <p:cNvPr id="175" name="Connecteur droit 174">
            <a:extLst>
              <a:ext uri="{FF2B5EF4-FFF2-40B4-BE49-F238E27FC236}">
                <a16:creationId xmlns:a16="http://schemas.microsoft.com/office/drawing/2014/main" id="{23027895-2823-4BE9-8155-849368B85895}"/>
              </a:ext>
            </a:extLst>
          </p:cNvPr>
          <p:cNvCxnSpPr>
            <a:cxnSpLocks/>
          </p:cNvCxnSpPr>
          <p:nvPr/>
        </p:nvCxnSpPr>
        <p:spPr>
          <a:xfrm flipV="1">
            <a:off x="2611778" y="5534768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ZoneTexte 176">
            <a:extLst>
              <a:ext uri="{FF2B5EF4-FFF2-40B4-BE49-F238E27FC236}">
                <a16:creationId xmlns:a16="http://schemas.microsoft.com/office/drawing/2014/main" id="{5085FD55-9B26-416A-8099-1E61103A1DD9}"/>
              </a:ext>
            </a:extLst>
          </p:cNvPr>
          <p:cNvSpPr txBox="1"/>
          <p:nvPr/>
        </p:nvSpPr>
        <p:spPr>
          <a:xfrm>
            <a:off x="73776" y="4878086"/>
            <a:ext cx="3743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CHARA</a:t>
            </a:r>
          </a:p>
        </p:txBody>
      </p:sp>
      <p:sp>
        <p:nvSpPr>
          <p:cNvPr id="178" name="ZoneTexte 177">
            <a:extLst>
              <a:ext uri="{FF2B5EF4-FFF2-40B4-BE49-F238E27FC236}">
                <a16:creationId xmlns:a16="http://schemas.microsoft.com/office/drawing/2014/main" id="{5934E805-67AC-4421-917B-B6CB3E7AE9A2}"/>
              </a:ext>
            </a:extLst>
          </p:cNvPr>
          <p:cNvSpPr txBox="1"/>
          <p:nvPr/>
        </p:nvSpPr>
        <p:spPr>
          <a:xfrm>
            <a:off x="2884358" y="5640789"/>
            <a:ext cx="431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IR</a:t>
            </a:r>
          </a:p>
        </p:txBody>
      </p:sp>
      <p:sp>
        <p:nvSpPr>
          <p:cNvPr id="179" name="Rectangle : coins arrondis 178">
            <a:extLst>
              <a:ext uri="{FF2B5EF4-FFF2-40B4-BE49-F238E27FC236}">
                <a16:creationId xmlns:a16="http://schemas.microsoft.com/office/drawing/2014/main" id="{09D2B27C-7ECE-491F-8094-A6DD4F7576B2}"/>
              </a:ext>
            </a:extLst>
          </p:cNvPr>
          <p:cNvSpPr/>
          <p:nvPr/>
        </p:nvSpPr>
        <p:spPr>
          <a:xfrm>
            <a:off x="3447189" y="5456335"/>
            <a:ext cx="1410815" cy="340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E16D6943-CCB5-4C18-9297-A16851E982A3}"/>
              </a:ext>
            </a:extLst>
          </p:cNvPr>
          <p:cNvSpPr txBox="1"/>
          <p:nvPr/>
        </p:nvSpPr>
        <p:spPr>
          <a:xfrm>
            <a:off x="3444840" y="5456335"/>
            <a:ext cx="14452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SPICA-FT SPICA Fringe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Fringe tracking</a:t>
            </a:r>
          </a:p>
        </p:txBody>
      </p:sp>
      <p:sp>
        <p:nvSpPr>
          <p:cNvPr id="181" name="Rectangle : coins arrondis 180">
            <a:extLst>
              <a:ext uri="{FF2B5EF4-FFF2-40B4-BE49-F238E27FC236}">
                <a16:creationId xmlns:a16="http://schemas.microsoft.com/office/drawing/2014/main" id="{18D57480-377A-42F8-B1A0-9AA83EF04F5D}"/>
              </a:ext>
            </a:extLst>
          </p:cNvPr>
          <p:cNvSpPr/>
          <p:nvPr/>
        </p:nvSpPr>
        <p:spPr>
          <a:xfrm>
            <a:off x="2007369" y="4368297"/>
            <a:ext cx="1330315" cy="7078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2" name="ZoneTexte 181">
            <a:extLst>
              <a:ext uri="{FF2B5EF4-FFF2-40B4-BE49-F238E27FC236}">
                <a16:creationId xmlns:a16="http://schemas.microsoft.com/office/drawing/2014/main" id="{058E44D4-99BB-44E4-BD87-6E93B0DD516F}"/>
              </a:ext>
            </a:extLst>
          </p:cNvPr>
          <p:cNvSpPr txBox="1"/>
          <p:nvPr/>
        </p:nvSpPr>
        <p:spPr>
          <a:xfrm>
            <a:off x="2007369" y="4359835"/>
            <a:ext cx="1330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LDC-VIS Longitudinal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Chromatic OPD compensation for visible light</a:t>
            </a:r>
          </a:p>
        </p:txBody>
      </p: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OPD correction (between SPICA and the other CHARA instruments</a:t>
            </a:r>
          </a:p>
        </p:txBody>
      </p:sp>
      <p:sp>
        <p:nvSpPr>
          <p:cNvPr id="202" name="Rectangle : coins arrondis 201">
            <a:extLst>
              <a:ext uri="{FF2B5EF4-FFF2-40B4-BE49-F238E27FC236}">
                <a16:creationId xmlns:a16="http://schemas.microsoft.com/office/drawing/2014/main" id="{BA252416-EF8E-4715-BC71-D16320B71C58}"/>
              </a:ext>
            </a:extLst>
          </p:cNvPr>
          <p:cNvSpPr/>
          <p:nvPr/>
        </p:nvSpPr>
        <p:spPr>
          <a:xfrm>
            <a:off x="10435054" y="4318623"/>
            <a:ext cx="1587482" cy="725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28D3FA9-00A5-422D-B9BF-9AD2FD39390E}"/>
              </a:ext>
            </a:extLst>
          </p:cNvPr>
          <p:cNvSpPr txBox="1"/>
          <p:nvPr/>
        </p:nvSpPr>
        <p:spPr>
          <a:xfrm>
            <a:off x="10484367" y="4389131"/>
            <a:ext cx="1496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SFU-INM Fiber Injection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system for the focalization of the beam at the fiber head level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64F028BD-5CC8-4962-A251-D055522CE53C}"/>
              </a:ext>
            </a:extLst>
          </p:cNvPr>
          <p:cNvSpPr txBox="1"/>
          <p:nvPr/>
        </p:nvSpPr>
        <p:spPr>
          <a:xfrm>
            <a:off x="10372152" y="3449147"/>
            <a:ext cx="175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SFU-OPF Optical Fiber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Fiber for spatial filtering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C603EE1C-DD1E-4353-97C7-D2BF12A41FFC}"/>
              </a:ext>
            </a:extLst>
          </p:cNvPr>
          <p:cNvSpPr txBox="1"/>
          <p:nvPr/>
        </p:nvSpPr>
        <p:spPr>
          <a:xfrm>
            <a:off x="10438516" y="2527194"/>
            <a:ext cx="1639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SFU-RCM Fiber Reception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Micro-Lens array for the beam collimation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 err="1"/>
              <a:t>Vgroove</a:t>
            </a:r>
            <a:r>
              <a:rPr lang="en-US" sz="800" b="1" dirty="0"/>
              <a:t> for beam set-up (</a:t>
            </a:r>
            <a:r>
              <a:rPr lang="en-GB" sz="800" b="1" dirty="0"/>
              <a:t>3B–2B–4B–7B– B</a:t>
            </a:r>
            <a:r>
              <a:rPr lang="en-US" sz="800" b="1" dirty="0"/>
              <a:t> )</a:t>
            </a:r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7F8AED57-2851-4852-BF95-F22306A7C8B9}"/>
              </a:ext>
            </a:extLst>
          </p:cNvPr>
          <p:cNvSpPr/>
          <p:nvPr/>
        </p:nvSpPr>
        <p:spPr>
          <a:xfrm>
            <a:off x="11067663" y="404054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3F3C5092-7BC5-4022-8352-200F561C53F4}"/>
              </a:ext>
            </a:extLst>
          </p:cNvPr>
          <p:cNvCxnSpPr>
            <a:cxnSpLocks/>
            <a:stCxn id="206" idx="3"/>
            <a:endCxn id="206" idx="7"/>
          </p:cNvCxnSpPr>
          <p:nvPr/>
        </p:nvCxnSpPr>
        <p:spPr>
          <a:xfrm flipV="1">
            <a:off x="11098566" y="407144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 : coins arrondis 207">
            <a:extLst>
              <a:ext uri="{FF2B5EF4-FFF2-40B4-BE49-F238E27FC236}">
                <a16:creationId xmlns:a16="http://schemas.microsoft.com/office/drawing/2014/main" id="{07E616C8-FAE1-44A3-BB6D-40B8482B3FF2}"/>
              </a:ext>
            </a:extLst>
          </p:cNvPr>
          <p:cNvSpPr/>
          <p:nvPr/>
        </p:nvSpPr>
        <p:spPr>
          <a:xfrm>
            <a:off x="8399952" y="3922449"/>
            <a:ext cx="1751247" cy="4398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270DDE05-C632-4889-ADEA-910B68A44193}"/>
              </a:ext>
            </a:extLst>
          </p:cNvPr>
          <p:cNvSpPr txBox="1"/>
          <p:nvPr/>
        </p:nvSpPr>
        <p:spPr>
          <a:xfrm>
            <a:off x="8497054" y="3897860"/>
            <a:ext cx="1587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SCU Spectral Calibration Unit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Spectral sources for spectral Calibration</a:t>
            </a:r>
          </a:p>
        </p:txBody>
      </p:sp>
      <p:sp>
        <p:nvSpPr>
          <p:cNvPr id="210" name="Rectangle : coins arrondis 209">
            <a:extLst>
              <a:ext uri="{FF2B5EF4-FFF2-40B4-BE49-F238E27FC236}">
                <a16:creationId xmlns:a16="http://schemas.microsoft.com/office/drawing/2014/main" id="{9538FB24-4843-4665-90ED-B90A1ECB166D}"/>
              </a:ext>
            </a:extLst>
          </p:cNvPr>
          <p:cNvSpPr/>
          <p:nvPr/>
        </p:nvSpPr>
        <p:spPr>
          <a:xfrm>
            <a:off x="8381383" y="2054629"/>
            <a:ext cx="1731926" cy="529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79EED0C7-CCBF-4B87-98AD-DA513E0E7F5E}"/>
              </a:ext>
            </a:extLst>
          </p:cNvPr>
          <p:cNvSpPr txBox="1"/>
          <p:nvPr/>
        </p:nvSpPr>
        <p:spPr>
          <a:xfrm>
            <a:off x="8398734" y="2040336"/>
            <a:ext cx="169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FBI Fiber Back Illumination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Light source to back illuminate to determine the reference axis of the fiber (on BCS)</a:t>
            </a:r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24BCA6FB-8EE5-44BE-94CE-F6C20DE3172B}"/>
              </a:ext>
            </a:extLst>
          </p:cNvPr>
          <p:cNvSpPr/>
          <p:nvPr/>
        </p:nvSpPr>
        <p:spPr>
          <a:xfrm>
            <a:off x="11083482" y="2186964"/>
            <a:ext cx="211016" cy="211016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cxnSp>
        <p:nvCxnSpPr>
          <p:cNvPr id="213" name="Connecteur droit 212">
            <a:extLst>
              <a:ext uri="{FF2B5EF4-FFF2-40B4-BE49-F238E27FC236}">
                <a16:creationId xmlns:a16="http://schemas.microsoft.com/office/drawing/2014/main" id="{E73E6640-0E5D-4AC0-881A-41CD88F033E6}"/>
              </a:ext>
            </a:extLst>
          </p:cNvPr>
          <p:cNvCxnSpPr>
            <a:cxnSpLocks/>
            <a:stCxn id="212" idx="1"/>
            <a:endCxn id="212" idx="5"/>
          </p:cNvCxnSpPr>
          <p:nvPr/>
        </p:nvCxnSpPr>
        <p:spPr>
          <a:xfrm>
            <a:off x="11114385" y="2217867"/>
            <a:ext cx="149210" cy="149210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ctangle : coins arrondis 213">
            <a:extLst>
              <a:ext uri="{FF2B5EF4-FFF2-40B4-BE49-F238E27FC236}">
                <a16:creationId xmlns:a16="http://schemas.microsoft.com/office/drawing/2014/main" id="{8423713B-D776-41AD-8AD6-FA98508CC0D3}"/>
              </a:ext>
            </a:extLst>
          </p:cNvPr>
          <p:cNvSpPr/>
          <p:nvPr/>
        </p:nvSpPr>
        <p:spPr>
          <a:xfrm>
            <a:off x="10403143" y="1192029"/>
            <a:ext cx="1612126" cy="5847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8FE6C1C3-DCC2-4714-83A9-445160BF4715}"/>
              </a:ext>
            </a:extLst>
          </p:cNvPr>
          <p:cNvSpPr txBox="1"/>
          <p:nvPr/>
        </p:nvSpPr>
        <p:spPr>
          <a:xfrm>
            <a:off x="10392367" y="1183700"/>
            <a:ext cx="1633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IPS Inter/Photo Splitter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Beam Splitter allowing to split beams in 2 parts : Photometry and Interferometry</a:t>
            </a:r>
          </a:p>
        </p:txBody>
      </p:sp>
      <p:sp>
        <p:nvSpPr>
          <p:cNvPr id="216" name="Rectangle : coins arrondis 215">
            <a:extLst>
              <a:ext uri="{FF2B5EF4-FFF2-40B4-BE49-F238E27FC236}">
                <a16:creationId xmlns:a16="http://schemas.microsoft.com/office/drawing/2014/main" id="{B17AE69B-EF43-401C-BC75-AC438DB9D803}"/>
              </a:ext>
            </a:extLst>
          </p:cNvPr>
          <p:cNvSpPr/>
          <p:nvPr/>
        </p:nvSpPr>
        <p:spPr>
          <a:xfrm>
            <a:off x="6262899" y="1591406"/>
            <a:ext cx="1934652" cy="554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DD8449CA-DBD8-49BF-9384-5150BF99F7B7}"/>
              </a:ext>
            </a:extLst>
          </p:cNvPr>
          <p:cNvSpPr txBox="1"/>
          <p:nvPr/>
        </p:nvSpPr>
        <p:spPr>
          <a:xfrm>
            <a:off x="6306284" y="1624305"/>
            <a:ext cx="18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IAS Interferometric Anamorphic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Cylindrical optics to optimize the signal sampling</a:t>
            </a:r>
          </a:p>
        </p:txBody>
      </p:sp>
      <p:sp>
        <p:nvSpPr>
          <p:cNvPr id="218" name="Rectangle : coins arrondis 217">
            <a:extLst>
              <a:ext uri="{FF2B5EF4-FFF2-40B4-BE49-F238E27FC236}">
                <a16:creationId xmlns:a16="http://schemas.microsoft.com/office/drawing/2014/main" id="{EF2CC144-9187-4135-9360-2E26C9E78AFF}"/>
              </a:ext>
            </a:extLst>
          </p:cNvPr>
          <p:cNvSpPr/>
          <p:nvPr/>
        </p:nvSpPr>
        <p:spPr>
          <a:xfrm>
            <a:off x="6250644" y="879510"/>
            <a:ext cx="1946907" cy="557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19" name="Rectangle : coins arrondis 218">
            <a:extLst>
              <a:ext uri="{FF2B5EF4-FFF2-40B4-BE49-F238E27FC236}">
                <a16:creationId xmlns:a16="http://schemas.microsoft.com/office/drawing/2014/main" id="{301C015D-EBD9-40D3-8F8E-B801636E25D5}"/>
              </a:ext>
            </a:extLst>
          </p:cNvPr>
          <p:cNvSpPr/>
          <p:nvPr/>
        </p:nvSpPr>
        <p:spPr>
          <a:xfrm>
            <a:off x="4679617" y="1265889"/>
            <a:ext cx="1218190" cy="5131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576738CA-AF11-456C-998E-A1B0F3C1496F}"/>
              </a:ext>
            </a:extLst>
          </p:cNvPr>
          <p:cNvSpPr txBox="1"/>
          <p:nvPr/>
        </p:nvSpPr>
        <p:spPr>
          <a:xfrm>
            <a:off x="4719990" y="1292188"/>
            <a:ext cx="1139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DIS Dispersion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Prism, Grating to disperse the signal 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E7A30B0-DBFD-439F-9B98-CF9BEED70B2B}"/>
              </a:ext>
            </a:extLst>
          </p:cNvPr>
          <p:cNvSpPr txBox="1"/>
          <p:nvPr/>
        </p:nvSpPr>
        <p:spPr>
          <a:xfrm>
            <a:off x="6273675" y="864705"/>
            <a:ext cx="195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PTS Photometry Transport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Transport the photometric channels to dispersive element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Image the pupil plane on the detector</a:t>
            </a:r>
          </a:p>
        </p:txBody>
      </p:sp>
      <p:sp>
        <p:nvSpPr>
          <p:cNvPr id="222" name="Rectangle : coins arrondis 221">
            <a:extLst>
              <a:ext uri="{FF2B5EF4-FFF2-40B4-BE49-F238E27FC236}">
                <a16:creationId xmlns:a16="http://schemas.microsoft.com/office/drawing/2014/main" id="{0C9402AD-E772-42D9-A693-AE3AE8D2D91D}"/>
              </a:ext>
            </a:extLst>
          </p:cNvPr>
          <p:cNvSpPr/>
          <p:nvPr/>
        </p:nvSpPr>
        <p:spPr>
          <a:xfrm>
            <a:off x="3350464" y="1262070"/>
            <a:ext cx="1218190" cy="5051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8452A9FE-9B6E-45F3-8CF3-7A2D9C4DE452}"/>
              </a:ext>
            </a:extLst>
          </p:cNvPr>
          <p:cNvSpPr txBox="1"/>
          <p:nvPr/>
        </p:nvSpPr>
        <p:spPr>
          <a:xfrm>
            <a:off x="3332482" y="1215793"/>
            <a:ext cx="1275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CAO Camera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Optical elements to combine the beams on the detector</a:t>
            </a:r>
          </a:p>
        </p:txBody>
      </p:sp>
      <p:sp>
        <p:nvSpPr>
          <p:cNvPr id="224" name="Rectangle : coins arrondis 223">
            <a:extLst>
              <a:ext uri="{FF2B5EF4-FFF2-40B4-BE49-F238E27FC236}">
                <a16:creationId xmlns:a16="http://schemas.microsoft.com/office/drawing/2014/main" id="{0B4F9692-2E21-4687-9082-7D3FA0A06F57}"/>
              </a:ext>
            </a:extLst>
          </p:cNvPr>
          <p:cNvSpPr/>
          <p:nvPr/>
        </p:nvSpPr>
        <p:spPr>
          <a:xfrm>
            <a:off x="1942191" y="1266051"/>
            <a:ext cx="1222665" cy="509279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B05470C7-EE8A-4C74-B742-EA9CB9CF2EE6}"/>
              </a:ext>
            </a:extLst>
          </p:cNvPr>
          <p:cNvSpPr txBox="1"/>
          <p:nvPr/>
        </p:nvSpPr>
        <p:spPr>
          <a:xfrm>
            <a:off x="2005675" y="1327614"/>
            <a:ext cx="1068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SDT Detector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Signal detection</a:t>
            </a:r>
          </a:p>
        </p:txBody>
      </p:sp>
      <p:cxnSp>
        <p:nvCxnSpPr>
          <p:cNvPr id="226" name="Connecteur droit 225">
            <a:extLst>
              <a:ext uri="{FF2B5EF4-FFF2-40B4-BE49-F238E27FC236}">
                <a16:creationId xmlns:a16="http://schemas.microsoft.com/office/drawing/2014/main" id="{1B45883F-1071-42C0-9C27-BDA826B997A0}"/>
              </a:ext>
            </a:extLst>
          </p:cNvPr>
          <p:cNvCxnSpPr>
            <a:cxnSpLocks/>
          </p:cNvCxnSpPr>
          <p:nvPr/>
        </p:nvCxnSpPr>
        <p:spPr>
          <a:xfrm flipH="1" flipV="1">
            <a:off x="10030072" y="1163617"/>
            <a:ext cx="8541" cy="702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C4DF084-B2D5-4439-A3C9-2032DECD058F}"/>
              </a:ext>
            </a:extLst>
          </p:cNvPr>
          <p:cNvSpPr/>
          <p:nvPr/>
        </p:nvSpPr>
        <p:spPr>
          <a:xfrm>
            <a:off x="9169765" y="959148"/>
            <a:ext cx="8547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Photometry</a:t>
            </a:r>
            <a:endParaRPr lang="fr-FR" sz="105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47F7A28-4003-4CF5-93CC-4B2A2EC1C4C2}"/>
              </a:ext>
            </a:extLst>
          </p:cNvPr>
          <p:cNvSpPr/>
          <p:nvPr/>
        </p:nvSpPr>
        <p:spPr>
          <a:xfrm>
            <a:off x="9061786" y="1638853"/>
            <a:ext cx="10198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/>
              <a:t>Interferometry</a:t>
            </a:r>
            <a:endParaRPr lang="fr-FR" sz="1050" dirty="0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D9E13638-B5D4-4B2D-938E-08FF9C3736B7}"/>
              </a:ext>
            </a:extLst>
          </p:cNvPr>
          <p:cNvCxnSpPr>
            <a:cxnSpLocks/>
          </p:cNvCxnSpPr>
          <p:nvPr/>
        </p:nvCxnSpPr>
        <p:spPr>
          <a:xfrm flipH="1" flipV="1">
            <a:off x="6056361" y="1186197"/>
            <a:ext cx="2791" cy="6684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ZoneTexte 229">
            <a:extLst>
              <a:ext uri="{FF2B5EF4-FFF2-40B4-BE49-F238E27FC236}">
                <a16:creationId xmlns:a16="http://schemas.microsoft.com/office/drawing/2014/main" id="{4F2081A2-ECCD-4639-9859-AE09DE95D955}"/>
              </a:ext>
            </a:extLst>
          </p:cNvPr>
          <p:cNvSpPr txBox="1"/>
          <p:nvPr/>
        </p:nvSpPr>
        <p:spPr>
          <a:xfrm>
            <a:off x="367652" y="833707"/>
            <a:ext cx="137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SPICA-VIS</a:t>
            </a:r>
          </a:p>
        </p:txBody>
      </p:sp>
      <p:sp>
        <p:nvSpPr>
          <p:cNvPr id="231" name="Rectangle : coins arrondis 230">
            <a:extLst>
              <a:ext uri="{FF2B5EF4-FFF2-40B4-BE49-F238E27FC236}">
                <a16:creationId xmlns:a16="http://schemas.microsoft.com/office/drawing/2014/main" id="{3929C35F-EF7D-4A54-8509-6DEF9C403B84}"/>
              </a:ext>
            </a:extLst>
          </p:cNvPr>
          <p:cNvSpPr/>
          <p:nvPr/>
        </p:nvSpPr>
        <p:spPr>
          <a:xfrm>
            <a:off x="262680" y="2407129"/>
            <a:ext cx="1981606" cy="1743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2" name="Rectangle : coins arrondis 231">
            <a:extLst>
              <a:ext uri="{FF2B5EF4-FFF2-40B4-BE49-F238E27FC236}">
                <a16:creationId xmlns:a16="http://schemas.microsoft.com/office/drawing/2014/main" id="{E2D4DAB8-E690-4597-8117-A2BD913A6877}"/>
              </a:ext>
            </a:extLst>
          </p:cNvPr>
          <p:cNvSpPr/>
          <p:nvPr/>
        </p:nvSpPr>
        <p:spPr>
          <a:xfrm>
            <a:off x="262679" y="2187934"/>
            <a:ext cx="1972561" cy="1728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3" name="Rectangle : coins arrondis 232">
            <a:extLst>
              <a:ext uri="{FF2B5EF4-FFF2-40B4-BE49-F238E27FC236}">
                <a16:creationId xmlns:a16="http://schemas.microsoft.com/office/drawing/2014/main" id="{579B52FA-B3EE-469D-AA99-4B9549DCE103}"/>
              </a:ext>
            </a:extLst>
          </p:cNvPr>
          <p:cNvSpPr/>
          <p:nvPr/>
        </p:nvSpPr>
        <p:spPr>
          <a:xfrm>
            <a:off x="2339529" y="2199992"/>
            <a:ext cx="2010195" cy="1766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4" name="Rectangle : coins arrondis 233">
            <a:extLst>
              <a:ext uri="{FF2B5EF4-FFF2-40B4-BE49-F238E27FC236}">
                <a16:creationId xmlns:a16="http://schemas.microsoft.com/office/drawing/2014/main" id="{161973DF-FA4C-4749-8BBF-7AB11A6C327F}"/>
              </a:ext>
            </a:extLst>
          </p:cNvPr>
          <p:cNvSpPr/>
          <p:nvPr/>
        </p:nvSpPr>
        <p:spPr>
          <a:xfrm>
            <a:off x="2347133" y="2422373"/>
            <a:ext cx="2010195" cy="167812"/>
          </a:xfrm>
          <a:prstGeom prst="roundRect">
            <a:avLst/>
          </a:prstGeom>
          <a:solidFill>
            <a:srgbClr val="FCD5F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5" name="Rectangle : coins arrondis 234">
            <a:extLst>
              <a:ext uri="{FF2B5EF4-FFF2-40B4-BE49-F238E27FC236}">
                <a16:creationId xmlns:a16="http://schemas.microsoft.com/office/drawing/2014/main" id="{E950FC76-9A87-4190-A68F-163B9E8BCA64}"/>
              </a:ext>
            </a:extLst>
          </p:cNvPr>
          <p:cNvSpPr/>
          <p:nvPr/>
        </p:nvSpPr>
        <p:spPr>
          <a:xfrm>
            <a:off x="2347133" y="1966073"/>
            <a:ext cx="1989736" cy="1871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6" name="ZoneTexte 235">
            <a:extLst>
              <a:ext uri="{FF2B5EF4-FFF2-40B4-BE49-F238E27FC236}">
                <a16:creationId xmlns:a16="http://schemas.microsoft.com/office/drawing/2014/main" id="{CD4A5516-FCB8-4BB0-A325-8C65E5A2F89F}"/>
              </a:ext>
            </a:extLst>
          </p:cNvPr>
          <p:cNvSpPr txBox="1"/>
          <p:nvPr/>
        </p:nvSpPr>
        <p:spPr>
          <a:xfrm>
            <a:off x="206157" y="2132447"/>
            <a:ext cx="21195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Alignment and Calibration Units</a:t>
            </a:r>
            <a:endParaRPr lang="en-US" sz="900" b="1" dirty="0"/>
          </a:p>
        </p:txBody>
      </p:sp>
      <p:sp>
        <p:nvSpPr>
          <p:cNvPr id="237" name="ZoneTexte 236">
            <a:extLst>
              <a:ext uri="{FF2B5EF4-FFF2-40B4-BE49-F238E27FC236}">
                <a16:creationId xmlns:a16="http://schemas.microsoft.com/office/drawing/2014/main" id="{79B74E1E-CCDB-4B4D-A775-83638978B715}"/>
              </a:ext>
            </a:extLst>
          </p:cNvPr>
          <p:cNvSpPr txBox="1"/>
          <p:nvPr/>
        </p:nvSpPr>
        <p:spPr>
          <a:xfrm>
            <a:off x="202711" y="2358020"/>
            <a:ext cx="21195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Beam Optimization Units</a:t>
            </a:r>
            <a:endParaRPr lang="en-US" sz="900" b="1" dirty="0"/>
          </a:p>
        </p:txBody>
      </p:sp>
      <p:sp>
        <p:nvSpPr>
          <p:cNvPr id="238" name="ZoneTexte 237">
            <a:extLst>
              <a:ext uri="{FF2B5EF4-FFF2-40B4-BE49-F238E27FC236}">
                <a16:creationId xmlns:a16="http://schemas.microsoft.com/office/drawing/2014/main" id="{B1C78AB7-6667-4349-BEDC-2CA0E847B3F0}"/>
              </a:ext>
            </a:extLst>
          </p:cNvPr>
          <p:cNvSpPr txBox="1"/>
          <p:nvPr/>
        </p:nvSpPr>
        <p:spPr>
          <a:xfrm>
            <a:off x="2295069" y="1926799"/>
            <a:ext cx="19474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Spatial Filter Units</a:t>
            </a:r>
            <a:endParaRPr lang="en-US" sz="900" b="1" dirty="0"/>
          </a:p>
        </p:txBody>
      </p:sp>
      <p:sp>
        <p:nvSpPr>
          <p:cNvPr id="239" name="ZoneTexte 238">
            <a:extLst>
              <a:ext uri="{FF2B5EF4-FFF2-40B4-BE49-F238E27FC236}">
                <a16:creationId xmlns:a16="http://schemas.microsoft.com/office/drawing/2014/main" id="{4F3A2808-4BE4-4125-9405-386AFB18A07A}"/>
              </a:ext>
            </a:extLst>
          </p:cNvPr>
          <p:cNvSpPr txBox="1"/>
          <p:nvPr/>
        </p:nvSpPr>
        <p:spPr>
          <a:xfrm>
            <a:off x="2283933" y="2156797"/>
            <a:ext cx="1958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Spectro-Interferometer Units</a:t>
            </a:r>
            <a:endParaRPr lang="en-US" sz="900" b="1" dirty="0"/>
          </a:p>
        </p:txBody>
      </p:sp>
      <p:sp>
        <p:nvSpPr>
          <p:cNvPr id="240" name="ZoneTexte 239">
            <a:extLst>
              <a:ext uri="{FF2B5EF4-FFF2-40B4-BE49-F238E27FC236}">
                <a16:creationId xmlns:a16="http://schemas.microsoft.com/office/drawing/2014/main" id="{BC954B5E-3AA6-4AC5-978C-66BD9F7BA7C1}"/>
              </a:ext>
            </a:extLst>
          </p:cNvPr>
          <p:cNvSpPr txBox="1"/>
          <p:nvPr/>
        </p:nvSpPr>
        <p:spPr>
          <a:xfrm>
            <a:off x="2299332" y="2374436"/>
            <a:ext cx="19987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Detector</a:t>
            </a:r>
            <a:endParaRPr lang="en-US" sz="900" b="1" dirty="0"/>
          </a:p>
        </p:txBody>
      </p:sp>
      <p:sp>
        <p:nvSpPr>
          <p:cNvPr id="241" name="Rectangle : coins arrondis 240">
            <a:extLst>
              <a:ext uri="{FF2B5EF4-FFF2-40B4-BE49-F238E27FC236}">
                <a16:creationId xmlns:a16="http://schemas.microsoft.com/office/drawing/2014/main" id="{3110C1C9-F341-42B6-A191-1568C693DAD6}"/>
              </a:ext>
            </a:extLst>
          </p:cNvPr>
          <p:cNvSpPr/>
          <p:nvPr/>
        </p:nvSpPr>
        <p:spPr>
          <a:xfrm>
            <a:off x="258308" y="1979447"/>
            <a:ext cx="1985978" cy="1678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2" name="ZoneTexte 241">
            <a:extLst>
              <a:ext uri="{FF2B5EF4-FFF2-40B4-BE49-F238E27FC236}">
                <a16:creationId xmlns:a16="http://schemas.microsoft.com/office/drawing/2014/main" id="{A9C2A3A9-109F-474F-84F5-607A09C1B027}"/>
              </a:ext>
            </a:extLst>
          </p:cNvPr>
          <p:cNvSpPr txBox="1"/>
          <p:nvPr/>
        </p:nvSpPr>
        <p:spPr>
          <a:xfrm>
            <a:off x="202711" y="1928098"/>
            <a:ext cx="21195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Units external to SPICA-VIS</a:t>
            </a:r>
            <a:endParaRPr lang="en-US" sz="900" b="1" dirty="0"/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45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/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/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/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72837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Low frequency beam adjustment (SPO-IMG &amp; BAS-PUP)</a:t>
            </a:r>
          </a:p>
          <a:p>
            <a:endParaRPr lang="en-US" sz="2400" b="1" dirty="0"/>
          </a:p>
          <a:p>
            <a:r>
              <a:rPr lang="en-US" sz="2000" b="1" dirty="0"/>
              <a:t>Slow tip/tilt mirrors (motorized)</a:t>
            </a:r>
          </a:p>
          <a:p>
            <a:r>
              <a:rPr lang="en-US" sz="2000" b="1" dirty="0"/>
              <a:t>Spec. Accuracy:  &lt;10as &amp; &lt;1mm</a:t>
            </a:r>
          </a:p>
        </p:txBody>
      </p:sp>
    </p:spTree>
    <p:extLst>
      <p:ext uri="{BB962C8B-B14F-4D97-AF65-F5344CB8AC3E}">
        <p14:creationId xmlns:p14="http://schemas.microsoft.com/office/powerpoint/2010/main" val="1443025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72725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Fast frequency beam adjustment (SPO-IMG &amp; BAS-PUP)</a:t>
            </a:r>
          </a:p>
          <a:p>
            <a:endParaRPr lang="en-US" sz="2400" b="1" dirty="0"/>
          </a:p>
          <a:p>
            <a:r>
              <a:rPr lang="en-US" sz="2000" b="1" dirty="0"/>
              <a:t>Fast tip/tilt mirrors (motorized)</a:t>
            </a:r>
          </a:p>
          <a:p>
            <a:r>
              <a:rPr lang="en-US" sz="2000" b="1" dirty="0"/>
              <a:t>Spec. Accuracy:  &lt;1as</a:t>
            </a:r>
          </a:p>
          <a:p>
            <a:r>
              <a:rPr lang="en-US" sz="2000" b="1" dirty="0"/>
              <a:t>           Frequency: ≈ 200 Hz</a:t>
            </a:r>
          </a:p>
        </p:txBody>
      </p:sp>
    </p:spTree>
    <p:extLst>
      <p:ext uri="{BB962C8B-B14F-4D97-AF65-F5344CB8AC3E}">
        <p14:creationId xmlns:p14="http://schemas.microsoft.com/office/powerpoint/2010/main" val="177324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566520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Beam Control System (BCS)</a:t>
            </a:r>
          </a:p>
          <a:p>
            <a:endParaRPr lang="en-US" sz="2400" b="1" dirty="0"/>
          </a:p>
          <a:p>
            <a:r>
              <a:rPr lang="en-US" sz="2000" b="1" dirty="0"/>
              <a:t>Visible camera for beam control</a:t>
            </a:r>
          </a:p>
          <a:p>
            <a:r>
              <a:rPr lang="en-US" sz="2000" b="1" dirty="0"/>
              <a:t>Possibility to switch between image and pupil plans</a:t>
            </a:r>
          </a:p>
        </p:txBody>
      </p:sp>
    </p:spTree>
    <p:extLst>
      <p:ext uri="{BB962C8B-B14F-4D97-AF65-F5344CB8AC3E}">
        <p14:creationId xmlns:p14="http://schemas.microsoft.com/office/powerpoint/2010/main" val="4018676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54353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Atmospheric Dispersion Correction (ADC)</a:t>
            </a:r>
          </a:p>
          <a:p>
            <a:endParaRPr lang="en-US" sz="2400" b="1" dirty="0"/>
          </a:p>
          <a:p>
            <a:r>
              <a:rPr lang="en-US" sz="2000" b="1" dirty="0"/>
              <a:t>Prisms (2 per beam, motorized) </a:t>
            </a:r>
          </a:p>
          <a:p>
            <a:r>
              <a:rPr lang="en-US" sz="2000" b="1" dirty="0"/>
              <a:t>Spec. Frequency: Every 10mns</a:t>
            </a:r>
          </a:p>
          <a:p>
            <a:r>
              <a:rPr lang="en-US" sz="2000" b="1" dirty="0"/>
              <a:t>           Accuracy: 0.5°</a:t>
            </a:r>
          </a:p>
        </p:txBody>
      </p:sp>
    </p:spTree>
    <p:extLst>
      <p:ext uri="{BB962C8B-B14F-4D97-AF65-F5344CB8AC3E}">
        <p14:creationId xmlns:p14="http://schemas.microsoft.com/office/powerpoint/2010/main" val="3955832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tx1"/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51882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Polarization Delay Compensation (PDC)</a:t>
            </a:r>
          </a:p>
          <a:p>
            <a:endParaRPr lang="en-US" sz="2400" b="1" dirty="0"/>
          </a:p>
          <a:p>
            <a:r>
              <a:rPr lang="en-US" sz="2000" b="1" dirty="0"/>
              <a:t>Birefringent plates (motorized) </a:t>
            </a:r>
          </a:p>
          <a:p>
            <a:r>
              <a:rPr lang="en-US" sz="2000" b="1" dirty="0"/>
              <a:t>Spec. Accuracy: 0.1°</a:t>
            </a:r>
          </a:p>
        </p:txBody>
      </p:sp>
    </p:spTree>
    <p:extLst>
      <p:ext uri="{BB962C8B-B14F-4D97-AF65-F5344CB8AC3E}">
        <p14:creationId xmlns:p14="http://schemas.microsoft.com/office/powerpoint/2010/main" val="1579024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2988895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Shutters (SHU)</a:t>
            </a:r>
          </a:p>
          <a:p>
            <a:endParaRPr lang="en-US" sz="2400" b="1" dirty="0"/>
          </a:p>
          <a:p>
            <a:r>
              <a:rPr lang="en-US" sz="2000" b="1" dirty="0"/>
              <a:t>Slow shutters (motorized) </a:t>
            </a:r>
          </a:p>
        </p:txBody>
      </p:sp>
    </p:spTree>
    <p:extLst>
      <p:ext uri="{BB962C8B-B14F-4D97-AF65-F5344CB8AC3E}">
        <p14:creationId xmlns:p14="http://schemas.microsoft.com/office/powerpoint/2010/main" val="2930394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5C7577-8678-44A8-9856-2463641B5B60}"/>
              </a:ext>
            </a:extLst>
          </p:cNvPr>
          <p:cNvSpPr/>
          <p:nvPr/>
        </p:nvSpPr>
        <p:spPr>
          <a:xfrm>
            <a:off x="0" y="0"/>
            <a:ext cx="12192000" cy="7382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A6887-88CE-478E-83E0-F1C55EA2A3D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" b="15315"/>
          <a:stretch/>
        </p:blipFill>
        <p:spPr bwMode="auto">
          <a:xfrm>
            <a:off x="0" y="-1"/>
            <a:ext cx="1222127" cy="67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7" descr="Résultat de recherche d'images pour &quot;logo chara array&quot;">
            <a:extLst>
              <a:ext uri="{FF2B5EF4-FFF2-40B4-BE49-F238E27FC236}">
                <a16:creationId xmlns:a16="http://schemas.microsoft.com/office/drawing/2014/main" id="{827561C9-B209-4AC0-8154-2139511B13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161" y="33554"/>
            <a:ext cx="651061" cy="671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E8BA4CF-BD15-4794-AE99-CCE8DCA1014F}"/>
              </a:ext>
            </a:extLst>
          </p:cNvPr>
          <p:cNvSpPr/>
          <p:nvPr/>
        </p:nvSpPr>
        <p:spPr>
          <a:xfrm>
            <a:off x="0" y="6551802"/>
            <a:ext cx="12192000" cy="306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C0C0C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BC6520-CE95-4E6B-95B2-9115C777F98F}"/>
              </a:ext>
            </a:extLst>
          </p:cNvPr>
          <p:cNvSpPr txBox="1"/>
          <p:nvPr/>
        </p:nvSpPr>
        <p:spPr>
          <a:xfrm>
            <a:off x="8951561" y="6543412"/>
            <a:ext cx="3240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SPICA-VIS Design </a:t>
            </a:r>
            <a:r>
              <a:rPr lang="fr-FR" sz="1400" dirty="0" err="1"/>
              <a:t>Review</a:t>
            </a:r>
            <a:r>
              <a:rPr lang="fr-FR" sz="1400" dirty="0"/>
              <a:t>, July 23-24, 2020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5E98F0-94BC-4872-9107-9F04B82C23E2}"/>
              </a:ext>
            </a:extLst>
          </p:cNvPr>
          <p:cNvSpPr txBox="1"/>
          <p:nvPr/>
        </p:nvSpPr>
        <p:spPr>
          <a:xfrm>
            <a:off x="1325459" y="76726"/>
            <a:ext cx="626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Modules before the optical fibers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32F0C6E-6C06-41BF-8549-56CF8561D87B}"/>
              </a:ext>
            </a:extLst>
          </p:cNvPr>
          <p:cNvSpPr txBox="1"/>
          <p:nvPr/>
        </p:nvSpPr>
        <p:spPr>
          <a:xfrm>
            <a:off x="-21107" y="6551724"/>
            <a:ext cx="271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Denis Mourard/Stéphane Lagarde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35BD7A-CED3-41F0-8E50-AB51AE35AB25}"/>
              </a:ext>
            </a:extLst>
          </p:cNvPr>
          <p:cNvSpPr txBox="1"/>
          <p:nvPr/>
        </p:nvSpPr>
        <p:spPr>
          <a:xfrm>
            <a:off x="8349060" y="104724"/>
            <a:ext cx="304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General Requirements</a:t>
            </a:r>
          </a:p>
        </p:txBody>
      </p: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46E0C44D-B561-4DE4-88C4-4A14144E671D}"/>
              </a:ext>
            </a:extLst>
          </p:cNvPr>
          <p:cNvCxnSpPr>
            <a:cxnSpLocks/>
          </p:cNvCxnSpPr>
          <p:nvPr/>
        </p:nvCxnSpPr>
        <p:spPr>
          <a:xfrm flipH="1" flipV="1">
            <a:off x="3357024" y="3349892"/>
            <a:ext cx="1947709" cy="193132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3576954-CD2C-4FBC-B91A-F51DDA08A1E3}"/>
              </a:ext>
            </a:extLst>
          </p:cNvPr>
          <p:cNvCxnSpPr>
            <a:cxnSpLocks/>
            <a:stCxn id="195" idx="1"/>
          </p:cNvCxnSpPr>
          <p:nvPr/>
        </p:nvCxnSpPr>
        <p:spPr>
          <a:xfrm flipV="1">
            <a:off x="8596453" y="4650481"/>
            <a:ext cx="0" cy="12767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7B84F3B-AAF5-4FC2-8FCB-E7F842779818}"/>
              </a:ext>
            </a:extLst>
          </p:cNvPr>
          <p:cNvCxnSpPr>
            <a:cxnSpLocks/>
          </p:cNvCxnSpPr>
          <p:nvPr/>
        </p:nvCxnSpPr>
        <p:spPr>
          <a:xfrm flipH="1">
            <a:off x="6063352" y="5582340"/>
            <a:ext cx="5300978" cy="1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B732B440-B85D-4432-8DB6-F93804F92B17}"/>
              </a:ext>
            </a:extLst>
          </p:cNvPr>
          <p:cNvCxnSpPr>
            <a:cxnSpLocks/>
            <a:stCxn id="164" idx="0"/>
          </p:cNvCxnSpPr>
          <p:nvPr/>
        </p:nvCxnSpPr>
        <p:spPr>
          <a:xfrm flipV="1">
            <a:off x="6018161" y="3349892"/>
            <a:ext cx="0" cy="18531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AA341329-3B05-4127-A84D-3B1EE21AC1E4}"/>
              </a:ext>
            </a:extLst>
          </p:cNvPr>
          <p:cNvCxnSpPr>
            <a:cxnSpLocks/>
          </p:cNvCxnSpPr>
          <p:nvPr/>
        </p:nvCxnSpPr>
        <p:spPr>
          <a:xfrm flipH="1" flipV="1">
            <a:off x="2736968" y="3271887"/>
            <a:ext cx="3652482" cy="20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 : coins arrondis 163">
            <a:extLst>
              <a:ext uri="{FF2B5EF4-FFF2-40B4-BE49-F238E27FC236}">
                <a16:creationId xmlns:a16="http://schemas.microsoft.com/office/drawing/2014/main" id="{6560CF4B-FAC5-4E98-AF84-C560DA4AEF8F}"/>
              </a:ext>
            </a:extLst>
          </p:cNvPr>
          <p:cNvSpPr/>
          <p:nvPr/>
        </p:nvSpPr>
        <p:spPr>
          <a:xfrm>
            <a:off x="5281392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5" name="Rectangle : coins arrondis 164">
            <a:extLst>
              <a:ext uri="{FF2B5EF4-FFF2-40B4-BE49-F238E27FC236}">
                <a16:creationId xmlns:a16="http://schemas.microsoft.com/office/drawing/2014/main" id="{A90C1205-81E8-4969-AFC6-D00254AB9DF9}"/>
              </a:ext>
            </a:extLst>
          </p:cNvPr>
          <p:cNvSpPr/>
          <p:nvPr/>
        </p:nvSpPr>
        <p:spPr>
          <a:xfrm>
            <a:off x="3685228" y="2795236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76" name="Connecteur droit 175">
            <a:extLst>
              <a:ext uri="{FF2B5EF4-FFF2-40B4-BE49-F238E27FC236}">
                <a16:creationId xmlns:a16="http://schemas.microsoft.com/office/drawing/2014/main" id="{A2CFA829-B610-4726-BBCB-12C1141E3C59}"/>
              </a:ext>
            </a:extLst>
          </p:cNvPr>
          <p:cNvCxnSpPr>
            <a:cxnSpLocks/>
          </p:cNvCxnSpPr>
          <p:nvPr/>
        </p:nvCxnSpPr>
        <p:spPr>
          <a:xfrm flipV="1">
            <a:off x="2656396" y="3330640"/>
            <a:ext cx="0" cy="5493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 : coins arrondis 182">
            <a:extLst>
              <a:ext uri="{FF2B5EF4-FFF2-40B4-BE49-F238E27FC236}">
                <a16:creationId xmlns:a16="http://schemas.microsoft.com/office/drawing/2014/main" id="{A11ADEB5-FD48-4268-943E-5E800E918E10}"/>
              </a:ext>
            </a:extLst>
          </p:cNvPr>
          <p:cNvSpPr/>
          <p:nvPr/>
        </p:nvSpPr>
        <p:spPr>
          <a:xfrm>
            <a:off x="1782581" y="3615118"/>
            <a:ext cx="1767810" cy="4616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4" name="Rectangle : coins arrondis 183">
            <a:extLst>
              <a:ext uri="{FF2B5EF4-FFF2-40B4-BE49-F238E27FC236}">
                <a16:creationId xmlns:a16="http://schemas.microsoft.com/office/drawing/2014/main" id="{FFBB8462-E667-4457-BA28-0FCD99157C84}"/>
              </a:ext>
            </a:extLst>
          </p:cNvPr>
          <p:cNvSpPr/>
          <p:nvPr/>
        </p:nvSpPr>
        <p:spPr>
          <a:xfrm>
            <a:off x="1771450" y="3005307"/>
            <a:ext cx="1767810" cy="461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8C20B329-C835-4911-B98E-98AC0AB11FC5}"/>
              </a:ext>
            </a:extLst>
          </p:cNvPr>
          <p:cNvSpPr txBox="1"/>
          <p:nvPr/>
        </p:nvSpPr>
        <p:spPr>
          <a:xfrm>
            <a:off x="1775208" y="3005526"/>
            <a:ext cx="184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SPO-IMG Image Alignment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(image)</a:t>
            </a:r>
          </a:p>
        </p:txBody>
      </p:sp>
      <p:sp>
        <p:nvSpPr>
          <p:cNvPr id="186" name="ZoneTexte 185">
            <a:extLst>
              <a:ext uri="{FF2B5EF4-FFF2-40B4-BE49-F238E27FC236}">
                <a16:creationId xmlns:a16="http://schemas.microsoft.com/office/drawing/2014/main" id="{61BCA772-70E1-4725-BD6E-456ACA43378E}"/>
              </a:ext>
            </a:extLst>
          </p:cNvPr>
          <p:cNvSpPr txBox="1"/>
          <p:nvPr/>
        </p:nvSpPr>
        <p:spPr>
          <a:xfrm>
            <a:off x="1786339" y="3600264"/>
            <a:ext cx="1752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SPO-FOP SPICA Feeding Optics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Mirrors allowing the CHARA beams injection into SPICA</a:t>
            </a:r>
          </a:p>
        </p:txBody>
      </p:sp>
      <p:sp>
        <p:nvSpPr>
          <p:cNvPr id="187" name="Rectangle : coins arrondis 186">
            <a:extLst>
              <a:ext uri="{FF2B5EF4-FFF2-40B4-BE49-F238E27FC236}">
                <a16:creationId xmlns:a16="http://schemas.microsoft.com/office/drawing/2014/main" id="{C974A745-B8E9-4614-BD16-F5B1839FFE20}"/>
              </a:ext>
            </a:extLst>
          </p:cNvPr>
          <p:cNvSpPr/>
          <p:nvPr/>
        </p:nvSpPr>
        <p:spPr>
          <a:xfrm>
            <a:off x="5296763" y="2799928"/>
            <a:ext cx="1473537" cy="883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789BC8B2-EA41-46D0-B744-48BA63CA4E0A}"/>
              </a:ext>
            </a:extLst>
          </p:cNvPr>
          <p:cNvSpPr txBox="1"/>
          <p:nvPr/>
        </p:nvSpPr>
        <p:spPr>
          <a:xfrm>
            <a:off x="3716588" y="2830947"/>
            <a:ext cx="1410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ADC Atmospheric Dispersion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double prisms for atmospheric refraction  compensation. 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1A043D33-380E-4DC7-BB6C-19C55A0F4972}"/>
              </a:ext>
            </a:extLst>
          </p:cNvPr>
          <p:cNvSpPr txBox="1"/>
          <p:nvPr/>
        </p:nvSpPr>
        <p:spPr>
          <a:xfrm>
            <a:off x="5281392" y="5240393"/>
            <a:ext cx="1535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BAS-PUP Pupil Adjustment Device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tip tilt mirrors for the CHARA/SPICA alignment (pupil)</a:t>
            </a:r>
          </a:p>
        </p:txBody>
      </p:sp>
      <p:sp>
        <p:nvSpPr>
          <p:cNvPr id="190" name="ZoneTexte 189">
            <a:extLst>
              <a:ext uri="{FF2B5EF4-FFF2-40B4-BE49-F238E27FC236}">
                <a16:creationId xmlns:a16="http://schemas.microsoft.com/office/drawing/2014/main" id="{E870A2A3-C63B-4815-AF55-8269B90000EA}"/>
              </a:ext>
            </a:extLst>
          </p:cNvPr>
          <p:cNvSpPr txBox="1"/>
          <p:nvPr/>
        </p:nvSpPr>
        <p:spPr>
          <a:xfrm>
            <a:off x="5349147" y="2811742"/>
            <a:ext cx="145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PDC Polarization Delay Compensator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Motorized birefringent optics allowing the polarization phase delay compensation</a:t>
            </a:r>
          </a:p>
        </p:txBody>
      </p:sp>
      <p:sp>
        <p:nvSpPr>
          <p:cNvPr id="191" name="Rectangle : coins arrondis 190">
            <a:extLst>
              <a:ext uri="{FF2B5EF4-FFF2-40B4-BE49-F238E27FC236}">
                <a16:creationId xmlns:a16="http://schemas.microsoft.com/office/drawing/2014/main" id="{4FB53182-5DEF-4990-B23F-B5C7D273F798}"/>
              </a:ext>
            </a:extLst>
          </p:cNvPr>
          <p:cNvSpPr/>
          <p:nvPr/>
        </p:nvSpPr>
        <p:spPr>
          <a:xfrm>
            <a:off x="6891424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247A644D-0E14-4DB8-80A3-D60FE1345602}"/>
              </a:ext>
            </a:extLst>
          </p:cNvPr>
          <p:cNvSpPr txBox="1"/>
          <p:nvPr/>
        </p:nvSpPr>
        <p:spPr>
          <a:xfrm>
            <a:off x="6891424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BAS-TTT Tip Tilt Tracker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Fast tip tilt mirrors for the image tracking and fiber injection optimization</a:t>
            </a: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F1F3F376-BC88-4DBF-BD77-33834AF7BA2D}"/>
              </a:ext>
            </a:extLst>
          </p:cNvPr>
          <p:cNvSpPr/>
          <p:nvPr/>
        </p:nvSpPr>
        <p:spPr>
          <a:xfrm>
            <a:off x="8494729" y="5491782"/>
            <a:ext cx="211016" cy="211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CB46E1F8-29B3-4313-8D58-573EAD3D479F}"/>
              </a:ext>
            </a:extLst>
          </p:cNvPr>
          <p:cNvCxnSpPr>
            <a:cxnSpLocks/>
            <a:stCxn id="193" idx="7"/>
            <a:endCxn id="193" idx="3"/>
          </p:cNvCxnSpPr>
          <p:nvPr/>
        </p:nvCxnSpPr>
        <p:spPr>
          <a:xfrm flipH="1">
            <a:off x="8525632" y="5522685"/>
            <a:ext cx="149210" cy="149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Flèche : chevron 194">
            <a:extLst>
              <a:ext uri="{FF2B5EF4-FFF2-40B4-BE49-F238E27FC236}">
                <a16:creationId xmlns:a16="http://schemas.microsoft.com/office/drawing/2014/main" id="{D5C4DD06-50D5-46F6-8D8C-0654D0143E27}"/>
              </a:ext>
            </a:extLst>
          </p:cNvPr>
          <p:cNvSpPr/>
          <p:nvPr/>
        </p:nvSpPr>
        <p:spPr>
          <a:xfrm rot="5400000">
            <a:off x="8490317" y="5832810"/>
            <a:ext cx="212271" cy="200572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6" name="Rectangle : coins arrondis 195">
            <a:extLst>
              <a:ext uri="{FF2B5EF4-FFF2-40B4-BE49-F238E27FC236}">
                <a16:creationId xmlns:a16="http://schemas.microsoft.com/office/drawing/2014/main" id="{87F1C2F3-EB12-4AEE-840A-9389DFE8989B}"/>
              </a:ext>
            </a:extLst>
          </p:cNvPr>
          <p:cNvSpPr/>
          <p:nvPr/>
        </p:nvSpPr>
        <p:spPr>
          <a:xfrm>
            <a:off x="8860358" y="5203005"/>
            <a:ext cx="1473537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43B44191-6123-4E1C-9696-42478E09F2B0}"/>
              </a:ext>
            </a:extLst>
          </p:cNvPr>
          <p:cNvSpPr txBox="1"/>
          <p:nvPr/>
        </p:nvSpPr>
        <p:spPr>
          <a:xfrm>
            <a:off x="8891260" y="5356592"/>
            <a:ext cx="1473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SHU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Individual motorized shutters to select beam(s)</a:t>
            </a:r>
          </a:p>
        </p:txBody>
      </p:sp>
      <p:sp>
        <p:nvSpPr>
          <p:cNvPr id="198" name="Rectangle : coins arrondis 197">
            <a:extLst>
              <a:ext uri="{FF2B5EF4-FFF2-40B4-BE49-F238E27FC236}">
                <a16:creationId xmlns:a16="http://schemas.microsoft.com/office/drawing/2014/main" id="{1F30CFDB-29D9-44E2-AC17-1D2617C16068}"/>
              </a:ext>
            </a:extLst>
          </p:cNvPr>
          <p:cNvSpPr/>
          <p:nvPr/>
        </p:nvSpPr>
        <p:spPr>
          <a:xfrm>
            <a:off x="6359777" y="4234516"/>
            <a:ext cx="1695997" cy="8179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5C0B4D46-5682-43F0-9BFB-94FB0F509376}"/>
              </a:ext>
            </a:extLst>
          </p:cNvPr>
          <p:cNvSpPr txBox="1"/>
          <p:nvPr/>
        </p:nvSpPr>
        <p:spPr>
          <a:xfrm>
            <a:off x="6490164" y="4222971"/>
            <a:ext cx="1687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BCS Beam Control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Technical Camera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CHARA/SPICA coalignment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bg2">
                    <a:lumMod val="90000"/>
                  </a:schemeClr>
                </a:solidFill>
              </a:rPr>
              <a:t>Control the injection optimization in the fiber</a:t>
            </a:r>
          </a:p>
        </p:txBody>
      </p:sp>
      <p:sp>
        <p:nvSpPr>
          <p:cNvPr id="200" name="Rectangle : coins arrondis 199">
            <a:extLst>
              <a:ext uri="{FF2B5EF4-FFF2-40B4-BE49-F238E27FC236}">
                <a16:creationId xmlns:a16="http://schemas.microsoft.com/office/drawing/2014/main" id="{4B2F52F6-26AF-44C7-9579-AC1BCB75E99F}"/>
              </a:ext>
            </a:extLst>
          </p:cNvPr>
          <p:cNvSpPr/>
          <p:nvPr/>
        </p:nvSpPr>
        <p:spPr>
          <a:xfrm>
            <a:off x="10473115" y="5203005"/>
            <a:ext cx="1549421" cy="7958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02B153AF-94CB-4BB2-9867-F52CDC6E735A}"/>
              </a:ext>
            </a:extLst>
          </p:cNvPr>
          <p:cNvSpPr txBox="1"/>
          <p:nvPr/>
        </p:nvSpPr>
        <p:spPr>
          <a:xfrm>
            <a:off x="10503497" y="5289953"/>
            <a:ext cx="1473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SFU-SDL SPICA Delay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1" dirty="0"/>
              <a:t>OPD correction (between SPICA and the other CHARA instruments</a:t>
            </a:r>
          </a:p>
        </p:txBody>
      </p:sp>
      <p:cxnSp>
        <p:nvCxnSpPr>
          <p:cNvPr id="249" name="Connecteur droit 248">
            <a:extLst>
              <a:ext uri="{FF2B5EF4-FFF2-40B4-BE49-F238E27FC236}">
                <a16:creationId xmlns:a16="http://schemas.microsoft.com/office/drawing/2014/main" id="{6A234581-0256-4B5E-B61C-D9C82CFDD147}"/>
              </a:ext>
            </a:extLst>
          </p:cNvPr>
          <p:cNvCxnSpPr>
            <a:cxnSpLocks/>
          </p:cNvCxnSpPr>
          <p:nvPr/>
        </p:nvCxnSpPr>
        <p:spPr>
          <a:xfrm flipH="1" flipV="1">
            <a:off x="8525632" y="4570499"/>
            <a:ext cx="149211" cy="1599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252">
            <a:extLst>
              <a:ext uri="{FF2B5EF4-FFF2-40B4-BE49-F238E27FC236}">
                <a16:creationId xmlns:a16="http://schemas.microsoft.com/office/drawing/2014/main" id="{0E3A3205-58D0-4838-A68F-08DF02C8F433}"/>
              </a:ext>
            </a:extLst>
          </p:cNvPr>
          <p:cNvCxnSpPr>
            <a:cxnSpLocks/>
          </p:cNvCxnSpPr>
          <p:nvPr/>
        </p:nvCxnSpPr>
        <p:spPr>
          <a:xfrm flipH="1" flipV="1">
            <a:off x="8055774" y="4653927"/>
            <a:ext cx="540678" cy="6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5F5260C-6AB1-4462-B5B2-CC338034DCB5}"/>
              </a:ext>
            </a:extLst>
          </p:cNvPr>
          <p:cNvSpPr txBox="1"/>
          <p:nvPr/>
        </p:nvSpPr>
        <p:spPr>
          <a:xfrm>
            <a:off x="338034" y="923042"/>
            <a:ext cx="40068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Internal Delay Lines (SFU-SDL)</a:t>
            </a:r>
          </a:p>
          <a:p>
            <a:endParaRPr lang="en-US" sz="2400" b="1" dirty="0"/>
          </a:p>
          <a:p>
            <a:r>
              <a:rPr lang="en-US" sz="2000" b="1" dirty="0"/>
              <a:t>Translation stages (motorized) </a:t>
            </a:r>
          </a:p>
          <a:p>
            <a:r>
              <a:rPr lang="en-US" sz="2000" b="1" dirty="0"/>
              <a:t>Spec. Accuracy: &lt;7µm</a:t>
            </a:r>
          </a:p>
        </p:txBody>
      </p:sp>
    </p:spTree>
    <p:extLst>
      <p:ext uri="{BB962C8B-B14F-4D97-AF65-F5344CB8AC3E}">
        <p14:creationId xmlns:p14="http://schemas.microsoft.com/office/powerpoint/2010/main" val="29666051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3320</Words>
  <Application>Microsoft Office PowerPoint</Application>
  <PresentationFormat>Grand écran</PresentationFormat>
  <Paragraphs>591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Berio</dc:creator>
  <cp:lastModifiedBy>Denis Mourard</cp:lastModifiedBy>
  <cp:revision>49</cp:revision>
  <dcterms:created xsi:type="dcterms:W3CDTF">2020-06-17T07:15:18Z</dcterms:created>
  <dcterms:modified xsi:type="dcterms:W3CDTF">2020-07-23T12:23:20Z</dcterms:modified>
</cp:coreProperties>
</file>