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 autoCompressPictures="0">
  <p:sldMasterIdLst>
    <p:sldMasterId id="2147483649" r:id="rId1"/>
  </p:sldMasterIdLst>
  <p:notesMasterIdLst>
    <p:notesMasterId r:id="rId20"/>
  </p:notesMasterIdLst>
  <p:handoutMasterIdLst>
    <p:handoutMasterId r:id="rId21"/>
  </p:handoutMasterIdLst>
  <p:sldIdLst>
    <p:sldId id="258" r:id="rId2"/>
    <p:sldId id="259" r:id="rId3"/>
    <p:sldId id="261" r:id="rId4"/>
    <p:sldId id="262" r:id="rId5"/>
    <p:sldId id="266" r:id="rId6"/>
    <p:sldId id="267" r:id="rId7"/>
    <p:sldId id="268" r:id="rId8"/>
    <p:sldId id="269" r:id="rId9"/>
    <p:sldId id="270" r:id="rId10"/>
    <p:sldId id="271" r:id="rId11"/>
    <p:sldId id="272" r:id="rId12"/>
    <p:sldId id="273" r:id="rId13"/>
    <p:sldId id="280" r:id="rId14"/>
    <p:sldId id="275" r:id="rId15"/>
    <p:sldId id="276" r:id="rId16"/>
    <p:sldId id="277" r:id="rId17"/>
    <p:sldId id="278" r:id="rId18"/>
    <p:sldId id="279" r:id="rId19"/>
  </p:sldIdLst>
  <p:sldSz cx="9144000" cy="6858000" type="screen4x3"/>
  <p:notesSz cx="7035800" cy="91948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3333CC"/>
    <a:srgbClr val="CCCCFF"/>
    <a:srgbClr val="FAFAFA"/>
    <a:srgbClr val="FF33FF"/>
    <a:srgbClr val="9900FF"/>
    <a:srgbClr val="FF3300"/>
    <a:srgbClr val="009900"/>
    <a:srgbClr val="000000"/>
    <a:srgbClr val="FF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067" autoAdjust="0"/>
    <p:restoredTop sz="93094" autoAdjust="0"/>
  </p:normalViewPr>
  <p:slideViewPr>
    <p:cSldViewPr>
      <p:cViewPr varScale="1">
        <p:scale>
          <a:sx n="75" d="100"/>
          <a:sy n="75" d="100"/>
        </p:scale>
        <p:origin x="120" y="6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9660840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-3175"/>
            <a:ext cx="3049588" cy="466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9450" tIns="0" rIns="19450" bIns="0" numCol="1" anchor="t" anchorCtr="0" compatLnSpc="1">
            <a:prstTxWarp prst="textNoShape">
              <a:avLst/>
            </a:prstTxWarp>
          </a:bodyPr>
          <a:lstStyle>
            <a:lvl1pPr defTabSz="933450" eaLnBrk="0" hangingPunct="0">
              <a:defRPr sz="1000" i="1">
                <a:latin typeface="Times New Roman" pitchFamily="-111" charset="0"/>
                <a:ea typeface="ＭＳ Ｐゴシック" pitchFamily="-111" charset="-128"/>
                <a:cs typeface="ＭＳ Ｐゴシック" pitchFamily="-111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86213" y="-3175"/>
            <a:ext cx="3049587" cy="466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9450" tIns="0" rIns="19450" bIns="0" numCol="1" anchor="t" anchorCtr="0" compatLnSpc="1">
            <a:prstTxWarp prst="textNoShape">
              <a:avLst/>
            </a:prstTxWarp>
          </a:bodyPr>
          <a:lstStyle>
            <a:lvl1pPr algn="r" defTabSz="933450" eaLnBrk="0" hangingPunct="0">
              <a:defRPr sz="1000" i="1">
                <a:latin typeface="Times New Roman" pitchFamily="-111" charset="0"/>
                <a:ea typeface="ＭＳ Ｐゴシック" pitchFamily="-111" charset="-128"/>
                <a:cs typeface="ＭＳ Ｐゴシック" pitchFamily="-111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28725" y="695325"/>
            <a:ext cx="4578350" cy="343535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05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38213" y="4367213"/>
            <a:ext cx="5159375" cy="4138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009" tIns="48625" rIns="94009" bIns="4862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205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731250"/>
            <a:ext cx="3049588" cy="466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9450" tIns="0" rIns="19450" bIns="0" numCol="1" anchor="b" anchorCtr="0" compatLnSpc="1">
            <a:prstTxWarp prst="textNoShape">
              <a:avLst/>
            </a:prstTxWarp>
          </a:bodyPr>
          <a:lstStyle>
            <a:lvl1pPr defTabSz="933450" eaLnBrk="0" hangingPunct="0">
              <a:defRPr sz="1000" i="1">
                <a:latin typeface="Times New Roman" pitchFamily="-111" charset="0"/>
                <a:ea typeface="ＭＳ Ｐゴシック" pitchFamily="-111" charset="-128"/>
                <a:cs typeface="ＭＳ Ｐゴシック" pitchFamily="-111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05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86213" y="8731250"/>
            <a:ext cx="3049587" cy="466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9450" tIns="0" rIns="19450" bIns="0" numCol="1" anchor="b" anchorCtr="0" compatLnSpc="1">
            <a:prstTxWarp prst="textNoShape">
              <a:avLst/>
            </a:prstTxWarp>
          </a:bodyPr>
          <a:lstStyle>
            <a:lvl1pPr algn="r" defTabSz="933450" eaLnBrk="0" hangingPunct="0">
              <a:defRPr sz="1000" i="1">
                <a:latin typeface="Times New Roman" charset="0"/>
              </a:defRPr>
            </a:lvl1pPr>
          </a:lstStyle>
          <a:p>
            <a:pPr>
              <a:defRPr/>
            </a:pPr>
            <a:fld id="{34D221E6-A0CD-8147-84F4-AA44B3F61537}" type="slidenum">
              <a:rPr lang="en-US"/>
              <a:pPr>
                <a:defRPr/>
              </a:pPr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070352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pitchFamily="-111" charset="-128"/>
        <a:cs typeface="ＭＳ Ｐゴシック" pitchFamily="-111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4D221E6-A0CD-8147-84F4-AA44B3F61537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191647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114941-E41B-4D3F-A039-12E69BEB5C7C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122845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K=7, 100nm Gravity</a:t>
            </a:r>
            <a:endParaRPr lang="en-US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6F3382-3973-454D-8A57-B1FC27ED16E7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339578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In</a:t>
            </a:r>
            <a:r>
              <a:rPr lang="en-US" baseline="0" dirty="0" smtClean="0"/>
              <a:t> large band R=10 means </a:t>
            </a:r>
            <a:r>
              <a:rPr lang="en-US" baseline="0" dirty="0" err="1" smtClean="0"/>
              <a:t>lc</a:t>
            </a:r>
            <a:r>
              <a:rPr lang="en-US" baseline="0" dirty="0" smtClean="0"/>
              <a:t>=6µm which mean Group Delay with typically </a:t>
            </a:r>
            <a:r>
              <a:rPr lang="en-US" baseline="0" dirty="0" err="1" smtClean="0"/>
              <a:t>lc</a:t>
            </a:r>
            <a:r>
              <a:rPr lang="en-US" baseline="0" dirty="0" smtClean="0"/>
              <a:t>/20=lambda/2…. Hard!</a:t>
            </a:r>
            <a:endParaRPr lang="en-US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6F3382-3973-454D-8A57-B1FC27ED16E7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267753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Times New Roman" charset="0"/>
                <a:ea typeface="ＭＳ Ｐゴシック" pitchFamily="-111" charset="-128"/>
                <a:cs typeface="ＭＳ Ｐゴシック" pitchFamily="-111" charset="-128"/>
              </a:rPr>
              <a:t>The differences are: H band versus K band, the CHARA Array Transmission in H = 10% versus VLTI_AT transmission in K = 29%, coupling efficiency of 65% instead of 10% at the present time on the VLTI/AT (NAOMI AO systems not yet in operation), Exposure time of 5ms below H=6 instead of 0.85ms below K=6 and 10ms above H=6 versus 3ms between K=6-8 and 10ms above K=8. The difference in exposure time is reasonable thanks to the difference of coherence time between Mount Wilson (10ms) and Paranal (3.3ms). We use a reduced Fringe Tracking transmission from 20% to 12% to account for the 4T to 6T evolution. </a:t>
            </a:r>
            <a:endParaRPr lang="en-US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4D221E6-A0CD-8147-84F4-AA44B3F61537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303593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fr-FR" smtClean="0"/>
              <a:t>Cliquez pour modifier le style des sous-titres du masque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183836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303986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724650" y="457200"/>
            <a:ext cx="2114550" cy="5668963"/>
          </a:xfrm>
        </p:spPr>
        <p:txBody>
          <a:bodyPr vert="eaVert"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381000" y="457200"/>
            <a:ext cx="6191250" cy="5668963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16824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114234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-têt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6469139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381000" y="1447800"/>
            <a:ext cx="4152900" cy="46783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86300" y="1447800"/>
            <a:ext cx="4152900" cy="46783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801023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025079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777540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213478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4232849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pour une image 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fr-FR" noProof="0" smtClean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41801609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18" Type="http://schemas.openxmlformats.org/officeDocument/2006/relationships/image" Target="../media/image6.jpeg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9.jpeg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17" Type="http://schemas.openxmlformats.org/officeDocument/2006/relationships/image" Target="../media/image5.jpe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4.png"/><Relationship Id="rId20" Type="http://schemas.openxmlformats.org/officeDocument/2006/relationships/image" Target="../media/image8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7.jpe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990600" y="457200"/>
            <a:ext cx="7848600" cy="914400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81000" y="1447800"/>
            <a:ext cx="8458200" cy="4678363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1028" name="Picture 5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76200"/>
            <a:ext cx="838200" cy="801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" name="Picture 6" descr="noao-black_150dpi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28685" y="6441786"/>
            <a:ext cx="316202" cy="3162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0" name="Picture 7" descr="LogoLESIA-grd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64383" y="6443807"/>
            <a:ext cx="1175904" cy="3364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0107" name="Text Box 11"/>
          <p:cNvSpPr txBox="1">
            <a:spLocks noChangeArrowheads="1"/>
          </p:cNvSpPr>
          <p:nvPr/>
        </p:nvSpPr>
        <p:spPr bwMode="auto">
          <a:xfrm>
            <a:off x="2088191" y="27801"/>
            <a:ext cx="5071132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en-US" sz="1200" b="1" dirty="0" smtClean="0">
                <a:solidFill>
                  <a:schemeClr val="accent2"/>
                </a:solidFill>
                <a:latin typeface="Times New Roman" charset="0"/>
              </a:rPr>
              <a:t>CHARA 2017:</a:t>
            </a:r>
            <a:r>
              <a:rPr lang="en-US" sz="1200" b="1" baseline="0" dirty="0" smtClean="0">
                <a:solidFill>
                  <a:schemeClr val="accent2"/>
                </a:solidFill>
                <a:latin typeface="Times New Roman" charset="0"/>
              </a:rPr>
              <a:t> </a:t>
            </a:r>
            <a:r>
              <a:rPr lang="en-US" sz="1200" b="1" dirty="0" smtClean="0">
                <a:solidFill>
                  <a:schemeClr val="accent2"/>
                </a:solidFill>
                <a:latin typeface="Times New Roman" charset="0"/>
              </a:rPr>
              <a:t>Year 13 Science Review </a:t>
            </a:r>
            <a:r>
              <a:rPr lang="mr-IN" sz="1200" b="1" dirty="0" smtClean="0">
                <a:solidFill>
                  <a:schemeClr val="accent2"/>
                </a:solidFill>
                <a:latin typeface="Times New Roman" charset="0"/>
              </a:rPr>
              <a:t>–</a:t>
            </a:r>
            <a:r>
              <a:rPr lang="en-US" sz="1200" b="1" dirty="0" smtClean="0">
                <a:solidFill>
                  <a:schemeClr val="accent2"/>
                </a:solidFill>
                <a:latin typeface="Times New Roman" charset="0"/>
              </a:rPr>
              <a:t> Adaptive Optics and Open Access</a:t>
            </a:r>
          </a:p>
        </p:txBody>
      </p:sp>
      <p:sp>
        <p:nvSpPr>
          <p:cNvPr id="1032" name="Line 12"/>
          <p:cNvSpPr>
            <a:spLocks noChangeShapeType="1"/>
          </p:cNvSpPr>
          <p:nvPr/>
        </p:nvSpPr>
        <p:spPr bwMode="auto">
          <a:xfrm>
            <a:off x="152400" y="762000"/>
            <a:ext cx="0" cy="5943600"/>
          </a:xfrm>
          <a:prstGeom prst="line">
            <a:avLst/>
          </a:prstGeom>
          <a:noFill/>
          <a:ln w="28575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33" name="Line 13"/>
          <p:cNvSpPr>
            <a:spLocks noChangeShapeType="1"/>
          </p:cNvSpPr>
          <p:nvPr/>
        </p:nvSpPr>
        <p:spPr bwMode="auto">
          <a:xfrm>
            <a:off x="152400" y="6705600"/>
            <a:ext cx="1066800" cy="0"/>
          </a:xfrm>
          <a:prstGeom prst="line">
            <a:avLst/>
          </a:prstGeom>
          <a:noFill/>
          <a:ln w="28575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34" name="Line 14"/>
          <p:cNvSpPr>
            <a:spLocks noChangeShapeType="1"/>
          </p:cNvSpPr>
          <p:nvPr/>
        </p:nvSpPr>
        <p:spPr bwMode="auto">
          <a:xfrm>
            <a:off x="7162800" y="152400"/>
            <a:ext cx="1828800" cy="0"/>
          </a:xfrm>
          <a:prstGeom prst="line">
            <a:avLst/>
          </a:prstGeom>
          <a:noFill/>
          <a:ln w="28575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35" name="Line 15"/>
          <p:cNvSpPr>
            <a:spLocks noChangeShapeType="1"/>
          </p:cNvSpPr>
          <p:nvPr/>
        </p:nvSpPr>
        <p:spPr bwMode="auto">
          <a:xfrm>
            <a:off x="8991600" y="152400"/>
            <a:ext cx="0" cy="6553200"/>
          </a:xfrm>
          <a:prstGeom prst="line">
            <a:avLst/>
          </a:prstGeom>
          <a:noFill/>
          <a:ln w="28575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36" name="Line 16"/>
          <p:cNvSpPr>
            <a:spLocks noChangeShapeType="1"/>
          </p:cNvSpPr>
          <p:nvPr/>
        </p:nvSpPr>
        <p:spPr bwMode="auto">
          <a:xfrm>
            <a:off x="8686800" y="6705600"/>
            <a:ext cx="0" cy="1"/>
          </a:xfrm>
          <a:prstGeom prst="line">
            <a:avLst/>
          </a:prstGeom>
          <a:noFill/>
          <a:ln w="28575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1037" name="Picture 17" descr="gsulogoch"/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6413500"/>
            <a:ext cx="1066800" cy="3869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8" name="Picture 18" descr="logo UMich"/>
          <p:cNvPicPr>
            <a:picLocks noChangeAspect="1" noChangeArrowheads="1"/>
          </p:cNvPicPr>
          <p:nvPr userDrawn="1"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16487" y="6418118"/>
            <a:ext cx="408132" cy="4081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9" name="Picture 19" descr="logo NSF"/>
          <p:cNvPicPr>
            <a:picLocks noChangeAspect="1" noChangeArrowheads="1"/>
          </p:cNvPicPr>
          <p:nvPr userDrawn="1"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073" t="6451" r="21257" b="11290"/>
          <a:stretch>
            <a:fillRect/>
          </a:stretch>
        </p:blipFill>
        <p:spPr bwMode="auto">
          <a:xfrm>
            <a:off x="2583871" y="6427787"/>
            <a:ext cx="387928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40" name="Picture 21" descr="NExScIColorLogo_crop"/>
          <p:cNvPicPr>
            <a:picLocks noChangeAspect="1" noChangeArrowheads="1"/>
          </p:cNvPicPr>
          <p:nvPr userDrawn="1"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49887" y="6459106"/>
            <a:ext cx="617249" cy="3465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41" name="Image 18" descr="logocaeu_4_400.jpg"/>
          <p:cNvPicPr>
            <a:picLocks noChangeAspect="1"/>
          </p:cNvPicPr>
          <p:nvPr userDrawn="1"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92887" y="6413500"/>
            <a:ext cx="1108219" cy="3323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42" name="Picture 10" descr="susilogo1"/>
          <p:cNvPicPr>
            <a:picLocks noChangeAspect="1" noChangeArrowheads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11887" y="6400800"/>
            <a:ext cx="379846" cy="3778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" name="Line 14"/>
          <p:cNvSpPr>
            <a:spLocks noChangeShapeType="1"/>
          </p:cNvSpPr>
          <p:nvPr userDrawn="1"/>
        </p:nvSpPr>
        <p:spPr bwMode="auto">
          <a:xfrm>
            <a:off x="914400" y="152400"/>
            <a:ext cx="1165855" cy="0"/>
          </a:xfrm>
          <a:prstGeom prst="line">
            <a:avLst/>
          </a:prstGeom>
          <a:noFill/>
          <a:ln w="28575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4" name="Line 13"/>
          <p:cNvSpPr>
            <a:spLocks noChangeShapeType="1"/>
          </p:cNvSpPr>
          <p:nvPr userDrawn="1"/>
        </p:nvSpPr>
        <p:spPr bwMode="auto">
          <a:xfrm>
            <a:off x="7848600" y="6705600"/>
            <a:ext cx="1143000" cy="0"/>
          </a:xfrm>
          <a:prstGeom prst="line">
            <a:avLst/>
          </a:prstGeom>
          <a:noFill/>
          <a:ln w="28575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pitchFamily="-111" charset="-128"/>
          <a:cs typeface="ＭＳ Ｐゴシック" pitchFamily="-111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  <a:ea typeface="ＭＳ Ｐゴシック" pitchFamily="-111" charset="-128"/>
          <a:cs typeface="ＭＳ Ｐゴシック" pitchFamily="-111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  <a:ea typeface="ＭＳ Ｐゴシック" pitchFamily="-111" charset="-128"/>
          <a:cs typeface="ＭＳ Ｐゴシック" pitchFamily="-111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  <a:ea typeface="ＭＳ Ｐゴシック" pitchFamily="-111" charset="-128"/>
          <a:cs typeface="ＭＳ Ｐゴシック" pitchFamily="-111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  <a:ea typeface="ＭＳ Ｐゴシック" pitchFamily="-111" charset="-128"/>
          <a:cs typeface="ＭＳ Ｐゴシック" pitchFamily="-111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pitchFamily="-111" charset="-128"/>
          <a:cs typeface="ＭＳ Ｐゴシック" pitchFamily="-111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9pPr>
    </p:bodyStyle>
    <p:otherStyle>
      <a:defPPr>
        <a:defRPr lang="fr-FR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SPICA: a new visible combiner for CHARA</a:t>
            </a:r>
          </a:p>
        </p:txBody>
      </p:sp>
      <p:sp>
        <p:nvSpPr>
          <p:cNvPr id="5" name="Sous-titr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Signed by many colleagues!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716575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 smtClean="0">
                <a:solidFill>
                  <a:srgbClr val="0070C0"/>
                </a:solidFill>
              </a:rPr>
              <a:t>Expected performance (1)</a:t>
            </a:r>
            <a:endParaRPr lang="en-US" b="1" dirty="0">
              <a:solidFill>
                <a:srgbClr val="0070C0"/>
              </a:solidFill>
            </a:endParaRPr>
          </a:p>
        </p:txBody>
      </p:sp>
      <p:sp>
        <p:nvSpPr>
          <p:cNvPr id="8" name="Espace réservé du contenu 7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Based on VEGA/CHARA + FRIEND experience</a:t>
            </a:r>
          </a:p>
          <a:p>
            <a:r>
              <a:rPr lang="en-US" sz="2800" dirty="0" smtClean="0"/>
              <a:t>S/N (V²) equation </a:t>
            </a:r>
            <a:r>
              <a:rPr lang="en-US" sz="2800" dirty="0"/>
              <a:t>comes from </a:t>
            </a:r>
            <a:r>
              <a:rPr lang="en-US" sz="2800" dirty="0" err="1"/>
              <a:t>Gordon&amp;Busher</a:t>
            </a:r>
            <a:r>
              <a:rPr lang="en-US" sz="2800" dirty="0"/>
              <a:t> 2012 (eq.28</a:t>
            </a:r>
            <a:r>
              <a:rPr lang="en-US" sz="2800" dirty="0" smtClean="0"/>
              <a:t>)</a:t>
            </a:r>
          </a:p>
          <a:p>
            <a:endParaRPr lang="en-US" sz="2800" dirty="0"/>
          </a:p>
          <a:p>
            <a:r>
              <a:rPr lang="en-US" sz="2800" dirty="0" smtClean="0"/>
              <a:t>Numerical hypothesis</a:t>
            </a:r>
          </a:p>
          <a:p>
            <a:pPr lvl="1"/>
            <a:r>
              <a:rPr lang="en-US" sz="2400" dirty="0" err="1" smtClean="0"/>
              <a:t>Tinst</a:t>
            </a:r>
            <a:r>
              <a:rPr lang="en-US" sz="2400" dirty="0" smtClean="0"/>
              <a:t>=0.01; T-AO=0.8; SR=0.25; Coupling=0.2 ; </a:t>
            </a:r>
            <a:r>
              <a:rPr lang="en-US" sz="2400" dirty="0" err="1" smtClean="0"/>
              <a:t>Vinst</a:t>
            </a:r>
            <a:r>
              <a:rPr lang="en-US" sz="2400" dirty="0" smtClean="0"/>
              <a:t>=0.9</a:t>
            </a:r>
          </a:p>
          <a:p>
            <a:pPr lvl="1"/>
            <a:r>
              <a:rPr lang="en-US" sz="2400" dirty="0" smtClean="0"/>
              <a:t>QE=0.9, RON=0.1, </a:t>
            </a:r>
            <a:r>
              <a:rPr lang="en-US" sz="2400" dirty="0" err="1" smtClean="0"/>
              <a:t>Ndark</a:t>
            </a:r>
            <a:r>
              <a:rPr lang="en-US" sz="2400" dirty="0" smtClean="0"/>
              <a:t>=0.0002 (NUVU)</a:t>
            </a:r>
          </a:p>
          <a:p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2999830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990600" y="381000"/>
            <a:ext cx="7848600" cy="685800"/>
          </a:xfrm>
        </p:spPr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rgbClr val="0070C0"/>
                </a:solidFill>
              </a:rPr>
              <a:t>Expected performance (2)</a:t>
            </a:r>
            <a:endParaRPr lang="en-US" b="1" dirty="0">
              <a:solidFill>
                <a:srgbClr val="0070C0"/>
              </a:solidFill>
            </a:endParaRPr>
          </a:p>
        </p:txBody>
      </p:sp>
      <p:graphicFrame>
        <p:nvGraphicFramePr>
          <p:cNvPr id="8" name="Tableau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55132206"/>
              </p:ext>
            </p:extLst>
          </p:nvPr>
        </p:nvGraphicFramePr>
        <p:xfrm>
          <a:off x="1600200" y="1757318"/>
          <a:ext cx="5557124" cy="109728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690211"/>
                <a:gridCol w="1910239"/>
                <a:gridCol w="1956674"/>
              </a:tblGrid>
              <a:tr h="36576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fr-FR" sz="1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solidFill>
                            <a:schemeClr val="tx1"/>
                          </a:solidFill>
                          <a:effectLst/>
                        </a:rPr>
                        <a:t>R=100</a:t>
                      </a:r>
                      <a:endParaRPr lang="fr-FR" sz="1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solidFill>
                            <a:schemeClr val="tx1"/>
                          </a:solidFill>
                          <a:effectLst/>
                        </a:rPr>
                        <a:t>R=3000</a:t>
                      </a:r>
                      <a:endParaRPr lang="fr-FR" sz="1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</a:tr>
              <a:tr h="36576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solidFill>
                            <a:schemeClr val="tx1"/>
                          </a:solidFill>
                          <a:effectLst/>
                        </a:rPr>
                        <a:t>V²=0.25</a:t>
                      </a:r>
                      <a:endParaRPr lang="fr-FR" sz="1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rgbClr val="3333CC"/>
                          </a:solidFill>
                          <a:effectLst/>
                        </a:rPr>
                        <a:t>8.7</a:t>
                      </a:r>
                      <a:endParaRPr lang="fr-FR" sz="1800" b="1" dirty="0">
                        <a:solidFill>
                          <a:srgbClr val="3333CC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rgbClr val="3333CC"/>
                          </a:solidFill>
                          <a:effectLst/>
                        </a:rPr>
                        <a:t>5.0</a:t>
                      </a:r>
                      <a:endParaRPr lang="fr-FR" sz="1800" b="1" dirty="0">
                        <a:solidFill>
                          <a:srgbClr val="3333CC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</a:tr>
              <a:tr h="36576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solidFill>
                            <a:schemeClr val="tx1"/>
                          </a:solidFill>
                          <a:effectLst/>
                        </a:rPr>
                        <a:t>V²=0.01</a:t>
                      </a:r>
                      <a:endParaRPr lang="fr-FR" sz="1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rgbClr val="3333CC"/>
                          </a:solidFill>
                          <a:effectLst/>
                        </a:rPr>
                        <a:t>5.6</a:t>
                      </a:r>
                      <a:endParaRPr lang="fr-FR" sz="1800" b="1" dirty="0">
                        <a:solidFill>
                          <a:srgbClr val="3333CC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rgbClr val="3333CC"/>
                          </a:solidFill>
                          <a:effectLst/>
                        </a:rPr>
                        <a:t>1.9</a:t>
                      </a:r>
                      <a:endParaRPr lang="fr-FR" sz="1800" b="1" dirty="0">
                        <a:solidFill>
                          <a:srgbClr val="3333CC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</a:tr>
            </a:tbl>
          </a:graphicData>
        </a:graphic>
      </p:graphicFrame>
      <p:sp>
        <p:nvSpPr>
          <p:cNvPr id="9" name="Rectangle 1"/>
          <p:cNvSpPr>
            <a:spLocks noChangeArrowheads="1"/>
          </p:cNvSpPr>
          <p:nvPr/>
        </p:nvSpPr>
        <p:spPr bwMode="auto">
          <a:xfrm>
            <a:off x="1563945" y="2884929"/>
            <a:ext cx="5478487" cy="3154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685800" eaLnBrk="0" hangingPunct="0"/>
            <a:r>
              <a:rPr lang="en-US" altLang="fr-FR" sz="1600" i="1" dirty="0">
                <a:latin typeface="Arial" panose="020B0604020202020204" pitchFamily="34" charset="0"/>
                <a:ea typeface="Times New Roman" panose="02020603050405020304" pitchFamily="18" charset="0"/>
              </a:rPr>
              <a:t>Table 1: </a:t>
            </a:r>
            <a:r>
              <a:rPr lang="en-US" altLang="fr-FR" sz="1600" i="1" dirty="0" smtClean="0">
                <a:latin typeface="Arial" panose="020B0604020202020204" pitchFamily="34" charset="0"/>
                <a:ea typeface="Times New Roman" panose="02020603050405020304" pitchFamily="18" charset="0"/>
              </a:rPr>
              <a:t>Limiting </a:t>
            </a:r>
            <a:r>
              <a:rPr lang="en-US" altLang="fr-FR" sz="1600" i="1" dirty="0">
                <a:latin typeface="Arial" panose="020B0604020202020204" pitchFamily="34" charset="0"/>
                <a:ea typeface="Times New Roman" panose="02020603050405020304" pitchFamily="18" charset="0"/>
              </a:rPr>
              <a:t>magnitude with </a:t>
            </a:r>
            <a:r>
              <a:rPr lang="en-US" altLang="fr-FR" sz="1600" i="1" dirty="0" smtClean="0">
                <a:latin typeface="Arial" panose="020B0604020202020204" pitchFamily="34" charset="0"/>
                <a:ea typeface="Times New Roman" panose="02020603050405020304" pitchFamily="18" charset="0"/>
              </a:rPr>
              <a:t>a </a:t>
            </a:r>
            <a:r>
              <a:rPr lang="en-US" altLang="fr-FR" sz="1600" i="1" dirty="0">
                <a:latin typeface="Arial" panose="020B0604020202020204" pitchFamily="34" charset="0"/>
                <a:ea typeface="Times New Roman" panose="02020603050405020304" pitchFamily="18" charset="0"/>
              </a:rPr>
              <a:t>group delay tracker only</a:t>
            </a:r>
            <a:endParaRPr lang="en-US" altLang="fr-FR" sz="3200" dirty="0">
              <a:latin typeface="Arial" panose="020B0604020202020204" pitchFamily="34" charset="0"/>
            </a:endParaRPr>
          </a:p>
        </p:txBody>
      </p:sp>
      <p:graphicFrame>
        <p:nvGraphicFramePr>
          <p:cNvPr id="10" name="Tableau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50303861"/>
              </p:ext>
            </p:extLst>
          </p:nvPr>
        </p:nvGraphicFramePr>
        <p:xfrm>
          <a:off x="1524000" y="3429000"/>
          <a:ext cx="5792049" cy="182880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956092"/>
                <a:gridCol w="1879283"/>
                <a:gridCol w="1956674"/>
              </a:tblGrid>
              <a:tr h="36576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fr-FR" sz="1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solidFill>
                            <a:schemeClr val="tx1"/>
                          </a:solidFill>
                          <a:effectLst/>
                        </a:rPr>
                        <a:t>R=100</a:t>
                      </a:r>
                      <a:endParaRPr lang="fr-FR" sz="1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solidFill>
                            <a:schemeClr val="tx1"/>
                          </a:solidFill>
                          <a:effectLst/>
                        </a:rPr>
                        <a:t>R=3000</a:t>
                      </a:r>
                      <a:endParaRPr lang="fr-FR" sz="1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</a:tr>
              <a:tr h="36576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solidFill>
                            <a:schemeClr val="tx1"/>
                          </a:solidFill>
                          <a:effectLst/>
                        </a:rPr>
                        <a:t>V²=0.25</a:t>
                      </a:r>
                      <a:r>
                        <a:rPr lang="en-US" sz="1800" dirty="0">
                          <a:solidFill>
                            <a:schemeClr val="tx1"/>
                          </a:solidFill>
                          <a:effectLst/>
                        </a:rPr>
                        <a:t>, </a:t>
                      </a:r>
                      <a:r>
                        <a:rPr lang="en-US" sz="1800" dirty="0" smtClean="0">
                          <a:solidFill>
                            <a:schemeClr val="tx1"/>
                          </a:solidFill>
                          <a:effectLst/>
                        </a:rPr>
                        <a:t>DIT=0.2s</a:t>
                      </a:r>
                      <a:endParaRPr lang="fr-FR" sz="1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rgbClr val="3333CC"/>
                          </a:solidFill>
                          <a:effectLst/>
                        </a:rPr>
                        <a:t>10.1</a:t>
                      </a:r>
                      <a:endParaRPr lang="fr-FR" sz="1800" b="1" dirty="0">
                        <a:solidFill>
                          <a:srgbClr val="3333CC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b="1">
                          <a:solidFill>
                            <a:srgbClr val="3333CC"/>
                          </a:solidFill>
                          <a:effectLst/>
                        </a:rPr>
                        <a:t>6.4</a:t>
                      </a:r>
                      <a:endParaRPr lang="fr-FR" sz="1800" b="1">
                        <a:solidFill>
                          <a:srgbClr val="3333CC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</a:tr>
              <a:tr h="36576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solidFill>
                            <a:schemeClr val="tx1"/>
                          </a:solidFill>
                          <a:effectLst/>
                        </a:rPr>
                        <a:t>V²=0.25</a:t>
                      </a:r>
                      <a:r>
                        <a:rPr lang="en-US" sz="1800" dirty="0">
                          <a:solidFill>
                            <a:schemeClr val="tx1"/>
                          </a:solidFill>
                          <a:effectLst/>
                        </a:rPr>
                        <a:t>, </a:t>
                      </a:r>
                      <a:r>
                        <a:rPr lang="en-US" sz="1800" dirty="0" smtClean="0">
                          <a:solidFill>
                            <a:schemeClr val="tx1"/>
                          </a:solidFill>
                          <a:effectLst/>
                        </a:rPr>
                        <a:t>DIT=30s</a:t>
                      </a:r>
                      <a:endParaRPr lang="fr-FR" sz="1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rgbClr val="3333CC"/>
                          </a:solidFill>
                          <a:effectLst/>
                        </a:rPr>
                        <a:t>11.4</a:t>
                      </a:r>
                      <a:endParaRPr lang="fr-FR" sz="1800" b="1" dirty="0">
                        <a:solidFill>
                          <a:srgbClr val="3333CC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rgbClr val="3333CC"/>
                          </a:solidFill>
                          <a:effectLst/>
                        </a:rPr>
                        <a:t>7.7</a:t>
                      </a:r>
                      <a:endParaRPr lang="fr-FR" sz="1800" b="1" dirty="0">
                        <a:solidFill>
                          <a:srgbClr val="3333CC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</a:tr>
              <a:tr h="36576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solidFill>
                            <a:schemeClr val="tx1"/>
                          </a:solidFill>
                          <a:effectLst/>
                        </a:rPr>
                        <a:t>V²=0.01</a:t>
                      </a:r>
                      <a:r>
                        <a:rPr lang="en-US" sz="1800" dirty="0">
                          <a:solidFill>
                            <a:schemeClr val="tx1"/>
                          </a:solidFill>
                          <a:effectLst/>
                        </a:rPr>
                        <a:t>, </a:t>
                      </a:r>
                      <a:r>
                        <a:rPr lang="en-US" sz="1800" dirty="0" smtClean="0">
                          <a:solidFill>
                            <a:schemeClr val="tx1"/>
                          </a:solidFill>
                          <a:effectLst/>
                        </a:rPr>
                        <a:t>DIT=0.2s</a:t>
                      </a:r>
                      <a:endParaRPr lang="fr-FR" sz="1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rgbClr val="3333CC"/>
                          </a:solidFill>
                          <a:effectLst/>
                        </a:rPr>
                        <a:t>6.7</a:t>
                      </a:r>
                      <a:endParaRPr lang="fr-FR" sz="1800" b="1" dirty="0">
                        <a:solidFill>
                          <a:srgbClr val="3333CC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rgbClr val="3333CC"/>
                          </a:solidFill>
                          <a:effectLst/>
                        </a:rPr>
                        <a:t>3.0</a:t>
                      </a:r>
                      <a:endParaRPr lang="fr-FR" sz="1800" b="1" dirty="0">
                        <a:solidFill>
                          <a:srgbClr val="3333CC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</a:tr>
              <a:tr h="36576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solidFill>
                            <a:schemeClr val="tx1"/>
                          </a:solidFill>
                          <a:effectLst/>
                        </a:rPr>
                        <a:t>V²=0.01</a:t>
                      </a:r>
                      <a:r>
                        <a:rPr lang="en-US" sz="1800" dirty="0">
                          <a:solidFill>
                            <a:schemeClr val="tx1"/>
                          </a:solidFill>
                          <a:effectLst/>
                        </a:rPr>
                        <a:t>, </a:t>
                      </a:r>
                      <a:r>
                        <a:rPr lang="en-US" sz="1800" dirty="0" smtClean="0">
                          <a:solidFill>
                            <a:schemeClr val="tx1"/>
                          </a:solidFill>
                          <a:effectLst/>
                        </a:rPr>
                        <a:t>DIT=30s</a:t>
                      </a:r>
                      <a:endParaRPr lang="fr-FR" sz="1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rgbClr val="3333CC"/>
                          </a:solidFill>
                          <a:effectLst/>
                        </a:rPr>
                        <a:t>8.0</a:t>
                      </a:r>
                      <a:endParaRPr lang="fr-FR" sz="1800" b="1" dirty="0">
                        <a:solidFill>
                          <a:srgbClr val="3333CC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rgbClr val="3333CC"/>
                          </a:solidFill>
                          <a:effectLst/>
                        </a:rPr>
                        <a:t>4.3</a:t>
                      </a:r>
                      <a:endParaRPr lang="fr-FR" sz="1800" b="1" dirty="0">
                        <a:solidFill>
                          <a:srgbClr val="3333CC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</a:tr>
            </a:tbl>
          </a:graphicData>
        </a:graphic>
      </p:graphicFrame>
      <p:sp>
        <p:nvSpPr>
          <p:cNvPr id="12" name="Rectangle 2"/>
          <p:cNvSpPr>
            <a:spLocks noChangeArrowheads="1"/>
          </p:cNvSpPr>
          <p:nvPr/>
        </p:nvSpPr>
        <p:spPr bwMode="auto">
          <a:xfrm>
            <a:off x="2071524" y="5318611"/>
            <a:ext cx="4532716" cy="3154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685800" eaLnBrk="0" hangingPunct="0"/>
            <a:r>
              <a:rPr lang="en-US" altLang="fr-FR" sz="1600" i="1" dirty="0">
                <a:latin typeface="Arial" panose="020B0604020202020204" pitchFamily="34" charset="0"/>
                <a:ea typeface="Times New Roman" panose="02020603050405020304" pitchFamily="18" charset="0"/>
              </a:rPr>
              <a:t>Table 2: </a:t>
            </a:r>
            <a:r>
              <a:rPr lang="en-US" altLang="fr-FR" sz="1600" i="1" dirty="0" smtClean="0">
                <a:latin typeface="Arial" panose="020B0604020202020204" pitchFamily="34" charset="0"/>
                <a:ea typeface="Times New Roman" panose="02020603050405020304" pitchFamily="18" charset="0"/>
              </a:rPr>
              <a:t>Limiting </a:t>
            </a:r>
            <a:r>
              <a:rPr lang="en-US" altLang="fr-FR" sz="1600" i="1" dirty="0">
                <a:latin typeface="Arial" panose="020B0604020202020204" pitchFamily="34" charset="0"/>
                <a:ea typeface="Times New Roman" panose="02020603050405020304" pitchFamily="18" charset="0"/>
              </a:rPr>
              <a:t>magnitude with </a:t>
            </a:r>
            <a:r>
              <a:rPr lang="en-US" altLang="fr-FR" sz="1600" i="1" dirty="0" smtClean="0">
                <a:latin typeface="Arial" panose="020B0604020202020204" pitchFamily="34" charset="0"/>
                <a:ea typeface="Times New Roman" panose="02020603050405020304" pitchFamily="18" charset="0"/>
              </a:rPr>
              <a:t>a </a:t>
            </a:r>
            <a:r>
              <a:rPr lang="en-US" altLang="fr-FR" sz="1600" i="1" dirty="0">
                <a:latin typeface="Arial" panose="020B0604020202020204" pitchFamily="34" charset="0"/>
                <a:ea typeface="Times New Roman" panose="02020603050405020304" pitchFamily="18" charset="0"/>
              </a:rPr>
              <a:t>phase tracker</a:t>
            </a:r>
            <a:endParaRPr lang="en-US" altLang="fr-FR" sz="3200" dirty="0">
              <a:latin typeface="Arial" panose="020B0604020202020204" pitchFamily="34" charset="0"/>
            </a:endParaRPr>
          </a:p>
        </p:txBody>
      </p:sp>
      <p:sp>
        <p:nvSpPr>
          <p:cNvPr id="4" name="ZoneTexte 3"/>
          <p:cNvSpPr txBox="1"/>
          <p:nvPr/>
        </p:nvSpPr>
        <p:spPr>
          <a:xfrm>
            <a:off x="457200" y="1219200"/>
            <a:ext cx="85138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Limiting magnitude defined as S/N=10 per spectral channel in 10mn of integration</a:t>
            </a:r>
            <a:endParaRPr lang="en-US" dirty="0"/>
          </a:p>
        </p:txBody>
      </p:sp>
      <p:sp>
        <p:nvSpPr>
          <p:cNvPr id="7" name="ZoneTexte 6"/>
          <p:cNvSpPr txBox="1"/>
          <p:nvPr/>
        </p:nvSpPr>
        <p:spPr>
          <a:xfrm>
            <a:off x="609600" y="5791200"/>
            <a:ext cx="79816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These estimations use the same S/N calculator of FRIEND, validated on-sky 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41034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33400" y="457200"/>
            <a:ext cx="8356066" cy="677906"/>
          </a:xfrm>
        </p:spPr>
        <p:txBody>
          <a:bodyPr>
            <a:noAutofit/>
          </a:bodyPr>
          <a:lstStyle/>
          <a:p>
            <a:r>
              <a:rPr lang="en-US" sz="2800" b="1" dirty="0" smtClean="0">
                <a:solidFill>
                  <a:srgbClr val="0070C0"/>
                </a:solidFill>
              </a:rPr>
              <a:t>Estimation of performance for a H-band CHARA FT</a:t>
            </a:r>
            <a:endParaRPr lang="en-US" sz="2800" b="1" dirty="0">
              <a:solidFill>
                <a:srgbClr val="0070C0"/>
              </a:solidFill>
            </a:endParaRPr>
          </a:p>
        </p:txBody>
      </p:sp>
      <p:pic>
        <p:nvPicPr>
          <p:cNvPr id="7" name="Image 6"/>
          <p:cNvPicPr>
            <a:picLocks noChangeAspect="1"/>
          </p:cNvPicPr>
          <p:nvPr/>
        </p:nvPicPr>
        <p:blipFill rotWithShape="1">
          <a:blip r:embed="rId3"/>
          <a:srcRect l="8811" r="46635" b="10684"/>
          <a:stretch/>
        </p:blipFill>
        <p:spPr>
          <a:xfrm>
            <a:off x="228600" y="1535668"/>
            <a:ext cx="4340039" cy="2883932"/>
          </a:xfrm>
          <a:prstGeom prst="rect">
            <a:avLst/>
          </a:prstGeom>
        </p:spPr>
      </p:pic>
      <p:sp>
        <p:nvSpPr>
          <p:cNvPr id="3" name="ZoneTexte 2"/>
          <p:cNvSpPr txBox="1"/>
          <p:nvPr/>
        </p:nvSpPr>
        <p:spPr>
          <a:xfrm>
            <a:off x="5257800" y="1524000"/>
            <a:ext cx="3581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H band FT, 5 </a:t>
            </a:r>
            <a:r>
              <a:rPr lang="en-US" sz="1600" dirty="0" err="1"/>
              <a:t>SpCh</a:t>
            </a:r>
            <a:r>
              <a:rPr lang="en-US" sz="1600" dirty="0"/>
              <a:t>, 6T multiaxial, Selex detector. T0=10ms , </a:t>
            </a:r>
            <a:r>
              <a:rPr lang="en-US" sz="1600" dirty="0" err="1" smtClean="0"/>
              <a:t>Texp</a:t>
            </a:r>
            <a:r>
              <a:rPr lang="en-US" sz="1600" dirty="0" smtClean="0"/>
              <a:t>=5/10ms</a:t>
            </a:r>
            <a:endParaRPr lang="en-US" sz="1600" dirty="0"/>
          </a:p>
        </p:txBody>
      </p:sp>
      <p:pic>
        <p:nvPicPr>
          <p:cNvPr id="8" name="Image 7"/>
          <p:cNvPicPr>
            <a:picLocks noChangeAspect="1"/>
          </p:cNvPicPr>
          <p:nvPr/>
        </p:nvPicPr>
        <p:blipFill rotWithShape="1">
          <a:blip r:embed="rId3"/>
          <a:srcRect l="53090" r="8363" b="10684"/>
          <a:stretch/>
        </p:blipFill>
        <p:spPr>
          <a:xfrm>
            <a:off x="4953000" y="2362200"/>
            <a:ext cx="3869236" cy="297180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2362200" y="5715000"/>
            <a:ext cx="477566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i="1" dirty="0">
                <a:solidFill>
                  <a:srgbClr val="FF0000"/>
                </a:solidFill>
              </a:rPr>
              <a:t>Adaptation of MIRC? New system? TBD…</a:t>
            </a:r>
          </a:p>
        </p:txBody>
      </p:sp>
      <p:sp>
        <p:nvSpPr>
          <p:cNvPr id="10" name="ZoneTexte 9"/>
          <p:cNvSpPr txBox="1"/>
          <p:nvPr/>
        </p:nvSpPr>
        <p:spPr>
          <a:xfrm>
            <a:off x="762000" y="4495800"/>
            <a:ext cx="34250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VLTI-GRAVITY FT performance</a:t>
            </a:r>
            <a:endParaRPr lang="en-US" dirty="0"/>
          </a:p>
        </p:txBody>
      </p:sp>
      <p:sp>
        <p:nvSpPr>
          <p:cNvPr id="12" name="Rectangle 11"/>
          <p:cNvSpPr/>
          <p:nvPr/>
        </p:nvSpPr>
        <p:spPr bwMode="auto">
          <a:xfrm>
            <a:off x="228600" y="1600200"/>
            <a:ext cx="4495800" cy="3657600"/>
          </a:xfrm>
          <a:prstGeom prst="rect">
            <a:avLst/>
          </a:prstGeom>
          <a:noFill/>
          <a:ln>
            <a:solidFill>
              <a:srgbClr val="92D050"/>
            </a:solidFill>
            <a:headEnd type="none" w="sm" len="sm"/>
            <a:tailEnd type="none" w="sm" len="sm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3" name="Rectangle 12"/>
          <p:cNvSpPr/>
          <p:nvPr/>
        </p:nvSpPr>
        <p:spPr bwMode="auto">
          <a:xfrm>
            <a:off x="4876800" y="1524000"/>
            <a:ext cx="3962400" cy="3962400"/>
          </a:xfrm>
          <a:prstGeom prst="rect">
            <a:avLst/>
          </a:prstGeom>
          <a:noFill/>
          <a:ln>
            <a:solidFill>
              <a:srgbClr val="FFC000"/>
            </a:solidFill>
            <a:headEnd type="none" w="sm" len="sm"/>
            <a:tailEnd type="none" w="sm" len="sm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39299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990600" y="457200"/>
            <a:ext cx="7848600" cy="609600"/>
          </a:xfrm>
        </p:spPr>
        <p:txBody>
          <a:bodyPr/>
          <a:lstStyle/>
          <a:p>
            <a:r>
              <a:rPr lang="en-US" sz="3600" b="1" dirty="0">
                <a:solidFill>
                  <a:srgbClr val="3333CC"/>
                </a:solidFill>
              </a:rPr>
              <a:t>GRAVITY State machine. © S. Lacour</a:t>
            </a:r>
          </a:p>
        </p:txBody>
      </p:sp>
      <p:pic>
        <p:nvPicPr>
          <p:cNvPr id="7" name="Imag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5800" y="1219200"/>
            <a:ext cx="8060358" cy="4572000"/>
          </a:xfrm>
          <a:prstGeom prst="rect">
            <a:avLst/>
          </a:prstGeom>
          <a:ln>
            <a:solidFill>
              <a:srgbClr val="CCCCFF"/>
            </a:solidFill>
          </a:ln>
        </p:spPr>
      </p:pic>
    </p:spTree>
    <p:extLst>
      <p:ext uri="{BB962C8B-B14F-4D97-AF65-F5344CB8AC3E}">
        <p14:creationId xmlns:p14="http://schemas.microsoft.com/office/powerpoint/2010/main" val="25342573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990600" y="304800"/>
            <a:ext cx="7848600" cy="762000"/>
          </a:xfrm>
        </p:spPr>
        <p:txBody>
          <a:bodyPr/>
          <a:lstStyle/>
          <a:p>
            <a:r>
              <a:rPr lang="en-US" sz="4000" b="1" dirty="0" smtClean="0">
                <a:solidFill>
                  <a:srgbClr val="3333CC"/>
                </a:solidFill>
              </a:rPr>
              <a:t>Instrumental principle of SPICA</a:t>
            </a:r>
            <a:endParaRPr lang="en-US" sz="4000" b="1" dirty="0">
              <a:solidFill>
                <a:srgbClr val="3333CC"/>
              </a:solidFill>
            </a:endParaRPr>
          </a:p>
        </p:txBody>
      </p:sp>
      <p:grpSp>
        <p:nvGrpSpPr>
          <p:cNvPr id="3" name="Groupe 2"/>
          <p:cNvGrpSpPr/>
          <p:nvPr/>
        </p:nvGrpSpPr>
        <p:grpSpPr>
          <a:xfrm>
            <a:off x="381000" y="1219200"/>
            <a:ext cx="3810000" cy="1828800"/>
            <a:chOff x="4572000" y="2349000"/>
            <a:chExt cx="4320000" cy="2160000"/>
          </a:xfrm>
        </p:grpSpPr>
        <p:pic>
          <p:nvPicPr>
            <p:cNvPr id="10" name="Image 9"/>
            <p:cNvPicPr/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3103"/>
            <a:stretch/>
          </p:blipFill>
          <p:spPr bwMode="auto">
            <a:xfrm>
              <a:off x="4572000" y="2349000"/>
              <a:ext cx="4320000" cy="2160000"/>
            </a:xfrm>
            <a:prstGeom prst="rect">
              <a:avLst/>
            </a:prstGeom>
            <a:ln/>
            <a:extLst>
              <a:ext uri="{53640926-AAD7-44D8-BBD7-CCE9431645EC}">
                <a14:shadowObscured xmlns:a14="http://schemas.microsoft.com/office/drawing/2010/main"/>
              </a:ext>
            </a:extLst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</p:pic>
        <p:grpSp>
          <p:nvGrpSpPr>
            <p:cNvPr id="11" name="Groupe 10"/>
            <p:cNvGrpSpPr>
              <a:grpSpLocks noChangeAspect="1"/>
            </p:cNvGrpSpPr>
            <p:nvPr/>
          </p:nvGrpSpPr>
          <p:grpSpPr>
            <a:xfrm rot="16200000">
              <a:off x="7510193" y="1570808"/>
              <a:ext cx="391002" cy="1947388"/>
              <a:chOff x="0" y="-325"/>
              <a:chExt cx="1559343" cy="7800082"/>
            </a:xfrm>
          </p:grpSpPr>
          <p:sp>
            <p:nvSpPr>
              <p:cNvPr id="12" name="Ellipse 11"/>
              <p:cNvSpPr/>
              <p:nvPr/>
            </p:nvSpPr>
            <p:spPr>
              <a:xfrm>
                <a:off x="0" y="0"/>
                <a:ext cx="360000" cy="36000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68580" tIns="34290" rIns="68580" bIns="3429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fr-FR"/>
              </a:p>
            </p:txBody>
          </p:sp>
          <p:sp>
            <p:nvSpPr>
              <p:cNvPr id="13" name="Ellipse 12"/>
              <p:cNvSpPr/>
              <p:nvPr/>
            </p:nvSpPr>
            <p:spPr>
              <a:xfrm>
                <a:off x="0" y="720000"/>
                <a:ext cx="360000" cy="36000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68580" tIns="34290" rIns="68580" bIns="3429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fr-FR"/>
              </a:p>
            </p:txBody>
          </p:sp>
          <p:sp>
            <p:nvSpPr>
              <p:cNvPr id="14" name="Ellipse 13"/>
              <p:cNvSpPr/>
              <p:nvPr/>
            </p:nvSpPr>
            <p:spPr>
              <a:xfrm>
                <a:off x="0" y="6120000"/>
                <a:ext cx="360000" cy="36000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68580" tIns="34290" rIns="68580" bIns="3429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fr-FR"/>
              </a:p>
            </p:txBody>
          </p:sp>
          <p:sp>
            <p:nvSpPr>
              <p:cNvPr id="15" name="Ellipse 14"/>
              <p:cNvSpPr/>
              <p:nvPr/>
            </p:nvSpPr>
            <p:spPr>
              <a:xfrm>
                <a:off x="0" y="7200000"/>
                <a:ext cx="360000" cy="36000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68580" tIns="34290" rIns="68580" bIns="3429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fr-FR"/>
              </a:p>
            </p:txBody>
          </p:sp>
          <p:sp>
            <p:nvSpPr>
              <p:cNvPr id="16" name="Ellipse 15"/>
              <p:cNvSpPr/>
              <p:nvPr/>
            </p:nvSpPr>
            <p:spPr>
              <a:xfrm>
                <a:off x="0" y="2880000"/>
                <a:ext cx="360000" cy="36000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68580" tIns="34290" rIns="68580" bIns="3429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fr-FR"/>
              </a:p>
            </p:txBody>
          </p:sp>
          <p:sp>
            <p:nvSpPr>
              <p:cNvPr id="17" name="Ellipse 16"/>
              <p:cNvSpPr/>
              <p:nvPr/>
            </p:nvSpPr>
            <p:spPr>
              <a:xfrm>
                <a:off x="0" y="4680000"/>
                <a:ext cx="360000" cy="36000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68580" tIns="34290" rIns="68580" bIns="3429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fr-FR"/>
              </a:p>
            </p:txBody>
          </p:sp>
          <p:cxnSp>
            <p:nvCxnSpPr>
              <p:cNvPr id="18" name="Connecteur droit 17"/>
              <p:cNvCxnSpPr/>
              <p:nvPr/>
            </p:nvCxnSpPr>
            <p:spPr>
              <a:xfrm>
                <a:off x="0" y="180000"/>
                <a:ext cx="1269242" cy="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" name="Connecteur droit 18"/>
              <p:cNvCxnSpPr/>
              <p:nvPr/>
            </p:nvCxnSpPr>
            <p:spPr>
              <a:xfrm>
                <a:off x="0" y="900000"/>
                <a:ext cx="1269242" cy="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" name="Connecteur droit 19"/>
              <p:cNvCxnSpPr/>
              <p:nvPr/>
            </p:nvCxnSpPr>
            <p:spPr>
              <a:xfrm>
                <a:off x="0" y="3060000"/>
                <a:ext cx="1269242" cy="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" name="Connecteur droit 20"/>
              <p:cNvCxnSpPr/>
              <p:nvPr/>
            </p:nvCxnSpPr>
            <p:spPr>
              <a:xfrm>
                <a:off x="0" y="4860000"/>
                <a:ext cx="1269242" cy="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" name="Connecteur droit 21"/>
              <p:cNvCxnSpPr/>
              <p:nvPr/>
            </p:nvCxnSpPr>
            <p:spPr>
              <a:xfrm>
                <a:off x="0" y="7380000"/>
                <a:ext cx="1269242" cy="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" name="Connecteur droit 22"/>
              <p:cNvCxnSpPr/>
              <p:nvPr/>
            </p:nvCxnSpPr>
            <p:spPr>
              <a:xfrm>
                <a:off x="0" y="6300000"/>
                <a:ext cx="1269242" cy="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4" name="ZoneTexte 16"/>
              <p:cNvSpPr txBox="1"/>
              <p:nvPr/>
            </p:nvSpPr>
            <p:spPr>
              <a:xfrm rot="5400000">
                <a:off x="210179" y="173205"/>
                <a:ext cx="1497138" cy="1150077"/>
              </a:xfrm>
              <a:prstGeom prst="rect">
                <a:avLst/>
              </a:prstGeom>
              <a:noFill/>
            </p:spPr>
            <p:txBody>
              <a:bodyPr wrap="square" rtlCol="0">
                <a:noAutofit/>
              </a:bodyPr>
              <a:lstStyle/>
              <a:p>
                <a:pPr>
                  <a:spcAft>
                    <a:spcPts val="0"/>
                  </a:spcAft>
                </a:pPr>
                <a:r>
                  <a:rPr lang="en-US" sz="825">
                    <a:solidFill>
                      <a:srgbClr val="000000"/>
                    </a:solidFill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2D</a:t>
                </a:r>
                <a:endParaRPr lang="fr-FR" sz="900"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</p:txBody>
          </p:sp>
          <p:sp>
            <p:nvSpPr>
              <p:cNvPr id="25" name="ZoneTexte 17"/>
              <p:cNvSpPr txBox="1"/>
              <p:nvPr/>
            </p:nvSpPr>
            <p:spPr>
              <a:xfrm rot="5400000">
                <a:off x="222843" y="1588998"/>
                <a:ext cx="1497138" cy="1150077"/>
              </a:xfrm>
              <a:prstGeom prst="rect">
                <a:avLst/>
              </a:prstGeom>
              <a:noFill/>
            </p:spPr>
            <p:txBody>
              <a:bodyPr wrap="square" rtlCol="0">
                <a:noAutofit/>
              </a:bodyPr>
              <a:lstStyle/>
              <a:p>
                <a:pPr>
                  <a:spcAft>
                    <a:spcPts val="0"/>
                  </a:spcAft>
                </a:pPr>
                <a:r>
                  <a:rPr lang="en-US" sz="825">
                    <a:solidFill>
                      <a:srgbClr val="000000"/>
                    </a:solidFill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6D</a:t>
                </a:r>
                <a:endParaRPr lang="fr-FR" sz="900"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</p:txBody>
          </p:sp>
          <p:sp>
            <p:nvSpPr>
              <p:cNvPr id="26" name="ZoneTexte 18"/>
              <p:cNvSpPr txBox="1"/>
              <p:nvPr/>
            </p:nvSpPr>
            <p:spPr>
              <a:xfrm rot="5400000">
                <a:off x="235509" y="3536160"/>
                <a:ext cx="1497138" cy="1150077"/>
              </a:xfrm>
              <a:prstGeom prst="rect">
                <a:avLst/>
              </a:prstGeom>
              <a:noFill/>
            </p:spPr>
            <p:txBody>
              <a:bodyPr wrap="square" rtlCol="0">
                <a:noAutofit/>
              </a:bodyPr>
              <a:lstStyle/>
              <a:p>
                <a:pPr>
                  <a:spcAft>
                    <a:spcPts val="0"/>
                  </a:spcAft>
                </a:pPr>
                <a:r>
                  <a:rPr lang="en-US" sz="825">
                    <a:solidFill>
                      <a:srgbClr val="000000"/>
                    </a:solidFill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5D</a:t>
                </a:r>
                <a:endParaRPr lang="fr-FR" sz="900"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</p:txBody>
          </p:sp>
          <p:sp>
            <p:nvSpPr>
              <p:cNvPr id="27" name="ZoneTexte 19"/>
              <p:cNvSpPr txBox="1"/>
              <p:nvPr/>
            </p:nvSpPr>
            <p:spPr>
              <a:xfrm rot="5400000">
                <a:off x="235623" y="5213536"/>
                <a:ext cx="1497138" cy="1150077"/>
              </a:xfrm>
              <a:prstGeom prst="rect">
                <a:avLst/>
              </a:prstGeom>
              <a:noFill/>
            </p:spPr>
            <p:txBody>
              <a:bodyPr wrap="square" rtlCol="0">
                <a:noAutofit/>
              </a:bodyPr>
              <a:lstStyle/>
              <a:p>
                <a:pPr>
                  <a:spcAft>
                    <a:spcPts val="0"/>
                  </a:spcAft>
                </a:pPr>
                <a:r>
                  <a:rPr lang="en-US" sz="825">
                    <a:solidFill>
                      <a:srgbClr val="000000"/>
                    </a:solidFill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4D</a:t>
                </a:r>
                <a:endParaRPr lang="fr-FR" sz="900"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</p:txBody>
          </p:sp>
          <p:sp>
            <p:nvSpPr>
              <p:cNvPr id="28" name="ZoneTexte 20"/>
              <p:cNvSpPr txBox="1"/>
              <p:nvPr/>
            </p:nvSpPr>
            <p:spPr>
              <a:xfrm rot="5400000">
                <a:off x="235736" y="6476149"/>
                <a:ext cx="1497138" cy="1150077"/>
              </a:xfrm>
              <a:prstGeom prst="rect">
                <a:avLst/>
              </a:prstGeom>
              <a:noFill/>
            </p:spPr>
            <p:txBody>
              <a:bodyPr wrap="square" rtlCol="0">
                <a:noAutofit/>
              </a:bodyPr>
              <a:lstStyle/>
              <a:p>
                <a:pPr>
                  <a:spcAft>
                    <a:spcPts val="0"/>
                  </a:spcAft>
                </a:pPr>
                <a:r>
                  <a:rPr lang="en-US" sz="825">
                    <a:solidFill>
                      <a:srgbClr val="000000"/>
                    </a:solidFill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3D</a:t>
                </a:r>
                <a:endParaRPr lang="fr-FR" sz="900"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</p:txBody>
          </p:sp>
        </p:grpSp>
      </p:grpSp>
      <p:grpSp>
        <p:nvGrpSpPr>
          <p:cNvPr id="4" name="Groupe 3"/>
          <p:cNvGrpSpPr/>
          <p:nvPr/>
        </p:nvGrpSpPr>
        <p:grpSpPr>
          <a:xfrm>
            <a:off x="479610" y="3200400"/>
            <a:ext cx="7009834" cy="2903262"/>
            <a:chOff x="479610" y="3200400"/>
            <a:chExt cx="7009834" cy="2903262"/>
          </a:xfrm>
        </p:grpSpPr>
        <p:pic>
          <p:nvPicPr>
            <p:cNvPr id="29" name="Image 28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698369" y="3200400"/>
              <a:ext cx="4791075" cy="2903262"/>
            </a:xfrm>
            <a:prstGeom prst="rect">
              <a:avLst/>
            </a:prstGeom>
            <a:ln w="28575">
              <a:solidFill>
                <a:srgbClr val="FFC000"/>
              </a:solidFill>
              <a:prstDash val="lgDash"/>
            </a:ln>
          </p:spPr>
        </p:pic>
        <p:sp>
          <p:nvSpPr>
            <p:cNvPr id="30" name="ZoneTexte 29"/>
            <p:cNvSpPr txBox="1"/>
            <p:nvPr/>
          </p:nvSpPr>
          <p:spPr>
            <a:xfrm>
              <a:off x="993981" y="5715894"/>
              <a:ext cx="1609707" cy="369332"/>
            </a:xfrm>
            <a:prstGeom prst="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wrap="none" rtlCol="0">
              <a:spAutoFit/>
            </a:bodyPr>
            <a:lstStyle/>
            <a:p>
              <a:r>
                <a:rPr lang="en-US" dirty="0" smtClean="0"/>
                <a:t>Visible injection</a:t>
              </a:r>
              <a:endParaRPr lang="en-US" dirty="0"/>
            </a:p>
          </p:txBody>
        </p:sp>
        <p:sp>
          <p:nvSpPr>
            <p:cNvPr id="31" name="ZoneTexte 30"/>
            <p:cNvSpPr txBox="1"/>
            <p:nvPr/>
          </p:nvSpPr>
          <p:spPr>
            <a:xfrm>
              <a:off x="652800" y="5334000"/>
              <a:ext cx="1954381" cy="369332"/>
            </a:xfrm>
            <a:prstGeom prst="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wrap="none" rtlCol="0">
              <a:spAutoFit/>
            </a:bodyPr>
            <a:lstStyle/>
            <a:p>
              <a:r>
                <a:rPr lang="en-US" dirty="0" smtClean="0"/>
                <a:t>Infrared injection?</a:t>
              </a:r>
              <a:endParaRPr lang="en-US" dirty="0"/>
            </a:p>
          </p:txBody>
        </p:sp>
        <p:sp>
          <p:nvSpPr>
            <p:cNvPr id="32" name="ZoneTexte 31"/>
            <p:cNvSpPr txBox="1"/>
            <p:nvPr/>
          </p:nvSpPr>
          <p:spPr>
            <a:xfrm>
              <a:off x="479610" y="4953894"/>
              <a:ext cx="2122697" cy="369332"/>
            </a:xfrm>
            <a:prstGeom prst="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wrap="none" rtlCol="0">
              <a:spAutoFit/>
            </a:bodyPr>
            <a:lstStyle/>
            <a:p>
              <a:r>
                <a:rPr lang="en-US" dirty="0" err="1" smtClean="0"/>
                <a:t>Combiner+Detectors</a:t>
              </a:r>
              <a:endParaRPr lang="en-US" dirty="0"/>
            </a:p>
          </p:txBody>
        </p:sp>
      </p:grpSp>
      <p:sp>
        <p:nvSpPr>
          <p:cNvPr id="33" name="ZoneTexte 32"/>
          <p:cNvSpPr txBox="1"/>
          <p:nvPr/>
        </p:nvSpPr>
        <p:spPr>
          <a:xfrm>
            <a:off x="4800600" y="1295400"/>
            <a:ext cx="3886200" cy="1600438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sz="1400" dirty="0" smtClean="0">
                <a:solidFill>
                  <a:schemeClr val="tx1"/>
                </a:solidFill>
              </a:rPr>
              <a:t>Pickup optics: principle of PAVO </a:t>
            </a:r>
            <a:r>
              <a:rPr lang="en-US" sz="1400" dirty="0" err="1" smtClean="0">
                <a:solidFill>
                  <a:schemeClr val="tx1"/>
                </a:solidFill>
              </a:rPr>
              <a:t>dichroics</a:t>
            </a:r>
            <a:endParaRPr lang="en-US" sz="1400" dirty="0" smtClean="0">
              <a:solidFill>
                <a:schemeClr val="tx1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sz="1400" dirty="0" smtClean="0">
                <a:solidFill>
                  <a:schemeClr val="tx1"/>
                </a:solidFill>
              </a:rPr>
              <a:t>Parabola + fibers + Birefringence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sz="1400" dirty="0" smtClean="0">
                <a:solidFill>
                  <a:schemeClr val="tx1"/>
                </a:solidFill>
              </a:rPr>
              <a:t>Retro-feed of fibers for alignment (</a:t>
            </a:r>
            <a:r>
              <a:rPr lang="en-US" sz="1400" dirty="0" err="1" smtClean="0">
                <a:solidFill>
                  <a:schemeClr val="tx1"/>
                </a:solidFill>
              </a:rPr>
              <a:t>Pup+Im</a:t>
            </a:r>
            <a:r>
              <a:rPr lang="en-US" sz="1400" dirty="0" smtClean="0">
                <a:solidFill>
                  <a:schemeClr val="tx1"/>
                </a:solidFill>
              </a:rPr>
              <a:t>)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sz="1400" dirty="0" smtClean="0">
                <a:solidFill>
                  <a:schemeClr val="tx1"/>
                </a:solidFill>
              </a:rPr>
              <a:t>Extraction of photometry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sz="1400" dirty="0" smtClean="0">
                <a:solidFill>
                  <a:schemeClr val="tx1"/>
                </a:solidFill>
              </a:rPr>
              <a:t>Access to CHARA sources for daytime alignment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sz="1400" dirty="0" smtClean="0">
                <a:solidFill>
                  <a:schemeClr val="tx1"/>
                </a:solidFill>
              </a:rPr>
              <a:t>FRIEND-like</a:t>
            </a:r>
          </a:p>
        </p:txBody>
      </p:sp>
    </p:spTree>
    <p:extLst>
      <p:ext uri="{BB962C8B-B14F-4D97-AF65-F5344CB8AC3E}">
        <p14:creationId xmlns:p14="http://schemas.microsoft.com/office/powerpoint/2010/main" val="35512555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3333CC"/>
                </a:solidFill>
              </a:rPr>
              <a:t>Work breakdown (1)</a:t>
            </a:r>
            <a:endParaRPr lang="en-US" b="1" dirty="0">
              <a:solidFill>
                <a:srgbClr val="3333CC"/>
              </a:solidFill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609600" y="1676400"/>
            <a:ext cx="7980150" cy="3810000"/>
          </a:xfrm>
        </p:spPr>
        <p:txBody>
          <a:bodyPr>
            <a:normAutofit fontScale="70000" lnSpcReduction="20000"/>
          </a:bodyPr>
          <a:lstStyle/>
          <a:p>
            <a:pPr marL="385763" indent="-385763">
              <a:buFont typeface="+mj-lt"/>
              <a:buAutoNum type="arabicPeriod"/>
            </a:pPr>
            <a:r>
              <a:rPr lang="en-US" b="1" dirty="0"/>
              <a:t>Pre-studies on critical components</a:t>
            </a:r>
            <a:endParaRPr lang="fr-FR" b="1" dirty="0"/>
          </a:p>
          <a:p>
            <a:pPr marL="685800" lvl="1" indent="-342900">
              <a:buFont typeface="+mj-lt"/>
              <a:buAutoNum type="arabicPeriod"/>
            </a:pPr>
            <a:r>
              <a:rPr lang="en-US" dirty="0" err="1"/>
              <a:t>Nuvu</a:t>
            </a:r>
            <a:r>
              <a:rPr lang="en-US" dirty="0"/>
              <a:t> qualification + </a:t>
            </a:r>
            <a:r>
              <a:rPr lang="en-US" dirty="0" smtClean="0"/>
              <a:t>software control</a:t>
            </a:r>
            <a:endParaRPr lang="fr-FR" dirty="0"/>
          </a:p>
          <a:p>
            <a:pPr marL="685800" lvl="1" indent="-342900">
              <a:buFont typeface="+mj-lt"/>
              <a:buAutoNum type="arabicPeriod"/>
            </a:pPr>
            <a:r>
              <a:rPr lang="en-US" dirty="0"/>
              <a:t>Evaluation of new actuators</a:t>
            </a:r>
            <a:endParaRPr lang="fr-FR" dirty="0"/>
          </a:p>
          <a:p>
            <a:pPr marL="685800" lvl="1" indent="-342900">
              <a:buFont typeface="+mj-lt"/>
              <a:buAutoNum type="arabicPeriod"/>
            </a:pPr>
            <a:r>
              <a:rPr lang="en-US" dirty="0"/>
              <a:t>LDC check : </a:t>
            </a:r>
            <a:r>
              <a:rPr lang="en-US" dirty="0" smtClean="0"/>
              <a:t>do we need them? new glass for improved transmission?</a:t>
            </a:r>
            <a:endParaRPr lang="fr-FR" dirty="0"/>
          </a:p>
          <a:p>
            <a:pPr marL="385763" indent="-385763">
              <a:buFont typeface="+mj-lt"/>
              <a:buAutoNum type="arabicPeriod"/>
            </a:pPr>
            <a:endParaRPr lang="en-US" dirty="0" smtClean="0"/>
          </a:p>
          <a:p>
            <a:pPr marL="385763" indent="-385763">
              <a:buFont typeface="+mj-lt"/>
              <a:buAutoNum type="arabicPeriod"/>
            </a:pPr>
            <a:r>
              <a:rPr lang="en-US" b="1" dirty="0" smtClean="0"/>
              <a:t>Studies </a:t>
            </a:r>
            <a:r>
              <a:rPr lang="en-US" b="1" dirty="0"/>
              <a:t>on critical conceptual aspects</a:t>
            </a:r>
            <a:endParaRPr lang="fr-FR" b="1" dirty="0"/>
          </a:p>
          <a:p>
            <a:pPr marL="685800" lvl="1" indent="-342900">
              <a:buFont typeface="+mj-lt"/>
              <a:buAutoNum type="arabicPeriod"/>
            </a:pPr>
            <a:r>
              <a:rPr lang="en-US" dirty="0"/>
              <a:t>FRIEND fibers + OA injection : additional </a:t>
            </a:r>
            <a:r>
              <a:rPr lang="en-US" dirty="0" smtClean="0"/>
              <a:t>tip/tilt? Retro-lightening and direct co-alignment with CHARA?</a:t>
            </a:r>
            <a:endParaRPr lang="fr-FR" dirty="0"/>
          </a:p>
          <a:p>
            <a:pPr marL="685800" lvl="1" indent="-342900">
              <a:buFont typeface="+mj-lt"/>
              <a:buAutoNum type="arabicPeriod"/>
            </a:pPr>
            <a:r>
              <a:rPr lang="en-US" dirty="0" smtClean="0"/>
              <a:t>Principles </a:t>
            </a:r>
            <a:r>
              <a:rPr lang="en-US" dirty="0"/>
              <a:t>for </a:t>
            </a:r>
            <a:r>
              <a:rPr lang="en-US" dirty="0" smtClean="0"/>
              <a:t>photometry extraction: </a:t>
            </a:r>
            <a:r>
              <a:rPr lang="en-US" dirty="0"/>
              <a:t>pupil slicers, flux slicers, see possibilities after the fiber exit.</a:t>
            </a:r>
            <a:endParaRPr lang="fr-FR" dirty="0"/>
          </a:p>
          <a:p>
            <a:pPr marL="685800" lvl="1" indent="-342900">
              <a:buFont typeface="+mj-lt"/>
              <a:buAutoNum type="arabicPeriod"/>
            </a:pPr>
            <a:r>
              <a:rPr lang="en-US" dirty="0"/>
              <a:t>Monitoring of seeing parameters : r0, t0</a:t>
            </a:r>
            <a:endParaRPr lang="fr-FR" dirty="0"/>
          </a:p>
          <a:p>
            <a:pPr marL="385763" indent="-385763">
              <a:buFont typeface="+mj-lt"/>
              <a:buAutoNum type="arabicPeriod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107096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3333CC"/>
                </a:solidFill>
              </a:rPr>
              <a:t>Work Breakdown (2)</a:t>
            </a:r>
            <a:endParaRPr lang="en-US" b="1" dirty="0">
              <a:solidFill>
                <a:srgbClr val="3333CC"/>
              </a:solidFill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792000" y="1809001"/>
            <a:ext cx="7675350" cy="3410972"/>
          </a:xfrm>
        </p:spPr>
        <p:txBody>
          <a:bodyPr>
            <a:noAutofit/>
          </a:bodyPr>
          <a:lstStyle/>
          <a:p>
            <a:pPr marL="385763" indent="-385763">
              <a:buFont typeface="+mj-lt"/>
              <a:buAutoNum type="arabicPeriod" startAt="3"/>
            </a:pPr>
            <a:r>
              <a:rPr lang="en-US" sz="2000" b="1" dirty="0"/>
              <a:t>Science requirements and performance evaluation</a:t>
            </a:r>
            <a:endParaRPr lang="fr-FR" sz="2000" b="1" dirty="0"/>
          </a:p>
          <a:p>
            <a:pPr marL="685800" lvl="1" indent="-342900">
              <a:buFont typeface="+mj-lt"/>
              <a:buAutoNum type="arabicPeriod"/>
            </a:pPr>
            <a:r>
              <a:rPr lang="en-US" sz="1800" dirty="0"/>
              <a:t>FRIEND </a:t>
            </a:r>
            <a:r>
              <a:rPr lang="en-US" sz="1800" dirty="0" smtClean="0"/>
              <a:t>S/N </a:t>
            </a:r>
            <a:r>
              <a:rPr lang="en-US" sz="1800" dirty="0"/>
              <a:t>values + all FRIEND parameters : </a:t>
            </a:r>
            <a:r>
              <a:rPr lang="en-US" sz="1800" dirty="0" smtClean="0"/>
              <a:t>SPICA S/N </a:t>
            </a:r>
            <a:r>
              <a:rPr lang="en-US" sz="1800" dirty="0"/>
              <a:t>calculations and performance evaluation </a:t>
            </a:r>
            <a:endParaRPr lang="fr-FR" sz="1800" dirty="0"/>
          </a:p>
          <a:p>
            <a:pPr marL="685800" lvl="1" indent="-342900">
              <a:buFont typeface="+mj-lt"/>
              <a:buAutoNum type="arabicPeriod"/>
            </a:pPr>
            <a:r>
              <a:rPr lang="en-US" sz="1800" dirty="0"/>
              <a:t>Decision on spectral resolutions</a:t>
            </a:r>
            <a:endParaRPr lang="fr-FR" sz="1800" dirty="0"/>
          </a:p>
          <a:p>
            <a:pPr marL="685800" lvl="1" indent="-342900">
              <a:buFont typeface="+mj-lt"/>
              <a:buAutoNum type="arabicPeriod"/>
            </a:pPr>
            <a:r>
              <a:rPr lang="en-US" sz="1800" dirty="0"/>
              <a:t>Definition of observing modes</a:t>
            </a:r>
            <a:endParaRPr lang="fr-FR" sz="1800" dirty="0"/>
          </a:p>
          <a:p>
            <a:pPr marL="685800" lvl="1" indent="-342900">
              <a:buFont typeface="+mj-lt"/>
              <a:buAutoNum type="arabicPeriod"/>
            </a:pPr>
            <a:r>
              <a:rPr lang="en-US" sz="1800" dirty="0"/>
              <a:t>SPICA large program science group organization </a:t>
            </a:r>
            <a:endParaRPr lang="en-US" sz="1800" dirty="0" smtClean="0"/>
          </a:p>
          <a:p>
            <a:pPr marL="685800" lvl="1" indent="-342900">
              <a:buFont typeface="+mj-lt"/>
              <a:buAutoNum type="arabicPeriod"/>
            </a:pPr>
            <a:endParaRPr lang="en-US" sz="1800" dirty="0" smtClean="0"/>
          </a:p>
          <a:p>
            <a:pPr marL="685800" lvl="1" indent="-342900">
              <a:buFont typeface="+mj-lt"/>
              <a:buAutoNum type="arabicPeriod"/>
            </a:pPr>
            <a:endParaRPr lang="en-US" sz="1800" dirty="0"/>
          </a:p>
          <a:p>
            <a:pPr>
              <a:buFont typeface="+mj-lt"/>
              <a:buAutoNum type="arabicPeriod" startAt="3"/>
            </a:pPr>
            <a:r>
              <a:rPr lang="en-US" sz="2000" b="1" dirty="0" smtClean="0"/>
              <a:t>Fringe-tracking</a:t>
            </a:r>
            <a:endParaRPr lang="fr-FR" sz="2000" b="1" dirty="0"/>
          </a:p>
          <a:p>
            <a:pPr marL="685800" lvl="1" indent="-342900">
              <a:buFont typeface="+mj-lt"/>
              <a:buAutoNum type="arabicPeriod"/>
            </a:pPr>
            <a:r>
              <a:rPr lang="en-US" sz="1800" dirty="0" smtClean="0"/>
              <a:t>Design of </a:t>
            </a:r>
            <a:r>
              <a:rPr lang="en-US" sz="1800" dirty="0"/>
              <a:t>a H-band fringe tracker </a:t>
            </a:r>
            <a:r>
              <a:rPr lang="en-US" sz="1800" dirty="0" smtClean="0"/>
              <a:t>optimized </a:t>
            </a:r>
            <a:r>
              <a:rPr lang="en-US" sz="1800" dirty="0"/>
              <a:t>in terms of transmission, number of spectral channels, detector and all </a:t>
            </a:r>
            <a:r>
              <a:rPr lang="en-US" sz="1800" dirty="0" smtClean="0"/>
              <a:t>parameters.</a:t>
            </a:r>
          </a:p>
          <a:p>
            <a:pPr marL="685800" lvl="1" indent="-342900">
              <a:buFont typeface="+mj-lt"/>
              <a:buAutoNum type="arabicPeriod"/>
            </a:pPr>
            <a:r>
              <a:rPr lang="en-US" sz="1800" dirty="0" smtClean="0"/>
              <a:t>Continuation of performance </a:t>
            </a:r>
            <a:r>
              <a:rPr lang="en-US" sz="1800" dirty="0" smtClean="0"/>
              <a:t>evaluation</a:t>
            </a:r>
            <a:endParaRPr lang="fr-FR" sz="1800" dirty="0"/>
          </a:p>
          <a:p>
            <a:pPr>
              <a:buFont typeface="+mj-lt"/>
              <a:buAutoNum type="arabicPeriod" startAt="3"/>
            </a:pPr>
            <a:endParaRPr lang="fr-FR" sz="2000" dirty="0"/>
          </a:p>
          <a:p>
            <a:pPr marL="385763" indent="-385763">
              <a:buFont typeface="+mj-lt"/>
              <a:buAutoNum type="arabicPeriod" startAt="3"/>
            </a:pP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1897035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3333CC"/>
                </a:solidFill>
              </a:rPr>
              <a:t>Work Breakdown (3)</a:t>
            </a:r>
            <a:endParaRPr lang="en-US" b="1" dirty="0">
              <a:solidFill>
                <a:srgbClr val="3333CC"/>
              </a:solidFill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609600" y="1447800"/>
            <a:ext cx="7993350" cy="4103372"/>
          </a:xfrm>
        </p:spPr>
        <p:txBody>
          <a:bodyPr>
            <a:normAutofit fontScale="55000" lnSpcReduction="20000"/>
          </a:bodyPr>
          <a:lstStyle/>
          <a:p>
            <a:pPr marL="514350" indent="-514350">
              <a:buFont typeface="+mj-lt"/>
              <a:buAutoNum type="arabicPeriod" startAt="5"/>
            </a:pPr>
            <a:r>
              <a:rPr lang="en-US" b="1" dirty="0"/>
              <a:t>Optical and mechanical implantation</a:t>
            </a:r>
            <a:endParaRPr lang="fr-FR" b="1" dirty="0"/>
          </a:p>
          <a:p>
            <a:pPr marL="685800" lvl="1" indent="-342900">
              <a:buFont typeface="+mj-lt"/>
              <a:buAutoNum type="arabicPeriod"/>
            </a:pPr>
            <a:r>
              <a:rPr lang="en-US" dirty="0"/>
              <a:t>Pupils </a:t>
            </a:r>
            <a:r>
              <a:rPr lang="en-US" dirty="0" smtClean="0"/>
              <a:t>position, OPD </a:t>
            </a:r>
            <a:r>
              <a:rPr lang="en-US" dirty="0" smtClean="0"/>
              <a:t>scheme</a:t>
            </a:r>
            <a:endParaRPr lang="fr-FR" dirty="0"/>
          </a:p>
          <a:p>
            <a:pPr marL="685800" lvl="1" indent="-342900">
              <a:buFont typeface="+mj-lt"/>
              <a:buAutoNum type="arabicPeriod"/>
            </a:pPr>
            <a:r>
              <a:rPr lang="en-US" dirty="0" smtClean="0"/>
              <a:t>Optical </a:t>
            </a:r>
            <a:r>
              <a:rPr lang="en-US" dirty="0"/>
              <a:t>design and implementation</a:t>
            </a:r>
            <a:endParaRPr lang="fr-FR" dirty="0"/>
          </a:p>
          <a:p>
            <a:pPr marL="685800" lvl="1" indent="-342900">
              <a:buFont typeface="+mj-lt"/>
              <a:buAutoNum type="arabicPeriod"/>
            </a:pPr>
            <a:r>
              <a:rPr lang="en-US" dirty="0"/>
              <a:t>List of optical pieces,  list of mechanical pieces, list of motors and actuators</a:t>
            </a:r>
            <a:endParaRPr lang="fr-FR" dirty="0"/>
          </a:p>
          <a:p>
            <a:pPr marL="685800" lvl="1" indent="-342900">
              <a:buFont typeface="+mj-lt"/>
              <a:buAutoNum type="arabicPeriod"/>
            </a:pPr>
            <a:r>
              <a:rPr lang="en-US" dirty="0" smtClean="0"/>
              <a:t>How to accommodate </a:t>
            </a:r>
            <a:r>
              <a:rPr lang="en-US" dirty="0"/>
              <a:t>a high spectral resolution </a:t>
            </a:r>
            <a:r>
              <a:rPr lang="en-US" dirty="0" smtClean="0"/>
              <a:t>mode: number </a:t>
            </a:r>
            <a:r>
              <a:rPr lang="en-US" dirty="0"/>
              <a:t>of beams, </a:t>
            </a:r>
            <a:r>
              <a:rPr lang="en-US" dirty="0" smtClean="0"/>
              <a:t>2</a:t>
            </a:r>
            <a:r>
              <a:rPr lang="en-US" baseline="30000" dirty="0" smtClean="0"/>
              <a:t>nd</a:t>
            </a:r>
            <a:r>
              <a:rPr lang="en-US" dirty="0" smtClean="0"/>
              <a:t> detector</a:t>
            </a:r>
            <a:endParaRPr lang="fr-FR" dirty="0"/>
          </a:p>
          <a:p>
            <a:pPr marL="685800" lvl="1" indent="-342900">
              <a:buFont typeface="+mj-lt"/>
              <a:buAutoNum type="arabicPeriod"/>
            </a:pPr>
            <a:r>
              <a:rPr lang="en-US" dirty="0" smtClean="0"/>
              <a:t>Alignment </a:t>
            </a:r>
            <a:r>
              <a:rPr lang="en-US" dirty="0"/>
              <a:t>procedure,  operating procedure </a:t>
            </a:r>
            <a:endParaRPr lang="en-US" dirty="0" smtClean="0"/>
          </a:p>
          <a:p>
            <a:pPr marL="685800" lvl="1" indent="-342900">
              <a:buFont typeface="+mj-lt"/>
              <a:buAutoNum type="arabicPeriod"/>
            </a:pPr>
            <a:endParaRPr lang="fr-FR" dirty="0"/>
          </a:p>
          <a:p>
            <a:pPr marL="385763" indent="-385763">
              <a:buFont typeface="+mj-lt"/>
              <a:buAutoNum type="arabicPeriod" startAt="5"/>
            </a:pPr>
            <a:r>
              <a:rPr lang="en-US" b="1" dirty="0"/>
              <a:t>Software architecture</a:t>
            </a:r>
            <a:r>
              <a:rPr lang="en-US" dirty="0"/>
              <a:t> : </a:t>
            </a:r>
            <a:endParaRPr lang="fr-FR" dirty="0"/>
          </a:p>
          <a:p>
            <a:pPr marL="685800" lvl="1" indent="-342900">
              <a:buFont typeface="+mj-lt"/>
              <a:buAutoNum type="arabicPeriod"/>
            </a:pPr>
            <a:r>
              <a:rPr lang="en-US" dirty="0"/>
              <a:t>ICS FTS DCS OS </a:t>
            </a:r>
            <a:endParaRPr lang="fr-FR" dirty="0"/>
          </a:p>
          <a:p>
            <a:pPr marL="685800" lvl="1" indent="-342900">
              <a:buFont typeface="+mj-lt"/>
              <a:buAutoNum type="arabicPeriod"/>
            </a:pPr>
            <a:r>
              <a:rPr lang="en-US" dirty="0"/>
              <a:t>Data flow of acquisition and archiving : database L0</a:t>
            </a:r>
            <a:endParaRPr lang="fr-FR" dirty="0"/>
          </a:p>
          <a:p>
            <a:pPr marL="685800" lvl="1" indent="-342900">
              <a:buFont typeface="+mj-lt"/>
              <a:buAutoNum type="arabicPeriod"/>
            </a:pPr>
            <a:r>
              <a:rPr lang="en-US" dirty="0"/>
              <a:t>Data flow of </a:t>
            </a:r>
            <a:r>
              <a:rPr lang="en-US" dirty="0" smtClean="0"/>
              <a:t>DRS and  </a:t>
            </a:r>
            <a:r>
              <a:rPr lang="en-US" dirty="0"/>
              <a:t>RT-DRS : policy for L1 and L2</a:t>
            </a:r>
            <a:endParaRPr lang="fr-FR" dirty="0"/>
          </a:p>
          <a:p>
            <a:pPr marL="685800" lvl="1" indent="-342900">
              <a:buFont typeface="+mj-lt"/>
              <a:buAutoNum type="arabicPeriod"/>
            </a:pPr>
            <a:r>
              <a:rPr lang="en-US" dirty="0"/>
              <a:t>Specifications of RT-DRS </a:t>
            </a:r>
            <a:endParaRPr lang="fr-FR" dirty="0"/>
          </a:p>
          <a:p>
            <a:pPr marL="685800" lvl="1" indent="-342900">
              <a:buFont typeface="+mj-lt"/>
              <a:buAutoNum type="arabicPeriod"/>
            </a:pPr>
            <a:r>
              <a:rPr lang="en-US" dirty="0"/>
              <a:t>Specifications of quality check, database of quality check</a:t>
            </a:r>
            <a:endParaRPr lang="fr-FR" dirty="0"/>
          </a:p>
          <a:p>
            <a:pPr marL="685800" lvl="1" indent="-342900">
              <a:buFont typeface="+mj-lt"/>
              <a:buAutoNum type="arabicPeriod"/>
            </a:pPr>
            <a:r>
              <a:rPr lang="en-US" dirty="0"/>
              <a:t>Automatic pipeline</a:t>
            </a:r>
            <a:endParaRPr lang="fr-FR" dirty="0"/>
          </a:p>
          <a:p>
            <a:pPr marL="685800" lvl="1" indent="-342900">
              <a:buFont typeface="+mj-lt"/>
              <a:buAutoNum type="arabicPeriod"/>
            </a:pPr>
            <a:r>
              <a:rPr lang="en-US" dirty="0"/>
              <a:t>Operation software : queue observations, calibrator </a:t>
            </a:r>
            <a:r>
              <a:rPr lang="en-US" dirty="0" smtClean="0"/>
              <a:t>sequence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9402853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3333CC"/>
                </a:solidFill>
              </a:rPr>
              <a:t>S</a:t>
            </a:r>
            <a:r>
              <a:rPr lang="en-US" b="1" dirty="0" smtClean="0">
                <a:solidFill>
                  <a:srgbClr val="3333CC"/>
                </a:solidFill>
              </a:rPr>
              <a:t>hort term activities</a:t>
            </a:r>
            <a:endParaRPr lang="en-US" b="1" dirty="0">
              <a:solidFill>
                <a:srgbClr val="3333CC"/>
              </a:solidFill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685800" y="1828800"/>
            <a:ext cx="7957566" cy="326350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1800" dirty="0"/>
              <a:t>Continue to acquire experience with FRIEND prototype (especially AO/injection and piston)</a:t>
            </a:r>
          </a:p>
          <a:p>
            <a:pPr marL="0" indent="0">
              <a:buNone/>
            </a:pPr>
            <a:r>
              <a:rPr lang="en-US" sz="1800" dirty="0"/>
              <a:t>Nuvu512 qualification/acquisition</a:t>
            </a:r>
          </a:p>
          <a:p>
            <a:pPr marL="0" indent="0">
              <a:buNone/>
            </a:pPr>
            <a:r>
              <a:rPr lang="en-US" sz="1800" dirty="0"/>
              <a:t>System analysis </a:t>
            </a:r>
            <a:r>
              <a:rPr lang="en-US" sz="1800" dirty="0">
                <a:sym typeface="Wingdings" panose="05000000000000000000" pitchFamily="2" charset="2"/>
              </a:rPr>
              <a:t> </a:t>
            </a:r>
            <a:r>
              <a:rPr lang="en-US" sz="1800" dirty="0"/>
              <a:t>specifications.</a:t>
            </a:r>
          </a:p>
          <a:p>
            <a:pPr marL="0" indent="0">
              <a:buNone/>
            </a:pPr>
            <a:r>
              <a:rPr lang="en-US" sz="1800" dirty="0"/>
              <a:t>Implementation in the lab, general design of science light path and control systems</a:t>
            </a:r>
          </a:p>
          <a:p>
            <a:pPr marL="0" indent="0">
              <a:buNone/>
            </a:pPr>
            <a:endParaRPr lang="en-US" sz="1800" dirty="0"/>
          </a:p>
          <a:p>
            <a:pPr marL="0" indent="0">
              <a:buNone/>
            </a:pPr>
            <a:r>
              <a:rPr lang="en-US" sz="1800" dirty="0"/>
              <a:t>Funding mid-2017 ? </a:t>
            </a:r>
            <a:r>
              <a:rPr lang="en-US" sz="1800" dirty="0">
                <a:sym typeface="Wingdings" panose="05000000000000000000" pitchFamily="2" charset="2"/>
              </a:rPr>
              <a:t> 1</a:t>
            </a:r>
            <a:r>
              <a:rPr lang="en-US" sz="1800" baseline="30000" dirty="0">
                <a:sym typeface="Wingdings" panose="05000000000000000000" pitchFamily="2" charset="2"/>
              </a:rPr>
              <a:t>st</a:t>
            </a:r>
            <a:r>
              <a:rPr lang="en-US" sz="1800" dirty="0">
                <a:sym typeface="Wingdings" panose="05000000000000000000" pitchFamily="2" charset="2"/>
              </a:rPr>
              <a:t> light mid-2019 (A), 2020 (B+C)</a:t>
            </a:r>
          </a:p>
        </p:txBody>
      </p:sp>
    </p:spTree>
    <p:extLst>
      <p:ext uri="{BB962C8B-B14F-4D97-AF65-F5344CB8AC3E}">
        <p14:creationId xmlns:p14="http://schemas.microsoft.com/office/powerpoint/2010/main" val="22260580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914400" y="457200"/>
            <a:ext cx="7848600" cy="685800"/>
          </a:xfrm>
        </p:spPr>
        <p:txBody>
          <a:bodyPr/>
          <a:lstStyle/>
          <a:p>
            <a:r>
              <a:rPr lang="en-US" sz="3600" b="1" dirty="0" smtClean="0">
                <a:solidFill>
                  <a:srgbClr val="0070C0"/>
                </a:solidFill>
              </a:rPr>
              <a:t>Summary of the previous seasons</a:t>
            </a:r>
            <a:endParaRPr lang="en-US" sz="3600" b="1" dirty="0">
              <a:solidFill>
                <a:srgbClr val="0070C0"/>
              </a:solidFill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81000" y="1447801"/>
            <a:ext cx="8458200" cy="1295400"/>
          </a:xfrm>
        </p:spPr>
        <p:txBody>
          <a:bodyPr/>
          <a:lstStyle/>
          <a:p>
            <a:r>
              <a:rPr lang="en-US" sz="2000" dirty="0" smtClean="0"/>
              <a:t>2012: VEGA limitations (intensified </a:t>
            </a:r>
            <a:r>
              <a:rPr lang="en-US" sz="2000" dirty="0" err="1" smtClean="0"/>
              <a:t>CCD+multispeckle</a:t>
            </a:r>
            <a:r>
              <a:rPr lang="en-US" sz="2000" dirty="0" smtClean="0"/>
              <a:t>) + Prospect on CHARA/AO + Progresses on EMCCD </a:t>
            </a:r>
            <a:r>
              <a:rPr lang="en-US" sz="2000" dirty="0" smtClean="0">
                <a:sym typeface="Wingdings" panose="05000000000000000000" pitchFamily="2" charset="2"/>
              </a:rPr>
              <a:t> propositions P. </a:t>
            </a:r>
            <a:r>
              <a:rPr lang="en-US" sz="2000" dirty="0" err="1" smtClean="0">
                <a:sym typeface="Wingdings" panose="05000000000000000000" pitchFamily="2" charset="2"/>
              </a:rPr>
              <a:t>Bério</a:t>
            </a:r>
            <a:r>
              <a:rPr lang="en-US" sz="2000" dirty="0" smtClean="0">
                <a:sym typeface="Wingdings" panose="05000000000000000000" pitchFamily="2" charset="2"/>
              </a:rPr>
              <a:t> (FRIEND)</a:t>
            </a:r>
          </a:p>
        </p:txBody>
      </p:sp>
      <p:pic>
        <p:nvPicPr>
          <p:cNvPr id="4" name="Espace réservé du contenu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105400" y="2362200"/>
            <a:ext cx="3581400" cy="2233732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Espace réservé du contenu 2"/>
          <p:cNvSpPr txBox="1">
            <a:spLocks/>
          </p:cNvSpPr>
          <p:nvPr/>
        </p:nvSpPr>
        <p:spPr bwMode="auto">
          <a:xfrm>
            <a:off x="381000" y="2743200"/>
            <a:ext cx="4495800" cy="1752600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ＭＳ Ｐゴシック" pitchFamily="-111" charset="-128"/>
                <a:cs typeface="ＭＳ Ｐゴシック" pitchFamily="-111" charset="-128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ea typeface="ＭＳ Ｐゴシック" charset="-128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ＭＳ Ｐゴシック" charset="-128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ＭＳ Ｐゴシック" charset="-128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charset="-128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charset="-128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charset="-128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charset="-128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charset="-128"/>
              </a:defRPr>
            </a:lvl9pPr>
          </a:lstStyle>
          <a:p>
            <a:r>
              <a:rPr lang="en-US" sz="2000" kern="0" dirty="0" smtClean="0">
                <a:sym typeface="Wingdings" panose="05000000000000000000" pitchFamily="2" charset="2"/>
              </a:rPr>
              <a:t>2013-2015: FRIEND development and tests</a:t>
            </a:r>
          </a:p>
          <a:p>
            <a:r>
              <a:rPr lang="en-US" sz="2000" kern="0" dirty="0" smtClean="0">
                <a:sym typeface="Wingdings" panose="05000000000000000000" pitchFamily="2" charset="2"/>
              </a:rPr>
              <a:t>2015: first discussion at Atlanta</a:t>
            </a:r>
          </a:p>
          <a:p>
            <a:r>
              <a:rPr lang="en-US" sz="2000" kern="0" dirty="0" smtClean="0">
                <a:sym typeface="Wingdings" panose="05000000000000000000" pitchFamily="2" charset="2"/>
              </a:rPr>
              <a:t>2016: Visible meeting after the CHARA Meeting</a:t>
            </a:r>
            <a:endParaRPr lang="en-US" sz="2000" kern="0" dirty="0"/>
          </a:p>
        </p:txBody>
      </p:sp>
      <p:sp>
        <p:nvSpPr>
          <p:cNvPr id="6" name="Espace réservé du contenu 2"/>
          <p:cNvSpPr txBox="1">
            <a:spLocks/>
          </p:cNvSpPr>
          <p:nvPr/>
        </p:nvSpPr>
        <p:spPr bwMode="auto">
          <a:xfrm>
            <a:off x="381000" y="5029200"/>
            <a:ext cx="8305800" cy="990600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ＭＳ Ｐゴシック" pitchFamily="-111" charset="-128"/>
                <a:cs typeface="ＭＳ Ｐゴシック" pitchFamily="-111" charset="-128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ea typeface="ＭＳ Ｐゴシック" charset="-128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ＭＳ Ｐゴシック" charset="-128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ＭＳ Ｐゴシック" charset="-128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charset="-128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charset="-128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charset="-128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charset="-128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charset="-128"/>
              </a:defRPr>
            </a:lvl9pPr>
          </a:lstStyle>
          <a:p>
            <a:r>
              <a:rPr lang="en-US" sz="2000" kern="0" dirty="0" smtClean="0"/>
              <a:t>2016-2017: Definition of the SPICA proposal, funding request (5-year grant unsuccessful but local funding ok to start), project organization.</a:t>
            </a:r>
            <a:endParaRPr lang="en-US" sz="2000" kern="0" dirty="0" smtClean="0">
              <a:sym typeface="Wingdings" panose="05000000000000000000" pitchFamily="2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33303617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46889" y="990600"/>
            <a:ext cx="6882711" cy="515503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Titre 6"/>
          <p:cNvSpPr>
            <a:spLocks noGrp="1"/>
          </p:cNvSpPr>
          <p:nvPr>
            <p:ph type="title"/>
          </p:nvPr>
        </p:nvSpPr>
        <p:spPr>
          <a:xfrm>
            <a:off x="914400" y="304800"/>
            <a:ext cx="8001000" cy="685800"/>
          </a:xfrm>
        </p:spPr>
        <p:txBody>
          <a:bodyPr/>
          <a:lstStyle/>
          <a:p>
            <a:r>
              <a:rPr lang="en-US" sz="3200" b="1" dirty="0" smtClean="0">
                <a:solidFill>
                  <a:srgbClr val="0070C0"/>
                </a:solidFill>
              </a:rPr>
              <a:t>Conclusions of Visible day (Nice, 2016)</a:t>
            </a:r>
            <a:endParaRPr lang="en-US" sz="3200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20184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4000" y="2064827"/>
            <a:ext cx="2052000" cy="2964373"/>
          </a:xfrm>
          <a:prstGeom prst="rect">
            <a:avLst/>
          </a:prstGeom>
        </p:spPr>
      </p:pic>
      <p:pic>
        <p:nvPicPr>
          <p:cNvPr id="7" name="Imag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89899" y="3048000"/>
            <a:ext cx="2052000" cy="2670327"/>
          </a:xfrm>
          <a:prstGeom prst="rect">
            <a:avLst/>
          </a:prstGeom>
        </p:spPr>
      </p:pic>
      <p:sp>
        <p:nvSpPr>
          <p:cNvPr id="8" name="ZoneTexte 7"/>
          <p:cNvSpPr txBox="1"/>
          <p:nvPr/>
        </p:nvSpPr>
        <p:spPr>
          <a:xfrm>
            <a:off x="1447800" y="1143000"/>
            <a:ext cx="671606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cap="small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if we don’t know the star, we don’t know the planets</a:t>
            </a:r>
          </a:p>
        </p:txBody>
      </p:sp>
      <p:sp>
        <p:nvSpPr>
          <p:cNvPr id="9" name="ZoneTexte 8"/>
          <p:cNvSpPr txBox="1"/>
          <p:nvPr/>
        </p:nvSpPr>
        <p:spPr>
          <a:xfrm>
            <a:off x="2286000" y="2209800"/>
            <a:ext cx="3323346" cy="209288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Exo earth</a:t>
            </a:r>
          </a:p>
          <a:p>
            <a:r>
              <a:rPr lang="en-US" sz="1600" dirty="0" smtClean="0"/>
              <a:t>Characterization</a:t>
            </a:r>
          </a:p>
          <a:p>
            <a:r>
              <a:rPr lang="en-US" sz="1600" dirty="0" smtClean="0"/>
              <a:t>Direct imaging</a:t>
            </a:r>
          </a:p>
          <a:p>
            <a:r>
              <a:rPr lang="en-US" sz="1600" dirty="0"/>
              <a:t>From planets to planetary systems</a:t>
            </a:r>
          </a:p>
          <a:p>
            <a:r>
              <a:rPr lang="en-US" sz="1600" dirty="0"/>
              <a:t>Planet and environment</a:t>
            </a:r>
          </a:p>
          <a:p>
            <a:r>
              <a:rPr lang="en-US" sz="1600" dirty="0"/>
              <a:t>Multiscale </a:t>
            </a:r>
            <a:r>
              <a:rPr lang="en-US" sz="1600" dirty="0" smtClean="0"/>
              <a:t>approach</a:t>
            </a:r>
          </a:p>
          <a:p>
            <a:r>
              <a:rPr lang="en-US" sz="1600" dirty="0" smtClean="0"/>
              <a:t>Diversity</a:t>
            </a:r>
            <a:endParaRPr lang="en-US" sz="1600" dirty="0"/>
          </a:p>
          <a:p>
            <a:r>
              <a:rPr lang="en-US" sz="1600" dirty="0" smtClean="0"/>
              <a:t>Formation &amp; evolution</a:t>
            </a:r>
          </a:p>
        </p:txBody>
      </p:sp>
      <p:sp>
        <p:nvSpPr>
          <p:cNvPr id="10" name="ZoneTexte 9"/>
          <p:cNvSpPr txBox="1"/>
          <p:nvPr/>
        </p:nvSpPr>
        <p:spPr>
          <a:xfrm>
            <a:off x="4616089" y="3308275"/>
            <a:ext cx="2291012" cy="206210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600" dirty="0" smtClean="0"/>
              <a:t>Stars as Sun</a:t>
            </a:r>
          </a:p>
          <a:p>
            <a:pPr algn="r"/>
            <a:r>
              <a:rPr lang="en-US" sz="1600" dirty="0" smtClean="0"/>
              <a:t>Star/planet</a:t>
            </a:r>
          </a:p>
          <a:p>
            <a:pPr algn="r"/>
            <a:r>
              <a:rPr lang="en-US" sz="1600" dirty="0" err="1" smtClean="0"/>
              <a:t>Asteroseismology</a:t>
            </a:r>
            <a:endParaRPr lang="en-US" sz="1600" dirty="0" smtClean="0"/>
          </a:p>
          <a:p>
            <a:pPr algn="r"/>
            <a:r>
              <a:rPr lang="en-US" sz="1600" dirty="0" smtClean="0"/>
              <a:t>Surface imaging</a:t>
            </a:r>
          </a:p>
          <a:p>
            <a:pPr algn="r"/>
            <a:r>
              <a:rPr lang="en-US" sz="1600" dirty="0" smtClean="0"/>
              <a:t>Improved modeling</a:t>
            </a:r>
          </a:p>
          <a:p>
            <a:pPr algn="r"/>
            <a:r>
              <a:rPr lang="en-US" sz="1600" dirty="0" smtClean="0"/>
              <a:t>Habitability</a:t>
            </a:r>
          </a:p>
          <a:p>
            <a:pPr algn="r"/>
            <a:r>
              <a:rPr lang="en-US" sz="1600" dirty="0" smtClean="0"/>
              <a:t>Diversity</a:t>
            </a:r>
          </a:p>
          <a:p>
            <a:pPr algn="r"/>
            <a:r>
              <a:rPr lang="en-US" sz="1600" dirty="0" smtClean="0"/>
              <a:t>High angular resolution</a:t>
            </a:r>
          </a:p>
        </p:txBody>
      </p:sp>
      <p:sp>
        <p:nvSpPr>
          <p:cNvPr id="13" name="Titre 1"/>
          <p:cNvSpPr txBox="1">
            <a:spLocks/>
          </p:cNvSpPr>
          <p:nvPr/>
        </p:nvSpPr>
        <p:spPr bwMode="auto">
          <a:xfrm>
            <a:off x="228600" y="228600"/>
            <a:ext cx="9144000" cy="1066800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ＭＳ Ｐゴシック" pitchFamily="-111" charset="-128"/>
                <a:cs typeface="ＭＳ Ｐゴシック" pitchFamily="-111" charset="-128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charset="0"/>
                <a:ea typeface="ＭＳ Ｐゴシック" pitchFamily="-111" charset="-128"/>
                <a:cs typeface="ＭＳ Ｐゴシック" pitchFamily="-111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charset="0"/>
                <a:ea typeface="ＭＳ Ｐゴシック" pitchFamily="-111" charset="-128"/>
                <a:cs typeface="ＭＳ Ｐゴシック" pitchFamily="-111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charset="0"/>
                <a:ea typeface="ＭＳ Ｐゴシック" pitchFamily="-111" charset="-128"/>
                <a:cs typeface="ＭＳ Ｐゴシック" pitchFamily="-111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charset="0"/>
                <a:ea typeface="ＭＳ Ｐゴシック" pitchFamily="-111" charset="-128"/>
                <a:cs typeface="ＭＳ Ｐゴシック" pitchFamily="-111" charset="-128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charset="0"/>
              </a:defRPr>
            </a:lvl9pPr>
          </a:lstStyle>
          <a:p>
            <a:r>
              <a:rPr lang="en-US" sz="3600" b="1" kern="0" spc="-130" dirty="0" smtClean="0">
                <a:solidFill>
                  <a:srgbClr val="0070C0"/>
                </a:solidFill>
              </a:rPr>
              <a:t>S</a:t>
            </a:r>
            <a:r>
              <a:rPr lang="en-US" sz="2400" b="1" kern="0" spc="-130" dirty="0" smtClean="0">
                <a:solidFill>
                  <a:srgbClr val="0070C0"/>
                </a:solidFill>
              </a:rPr>
              <a:t>tellar</a:t>
            </a:r>
            <a:r>
              <a:rPr lang="en-US" sz="2800" b="1" kern="0" spc="-130" dirty="0" smtClean="0">
                <a:solidFill>
                  <a:srgbClr val="0070C0"/>
                </a:solidFill>
              </a:rPr>
              <a:t> </a:t>
            </a:r>
            <a:r>
              <a:rPr lang="en-US" sz="3600" b="1" kern="0" spc="-130" dirty="0" smtClean="0">
                <a:solidFill>
                  <a:srgbClr val="0070C0"/>
                </a:solidFill>
              </a:rPr>
              <a:t>P</a:t>
            </a:r>
            <a:r>
              <a:rPr lang="en-US" sz="2400" b="1" kern="0" spc="-130" dirty="0" smtClean="0">
                <a:solidFill>
                  <a:srgbClr val="0070C0"/>
                </a:solidFill>
              </a:rPr>
              <a:t>arameters and </a:t>
            </a:r>
            <a:r>
              <a:rPr lang="en-US" sz="3600" b="1" kern="0" spc="-130" dirty="0" smtClean="0">
                <a:solidFill>
                  <a:srgbClr val="0070C0"/>
                </a:solidFill>
              </a:rPr>
              <a:t>I</a:t>
            </a:r>
            <a:r>
              <a:rPr lang="en-US" sz="2400" b="1" kern="0" spc="-130" dirty="0" smtClean="0">
                <a:solidFill>
                  <a:srgbClr val="0070C0"/>
                </a:solidFill>
              </a:rPr>
              <a:t>mages with a </a:t>
            </a:r>
            <a:r>
              <a:rPr lang="en-US" sz="3600" b="1" kern="0" spc="-130" dirty="0" err="1" smtClean="0">
                <a:solidFill>
                  <a:srgbClr val="0070C0"/>
                </a:solidFill>
              </a:rPr>
              <a:t>C</a:t>
            </a:r>
            <a:r>
              <a:rPr lang="en-US" sz="2400" b="1" kern="0" spc="-130" dirty="0" err="1" smtClean="0">
                <a:solidFill>
                  <a:srgbClr val="0070C0"/>
                </a:solidFill>
              </a:rPr>
              <a:t>ophased</a:t>
            </a:r>
            <a:r>
              <a:rPr lang="en-US" sz="2400" b="1" kern="0" spc="-130" dirty="0" smtClean="0">
                <a:solidFill>
                  <a:srgbClr val="0070C0"/>
                </a:solidFill>
              </a:rPr>
              <a:t> </a:t>
            </a:r>
            <a:r>
              <a:rPr lang="en-US" sz="3600" b="1" kern="0" spc="-130" dirty="0" smtClean="0">
                <a:solidFill>
                  <a:srgbClr val="0070C0"/>
                </a:solidFill>
              </a:rPr>
              <a:t>A</a:t>
            </a:r>
            <a:r>
              <a:rPr lang="en-US" sz="2400" b="1" kern="0" spc="-130" dirty="0" smtClean="0">
                <a:solidFill>
                  <a:srgbClr val="0070C0"/>
                </a:solidFill>
              </a:rPr>
              <a:t>rray</a:t>
            </a:r>
            <a:endParaRPr lang="en-US" sz="2400" b="1" kern="0" spc="-13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65408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8200" y="457200"/>
            <a:ext cx="7886700" cy="812007"/>
          </a:xfrm>
        </p:spPr>
        <p:txBody>
          <a:bodyPr>
            <a:noAutofit/>
          </a:bodyPr>
          <a:lstStyle/>
          <a:p>
            <a:r>
              <a:rPr lang="en-US" sz="3300" b="1" dirty="0" smtClean="0">
                <a:solidFill>
                  <a:srgbClr val="0070C0"/>
                </a:solidFill>
              </a:rPr>
              <a:t>SPICA science case</a:t>
            </a:r>
            <a:endParaRPr lang="en-US" sz="3300" b="1" dirty="0">
              <a:solidFill>
                <a:srgbClr val="0070C0"/>
              </a:solidFill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33400" y="1295400"/>
            <a:ext cx="7971000" cy="3508772"/>
          </a:xfrm>
        </p:spPr>
        <p:txBody>
          <a:bodyPr>
            <a:noAutofit/>
          </a:bodyPr>
          <a:lstStyle/>
          <a:p>
            <a:r>
              <a:rPr lang="en-US" sz="1800" dirty="0"/>
              <a:t>Surface-brightness-color relations</a:t>
            </a:r>
          </a:p>
          <a:p>
            <a:r>
              <a:rPr lang="en-US" sz="1800" dirty="0"/>
              <a:t>Masses</a:t>
            </a:r>
          </a:p>
          <a:p>
            <a:r>
              <a:rPr lang="en-US" sz="1800" dirty="0"/>
              <a:t>Fundamental parameters as a function of </a:t>
            </a:r>
            <a:r>
              <a:rPr lang="en-US" sz="1800" dirty="0" err="1"/>
              <a:t>SpTy</a:t>
            </a:r>
            <a:endParaRPr lang="en-US" sz="1800" dirty="0"/>
          </a:p>
          <a:p>
            <a:pPr lvl="1"/>
            <a:r>
              <a:rPr lang="en-US" sz="1800" dirty="0"/>
              <a:t>Radius</a:t>
            </a:r>
          </a:p>
          <a:p>
            <a:pPr lvl="1"/>
            <a:r>
              <a:rPr lang="en-US" sz="1800" dirty="0"/>
              <a:t>Effective Temperature</a:t>
            </a:r>
          </a:p>
          <a:p>
            <a:pPr lvl="1"/>
            <a:r>
              <a:rPr lang="en-US" sz="1800" dirty="0"/>
              <a:t>Limb darkening</a:t>
            </a:r>
          </a:p>
          <a:p>
            <a:pPr lvl="4">
              <a:buFont typeface="Wingdings" panose="05000000000000000000" pitchFamily="2" charset="2"/>
              <a:buChar char="è"/>
            </a:pPr>
            <a:r>
              <a:rPr lang="en-US" sz="1800" dirty="0">
                <a:sym typeface="Wingdings" panose="05000000000000000000" pitchFamily="2" charset="2"/>
              </a:rPr>
              <a:t>FROM EMPIRICAL MODELS TO MEASURES</a:t>
            </a:r>
          </a:p>
          <a:p>
            <a:r>
              <a:rPr lang="en-US" sz="1800" dirty="0">
                <a:sym typeface="Wingdings" panose="05000000000000000000" pitchFamily="2" charset="2"/>
              </a:rPr>
              <a:t>Exoplanets host stars</a:t>
            </a:r>
          </a:p>
          <a:p>
            <a:r>
              <a:rPr lang="en-US" sz="1800" dirty="0" err="1">
                <a:sym typeface="Wingdings" panose="05000000000000000000" pitchFamily="2" charset="2"/>
              </a:rPr>
              <a:t>Asteroseismic</a:t>
            </a:r>
            <a:r>
              <a:rPr lang="en-US" sz="1800" dirty="0">
                <a:sym typeface="Wingdings" panose="05000000000000000000" pitchFamily="2" charset="2"/>
              </a:rPr>
              <a:t> targets</a:t>
            </a:r>
          </a:p>
          <a:p>
            <a:endParaRPr lang="en-US" sz="1800" dirty="0">
              <a:sym typeface="Wingdings" panose="05000000000000000000" pitchFamily="2" charset="2"/>
            </a:endParaRPr>
          </a:p>
          <a:p>
            <a:r>
              <a:rPr lang="en-US" sz="1800" dirty="0">
                <a:sym typeface="Wingdings" panose="05000000000000000000" pitchFamily="2" charset="2"/>
              </a:rPr>
              <a:t>Original and unique support to a large panel of space missions (</a:t>
            </a:r>
            <a:r>
              <a:rPr lang="en-US" sz="1800" dirty="0"/>
              <a:t>Gaia, TESS, CHEOPS, PLATO) and unique support for stellar masses and stellar evolutionary constraints</a:t>
            </a:r>
            <a:endParaRPr lang="en-US" sz="1800" dirty="0">
              <a:sym typeface="Wingdings" panose="05000000000000000000" pitchFamily="2" charset="2"/>
            </a:endParaRPr>
          </a:p>
          <a:p>
            <a:endParaRPr lang="en-US" sz="1800" dirty="0">
              <a:sym typeface="Wingdings" panose="05000000000000000000" pitchFamily="2" charset="2"/>
            </a:endParaRPr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91200" y="1828800"/>
            <a:ext cx="3157537" cy="9570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90109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33400" y="457200"/>
            <a:ext cx="8393168" cy="532703"/>
          </a:xfrm>
        </p:spPr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rgbClr val="0070C0"/>
                </a:solidFill>
              </a:rPr>
              <a:t>3 years * 70 nights = 1000 stars</a:t>
            </a:r>
            <a:endParaRPr lang="en-US" b="1" dirty="0">
              <a:solidFill>
                <a:srgbClr val="0070C0"/>
              </a:solidFill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81000" y="1295400"/>
            <a:ext cx="8458200" cy="3780000"/>
          </a:xfrm>
        </p:spPr>
        <p:txBody>
          <a:bodyPr>
            <a:noAutofit/>
          </a:bodyPr>
          <a:lstStyle/>
          <a:p>
            <a:r>
              <a:rPr lang="en-US" sz="2000" dirty="0"/>
              <a:t>1000 stars: 100* for spectral imaging, 200* binaries or multiple, 700* for FP</a:t>
            </a:r>
          </a:p>
          <a:p>
            <a:pPr lvl="1"/>
            <a:r>
              <a:rPr lang="en-US" sz="2000" i="1" dirty="0"/>
              <a:t>5*100+10*200+2*700=3900 observations + calibrators </a:t>
            </a:r>
            <a:r>
              <a:rPr lang="en-US" sz="2000" i="1" dirty="0">
                <a:sym typeface="Wingdings" panose="05000000000000000000" pitchFamily="2" charset="2"/>
              </a:rPr>
              <a:t> 8000 data points</a:t>
            </a:r>
          </a:p>
          <a:p>
            <a:pPr lvl="1"/>
            <a:r>
              <a:rPr lang="en-US" sz="2000" i="1" dirty="0">
                <a:sym typeface="Wingdings" panose="05000000000000000000" pitchFamily="2" charset="2"/>
              </a:rPr>
              <a:t>40 objects per night</a:t>
            </a:r>
            <a:endParaRPr lang="en-US" sz="2000" i="1" dirty="0"/>
          </a:p>
          <a:p>
            <a:r>
              <a:rPr lang="en-US" sz="2000" dirty="0"/>
              <a:t>2015: 187n, 4699obj </a:t>
            </a:r>
            <a:r>
              <a:rPr lang="en-US" sz="2000" dirty="0">
                <a:sym typeface="Wingdings" panose="05000000000000000000" pitchFamily="2" charset="2"/>
              </a:rPr>
              <a:t>16obj/n. Factor 2.5 missing</a:t>
            </a:r>
          </a:p>
          <a:p>
            <a:endParaRPr lang="en-US" sz="2000" dirty="0">
              <a:sym typeface="Wingdings" panose="05000000000000000000" pitchFamily="2" charset="2"/>
            </a:endParaRPr>
          </a:p>
          <a:p>
            <a:r>
              <a:rPr lang="en-US" sz="2000" dirty="0">
                <a:sym typeface="Wingdings" panose="05000000000000000000" pitchFamily="2" charset="2"/>
              </a:rPr>
              <a:t>But</a:t>
            </a:r>
          </a:p>
          <a:p>
            <a:pPr lvl="1"/>
            <a:r>
              <a:rPr lang="en-US" sz="2000" dirty="0">
                <a:sym typeface="Wingdings" panose="05000000000000000000" pitchFamily="2" charset="2"/>
              </a:rPr>
              <a:t>AO 75% of ‘good seeing’ conditions</a:t>
            </a:r>
          </a:p>
          <a:p>
            <a:pPr lvl="1"/>
            <a:r>
              <a:rPr lang="en-US" sz="2000" dirty="0">
                <a:sym typeface="Wingdings" panose="05000000000000000000" pitchFamily="2" charset="2"/>
              </a:rPr>
              <a:t>6T means 15V²</a:t>
            </a:r>
          </a:p>
          <a:p>
            <a:pPr lvl="1"/>
            <a:r>
              <a:rPr lang="en-US" sz="2000" dirty="0">
                <a:sym typeface="Wingdings" panose="05000000000000000000" pitchFamily="2" charset="2"/>
              </a:rPr>
              <a:t>Low spectral resolution, improved number of channels, </a:t>
            </a:r>
            <a:r>
              <a:rPr lang="en-US" sz="2000" dirty="0">
                <a:latin typeface="Symbol" panose="05050102010706020507" pitchFamily="18" charset="2"/>
                <a:sym typeface="Wingdings" panose="05000000000000000000" pitchFamily="2" charset="2"/>
              </a:rPr>
              <a:t>l</a:t>
            </a:r>
            <a:r>
              <a:rPr lang="en-US" sz="2000" dirty="0">
                <a:sym typeface="Wingdings" panose="05000000000000000000" pitchFamily="2" charset="2"/>
              </a:rPr>
              <a:t>-coverage</a:t>
            </a:r>
          </a:p>
          <a:p>
            <a:r>
              <a:rPr lang="en-US" sz="2000" dirty="0"/>
              <a:t>Probably feasible: </a:t>
            </a:r>
          </a:p>
          <a:p>
            <a:pPr lvl="1"/>
            <a:r>
              <a:rPr lang="en-US" sz="2000" dirty="0"/>
              <a:t>PAVO/FLUOR experience of fast shift</a:t>
            </a:r>
          </a:p>
          <a:p>
            <a:pPr lvl="1"/>
            <a:r>
              <a:rPr lang="en-US" sz="2000" dirty="0"/>
              <a:t>Queue scheduling and optimization</a:t>
            </a:r>
          </a:p>
        </p:txBody>
      </p:sp>
    </p:spTree>
    <p:extLst>
      <p:ext uri="{BB962C8B-B14F-4D97-AF65-F5344CB8AC3E}">
        <p14:creationId xmlns:p14="http://schemas.microsoft.com/office/powerpoint/2010/main" val="15513867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8200" y="381000"/>
            <a:ext cx="7886700" cy="649700"/>
          </a:xfrm>
        </p:spPr>
        <p:txBody>
          <a:bodyPr/>
          <a:lstStyle/>
          <a:p>
            <a:r>
              <a:rPr lang="en-US" b="1" dirty="0" smtClean="0">
                <a:solidFill>
                  <a:srgbClr val="0070C0"/>
                </a:solidFill>
              </a:rPr>
              <a:t>SPICA: a first synthesis</a:t>
            </a:r>
            <a:endParaRPr lang="en-US" b="1" dirty="0">
              <a:solidFill>
                <a:srgbClr val="0070C0"/>
              </a:solidFill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33400" y="1219200"/>
            <a:ext cx="8221704" cy="3581162"/>
          </a:xfrm>
        </p:spPr>
        <p:txBody>
          <a:bodyPr>
            <a:normAutofit lnSpcReduction="10000"/>
          </a:bodyPr>
          <a:lstStyle/>
          <a:p>
            <a:pPr lvl="1"/>
            <a:r>
              <a:rPr lang="en-US" dirty="0"/>
              <a:t>High-efficient </a:t>
            </a:r>
            <a:r>
              <a:rPr lang="en-US" dirty="0" smtClean="0">
                <a:latin typeface="Symbol" panose="05050102010706020507" pitchFamily="18" charset="2"/>
              </a:rPr>
              <a:t>q</a:t>
            </a:r>
            <a:r>
              <a:rPr lang="en-US" dirty="0" smtClean="0"/>
              <a:t>/FP </a:t>
            </a:r>
            <a:r>
              <a:rPr lang="en-US" dirty="0"/>
              <a:t>machine</a:t>
            </a:r>
          </a:p>
          <a:p>
            <a:pPr lvl="2">
              <a:buFont typeface="Wingdings" panose="05000000000000000000" pitchFamily="2" charset="2"/>
              <a:buChar char="è"/>
            </a:pPr>
            <a:r>
              <a:rPr lang="en-US" u="sng" dirty="0"/>
              <a:t>Sensitivity</a:t>
            </a:r>
            <a:r>
              <a:rPr lang="en-US" dirty="0"/>
              <a:t> (detector, AO, FT</a:t>
            </a:r>
            <a:r>
              <a:rPr lang="en-US" dirty="0" smtClean="0"/>
              <a:t>), Efficiency (6T)</a:t>
            </a:r>
            <a:endParaRPr lang="en-US" dirty="0"/>
          </a:p>
          <a:p>
            <a:pPr lvl="2">
              <a:buFont typeface="Wingdings" panose="05000000000000000000" pitchFamily="2" charset="2"/>
              <a:buChar char="è"/>
            </a:pPr>
            <a:r>
              <a:rPr lang="en-US" dirty="0"/>
              <a:t>Simple instrument with integrated </a:t>
            </a:r>
            <a:r>
              <a:rPr lang="en-US" dirty="0" smtClean="0"/>
              <a:t>pipeline</a:t>
            </a:r>
          </a:p>
          <a:p>
            <a:pPr lvl="2">
              <a:buFont typeface="Wingdings" panose="05000000000000000000" pitchFamily="2" charset="2"/>
              <a:buChar char="è"/>
            </a:pPr>
            <a:r>
              <a:rPr lang="en-US" dirty="0" smtClean="0"/>
              <a:t>R=100, 600-900nm</a:t>
            </a:r>
          </a:p>
          <a:p>
            <a:pPr lvl="1"/>
            <a:r>
              <a:rPr lang="en-US" dirty="0" smtClean="0"/>
              <a:t>Imaging/spectral-imaging</a:t>
            </a:r>
          </a:p>
          <a:p>
            <a:pPr lvl="2">
              <a:buFont typeface="Wingdings" panose="05000000000000000000" pitchFamily="2" charset="2"/>
              <a:buChar char="è"/>
            </a:pPr>
            <a:r>
              <a:rPr lang="en-US" dirty="0" smtClean="0">
                <a:sym typeface="Wingdings" panose="05000000000000000000" pitchFamily="2" charset="2"/>
              </a:rPr>
              <a:t>R=3000 to preserve a good sensitivity</a:t>
            </a:r>
          </a:p>
          <a:p>
            <a:pPr lvl="2">
              <a:buFont typeface="Wingdings" panose="05000000000000000000" pitchFamily="2" charset="2"/>
              <a:buChar char="è"/>
            </a:pPr>
            <a:r>
              <a:rPr lang="en-US" dirty="0" smtClean="0">
                <a:sym typeface="Wingdings" panose="05000000000000000000" pitchFamily="2" charset="2"/>
              </a:rPr>
              <a:t>6T</a:t>
            </a:r>
          </a:p>
          <a:p>
            <a:pPr lvl="1"/>
            <a:r>
              <a:rPr lang="en-US" dirty="0" smtClean="0">
                <a:sym typeface="Wingdings" panose="05000000000000000000" pitchFamily="2" charset="2"/>
              </a:rPr>
              <a:t>R&gt;30000 option for specific studies</a:t>
            </a:r>
            <a:endParaRPr lang="en-US" dirty="0"/>
          </a:p>
        </p:txBody>
      </p:sp>
      <p:sp>
        <p:nvSpPr>
          <p:cNvPr id="7" name="Flèche droite 6"/>
          <p:cNvSpPr/>
          <p:nvPr/>
        </p:nvSpPr>
        <p:spPr>
          <a:xfrm>
            <a:off x="416560" y="5364480"/>
            <a:ext cx="396598" cy="347139"/>
          </a:xfrm>
          <a:prstGeom prst="rightArrow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70C0"/>
              </a:solidFill>
            </a:endParaRPr>
          </a:p>
        </p:txBody>
      </p:sp>
      <p:sp>
        <p:nvSpPr>
          <p:cNvPr id="8" name="Accolade ouvrante 7"/>
          <p:cNvSpPr/>
          <p:nvPr/>
        </p:nvSpPr>
        <p:spPr>
          <a:xfrm>
            <a:off x="914400" y="5105400"/>
            <a:ext cx="238184" cy="880844"/>
          </a:xfrm>
          <a:prstGeom prst="leftBrace">
            <a:avLst/>
          </a:prstGeom>
          <a:noFill/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70C0"/>
              </a:solidFill>
            </a:endParaRPr>
          </a:p>
        </p:txBody>
      </p:sp>
      <p:sp>
        <p:nvSpPr>
          <p:cNvPr id="9" name="ZoneTexte 8"/>
          <p:cNvSpPr txBox="1"/>
          <p:nvPr/>
        </p:nvSpPr>
        <p:spPr>
          <a:xfrm>
            <a:off x="1143000" y="5105400"/>
            <a:ext cx="7860710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500" dirty="0">
                <a:solidFill>
                  <a:srgbClr val="0070C0"/>
                </a:solidFill>
              </a:rPr>
              <a:t>A: a classical dispersed fringes (VEGA/MIRC/VISION) 6T</a:t>
            </a:r>
          </a:p>
          <a:p>
            <a:r>
              <a:rPr lang="en-US" sz="1500" dirty="0">
                <a:solidFill>
                  <a:srgbClr val="0070C0"/>
                </a:solidFill>
              </a:rPr>
              <a:t>B: a more prospective HR, wide band design with Echelle Spectrograph </a:t>
            </a:r>
            <a:r>
              <a:rPr lang="en-US" sz="1500" dirty="0" smtClean="0">
                <a:solidFill>
                  <a:srgbClr val="0070C0"/>
                </a:solidFill>
              </a:rPr>
              <a:t>3-6T</a:t>
            </a:r>
            <a:endParaRPr lang="en-US" sz="1500" dirty="0">
              <a:solidFill>
                <a:srgbClr val="0070C0"/>
              </a:solidFill>
            </a:endParaRPr>
          </a:p>
          <a:p>
            <a:r>
              <a:rPr lang="en-US" sz="1500" dirty="0">
                <a:solidFill>
                  <a:srgbClr val="0070C0"/>
                </a:solidFill>
              </a:rPr>
              <a:t>C: a powerful Phase </a:t>
            </a:r>
            <a:r>
              <a:rPr lang="en-US" sz="1500" dirty="0" smtClean="0">
                <a:solidFill>
                  <a:srgbClr val="0070C0"/>
                </a:solidFill>
              </a:rPr>
              <a:t>Tracker</a:t>
            </a:r>
            <a:endParaRPr lang="en-US" sz="15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43139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990600" y="457200"/>
            <a:ext cx="7848600" cy="762000"/>
          </a:xfrm>
        </p:spPr>
        <p:txBody>
          <a:bodyPr/>
          <a:lstStyle/>
          <a:p>
            <a:r>
              <a:rPr lang="en-US" b="1" dirty="0" smtClean="0">
                <a:solidFill>
                  <a:srgbClr val="0070C0"/>
                </a:solidFill>
              </a:rPr>
              <a:t>Main points of attention</a:t>
            </a:r>
            <a:endParaRPr lang="en-US" b="1" dirty="0">
              <a:solidFill>
                <a:srgbClr val="0070C0"/>
              </a:solidFill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762000" y="1524000"/>
            <a:ext cx="7675350" cy="3263504"/>
          </a:xfrm>
        </p:spPr>
        <p:txBody>
          <a:bodyPr>
            <a:noAutofit/>
          </a:bodyPr>
          <a:lstStyle/>
          <a:p>
            <a:r>
              <a:rPr lang="en-US" sz="2400" b="1" dirty="0" smtClean="0">
                <a:solidFill>
                  <a:srgbClr val="FFC000"/>
                </a:solidFill>
              </a:rPr>
              <a:t>Sensitivity</a:t>
            </a:r>
          </a:p>
          <a:p>
            <a:pPr lvl="1"/>
            <a:r>
              <a:rPr lang="en-US" sz="1800" dirty="0" smtClean="0"/>
              <a:t>AO-Fiber coupling and V² optimization</a:t>
            </a:r>
          </a:p>
          <a:p>
            <a:pPr lvl="1"/>
            <a:r>
              <a:rPr lang="en-US" sz="1800" dirty="0" smtClean="0"/>
              <a:t>Alignment control (pupil and image)</a:t>
            </a:r>
          </a:p>
          <a:p>
            <a:pPr lvl="1"/>
            <a:r>
              <a:rPr lang="en-US" sz="1800" dirty="0" smtClean="0"/>
              <a:t>Simple design; choice of components, lab implementation</a:t>
            </a:r>
          </a:p>
          <a:p>
            <a:pPr lvl="1"/>
            <a:r>
              <a:rPr lang="en-US" sz="1800" dirty="0" smtClean="0"/>
              <a:t>Bulk/IO choice</a:t>
            </a:r>
          </a:p>
          <a:p>
            <a:pPr lvl="1"/>
            <a:r>
              <a:rPr lang="en-US" sz="1800" dirty="0" smtClean="0"/>
              <a:t>Exposure time: Group Delay – Phase tracking</a:t>
            </a:r>
            <a:endParaRPr lang="en-US" sz="1400" dirty="0"/>
          </a:p>
          <a:p>
            <a:pPr lvl="1"/>
            <a:endParaRPr lang="en-US" sz="1800" dirty="0"/>
          </a:p>
          <a:p>
            <a:r>
              <a:rPr lang="en-US" sz="2400" b="1" dirty="0" smtClean="0">
                <a:solidFill>
                  <a:srgbClr val="FFC000"/>
                </a:solidFill>
              </a:rPr>
              <a:t>Efficiency</a:t>
            </a:r>
          </a:p>
          <a:p>
            <a:pPr lvl="1"/>
            <a:r>
              <a:rPr lang="en-US" sz="1800" dirty="0" smtClean="0"/>
              <a:t>Fight against downtime and overheads</a:t>
            </a:r>
          </a:p>
          <a:p>
            <a:pPr lvl="1"/>
            <a:r>
              <a:rPr lang="en-US" sz="1800" dirty="0" smtClean="0"/>
              <a:t>Instrument-Array interface optimization</a:t>
            </a:r>
          </a:p>
          <a:p>
            <a:pPr lvl="1"/>
            <a:r>
              <a:rPr lang="en-US" sz="1800" dirty="0"/>
              <a:t>Automatic execution of OB + optimized night scheduling  </a:t>
            </a:r>
            <a:r>
              <a:rPr lang="en-US" sz="1800" dirty="0">
                <a:sym typeface="Wingdings" panose="05000000000000000000" pitchFamily="2" charset="2"/>
              </a:rPr>
              <a:t> </a:t>
            </a:r>
            <a:r>
              <a:rPr lang="en-US" sz="1800" dirty="0"/>
              <a:t>f(</a:t>
            </a:r>
            <a:r>
              <a:rPr lang="en-US" sz="1800" dirty="0" err="1">
                <a:latin typeface="Symbol" panose="05050102010706020507" pitchFamily="18" charset="2"/>
              </a:rPr>
              <a:t>a,d</a:t>
            </a:r>
            <a:r>
              <a:rPr lang="en-US" sz="1800" dirty="0"/>
              <a:t>)</a:t>
            </a:r>
          </a:p>
          <a:p>
            <a:pPr lvl="1"/>
            <a:r>
              <a:rPr lang="en-US" sz="1800" dirty="0" smtClean="0"/>
              <a:t>‘integrated’ pipeline</a:t>
            </a:r>
          </a:p>
          <a:p>
            <a:pPr lvl="1"/>
            <a:endParaRPr lang="en-US" sz="1800" dirty="0" smtClean="0"/>
          </a:p>
          <a:p>
            <a:pPr lvl="1"/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16613778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re 6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rgbClr val="0070C0"/>
                </a:solidFill>
              </a:rPr>
              <a:t>Two main drivers for performance</a:t>
            </a:r>
            <a:endParaRPr lang="en-US" b="1" dirty="0">
              <a:solidFill>
                <a:srgbClr val="0070C0"/>
              </a:solidFill>
            </a:endParaRPr>
          </a:p>
        </p:txBody>
      </p:sp>
      <p:sp>
        <p:nvSpPr>
          <p:cNvPr id="8" name="Espace réservé du contenu 7"/>
          <p:cNvSpPr>
            <a:spLocks noGrp="1"/>
          </p:cNvSpPr>
          <p:nvPr>
            <p:ph sz="half" idx="1"/>
          </p:nvPr>
        </p:nvSpPr>
        <p:spPr>
          <a:xfrm>
            <a:off x="563760" y="1752600"/>
            <a:ext cx="3320520" cy="2695401"/>
          </a:xfr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en-US" b="1" dirty="0" smtClean="0">
                <a:solidFill>
                  <a:srgbClr val="FFC000"/>
                </a:solidFill>
              </a:rPr>
              <a:t>Detector</a:t>
            </a:r>
          </a:p>
          <a:p>
            <a:pPr marL="0" indent="0">
              <a:buNone/>
            </a:pPr>
            <a:endParaRPr lang="en-US" sz="300" dirty="0"/>
          </a:p>
          <a:p>
            <a:pPr marL="0" indent="0">
              <a:buNone/>
            </a:pPr>
            <a:r>
              <a:rPr lang="en-US" sz="1800" dirty="0"/>
              <a:t>Nüvü512 ok for Mode A, 6T, low noise, fast readout</a:t>
            </a:r>
          </a:p>
          <a:p>
            <a:pPr marL="0" indent="0">
              <a:buNone/>
            </a:pPr>
            <a:endParaRPr lang="en-US" sz="300" dirty="0"/>
          </a:p>
          <a:p>
            <a:pPr marL="0" indent="0">
              <a:buNone/>
            </a:pPr>
            <a:r>
              <a:rPr lang="en-US" sz="1800" dirty="0"/>
              <a:t>Nüvü1024 ok for Mode B, 3T, ~20 orders, R=30000 &amp; </a:t>
            </a:r>
            <a:r>
              <a:rPr lang="en-US" sz="1800" dirty="0">
                <a:latin typeface="Symbol" panose="05050102010706020507" pitchFamily="18" charset="2"/>
              </a:rPr>
              <a:t>Dl</a:t>
            </a:r>
            <a:r>
              <a:rPr lang="en-US" sz="1800" dirty="0"/>
              <a:t>=200nm + Phase Tracker #1</a:t>
            </a:r>
          </a:p>
          <a:p>
            <a:pPr marL="0" indent="0">
              <a:buNone/>
            </a:pPr>
            <a:endParaRPr lang="en-US" sz="300" dirty="0"/>
          </a:p>
          <a:p>
            <a:pPr marL="0" indent="0">
              <a:buNone/>
            </a:pPr>
            <a:r>
              <a:rPr lang="en-US" sz="1800" dirty="0"/>
              <a:t>IR detector for Phase Tracker</a:t>
            </a:r>
          </a:p>
          <a:p>
            <a:pPr marL="0" indent="0">
              <a:buNone/>
            </a:pPr>
            <a:r>
              <a:rPr lang="en-US" sz="1800" i="1" dirty="0" smtClean="0"/>
              <a:t>(Selex</a:t>
            </a:r>
            <a:r>
              <a:rPr lang="en-US" sz="1800" i="1" dirty="0"/>
              <a:t>?)</a:t>
            </a:r>
          </a:p>
        </p:txBody>
      </p:sp>
      <p:sp>
        <p:nvSpPr>
          <p:cNvPr id="9" name="Espace réservé du contenu 8"/>
          <p:cNvSpPr>
            <a:spLocks noGrp="1"/>
          </p:cNvSpPr>
          <p:nvPr>
            <p:ph sz="half" idx="2"/>
          </p:nvPr>
        </p:nvSpPr>
        <p:spPr>
          <a:xfrm>
            <a:off x="4191000" y="1752600"/>
            <a:ext cx="4404120" cy="2695401"/>
          </a:xfr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en-US" b="1" dirty="0" smtClean="0">
                <a:solidFill>
                  <a:srgbClr val="FFC000"/>
                </a:solidFill>
              </a:rPr>
              <a:t>Phase Tracker</a:t>
            </a:r>
          </a:p>
          <a:p>
            <a:pPr marL="0" indent="0">
              <a:buNone/>
            </a:pPr>
            <a:endParaRPr lang="en-US" sz="300" dirty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en-US" sz="1800" dirty="0">
                <a:solidFill>
                  <a:schemeClr val="tx1"/>
                </a:solidFill>
              </a:rPr>
              <a:t>Group Delay is mandatory</a:t>
            </a:r>
          </a:p>
          <a:p>
            <a:pPr marL="0" indent="0">
              <a:buNone/>
            </a:pPr>
            <a:endParaRPr lang="en-US" sz="300" dirty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en-US" sz="1800" dirty="0">
                <a:solidFill>
                  <a:schemeClr val="tx1"/>
                </a:solidFill>
              </a:rPr>
              <a:t>Phase Tracker #1: DIT=200ms, </a:t>
            </a:r>
            <a:r>
              <a:rPr lang="en-US" sz="1800" dirty="0">
                <a:solidFill>
                  <a:schemeClr val="tx1"/>
                </a:solidFill>
                <a:latin typeface="Symbol" panose="05050102010706020507" pitchFamily="18" charset="2"/>
              </a:rPr>
              <a:t>l</a:t>
            </a:r>
            <a:r>
              <a:rPr lang="en-US" sz="1800" dirty="0">
                <a:solidFill>
                  <a:schemeClr val="tx1"/>
                </a:solidFill>
              </a:rPr>
              <a:t>/10 (60nm)</a:t>
            </a:r>
          </a:p>
          <a:p>
            <a:pPr marL="0" indent="0">
              <a:buNone/>
            </a:pPr>
            <a:endParaRPr lang="en-US" sz="300" dirty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en-US" sz="1800" dirty="0">
                <a:solidFill>
                  <a:schemeClr val="tx1"/>
                </a:solidFill>
              </a:rPr>
              <a:t>Phase Tracker #2: DIT=30s, </a:t>
            </a:r>
            <a:r>
              <a:rPr lang="en-US" sz="1800" dirty="0">
                <a:solidFill>
                  <a:schemeClr val="tx1"/>
                </a:solidFill>
                <a:latin typeface="Symbol" panose="05050102010706020507" pitchFamily="18" charset="2"/>
              </a:rPr>
              <a:t>l</a:t>
            </a:r>
            <a:r>
              <a:rPr lang="en-US" sz="1800" dirty="0">
                <a:solidFill>
                  <a:schemeClr val="tx1"/>
                </a:solidFill>
              </a:rPr>
              <a:t>/4 (150nm)</a:t>
            </a:r>
          </a:p>
          <a:p>
            <a:pPr marL="0" indent="0">
              <a:buNone/>
            </a:pPr>
            <a:endParaRPr lang="en-US" sz="1800" dirty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en-US" sz="1800" dirty="0" smtClean="0">
                <a:solidFill>
                  <a:schemeClr val="tx1"/>
                </a:solidFill>
                <a:sym typeface="Wingdings" panose="05000000000000000000" pitchFamily="2" charset="2"/>
              </a:rPr>
              <a:t></a:t>
            </a:r>
            <a:r>
              <a:rPr lang="en-US" sz="1800" dirty="0">
                <a:solidFill>
                  <a:schemeClr val="tx1"/>
                </a:solidFill>
                <a:sym typeface="Wingdings" panose="05000000000000000000" pitchFamily="2" charset="2"/>
              </a:rPr>
              <a:t>Gravity like </a:t>
            </a:r>
            <a:r>
              <a:rPr lang="en-US" sz="1800" dirty="0" smtClean="0">
                <a:solidFill>
                  <a:schemeClr val="tx1"/>
                </a:solidFill>
                <a:sym typeface="Wingdings" panose="05000000000000000000" pitchFamily="2" charset="2"/>
              </a:rPr>
              <a:t>FT</a:t>
            </a:r>
          </a:p>
          <a:p>
            <a:pPr marL="0" indent="0">
              <a:buNone/>
            </a:pPr>
            <a:r>
              <a:rPr lang="en-US" sz="1800" dirty="0" smtClean="0">
                <a:solidFill>
                  <a:schemeClr val="tx1"/>
                </a:solidFill>
                <a:sym typeface="Wingdings" panose="05000000000000000000" pitchFamily="2" charset="2"/>
              </a:rPr>
              <a:t> IR versus Visible</a:t>
            </a:r>
            <a:endParaRPr lang="en-US" sz="1800" dirty="0">
              <a:solidFill>
                <a:schemeClr val="tx1"/>
              </a:solidFill>
            </a:endParaRPr>
          </a:p>
        </p:txBody>
      </p:sp>
      <p:sp>
        <p:nvSpPr>
          <p:cNvPr id="10" name="ZoneTexte 9"/>
          <p:cNvSpPr txBox="1"/>
          <p:nvPr/>
        </p:nvSpPr>
        <p:spPr>
          <a:xfrm>
            <a:off x="2743200" y="4953000"/>
            <a:ext cx="2819400" cy="92333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i="1" dirty="0" smtClean="0"/>
              <a:t>A: LR/MR with Group Delay</a:t>
            </a:r>
          </a:p>
          <a:p>
            <a:r>
              <a:rPr lang="en-US" i="1" dirty="0" smtClean="0"/>
              <a:t>B: HR</a:t>
            </a:r>
          </a:p>
          <a:p>
            <a:r>
              <a:rPr lang="en-US" i="1" dirty="0" smtClean="0"/>
              <a:t>C: Phase Tracker</a:t>
            </a:r>
          </a:p>
        </p:txBody>
      </p:sp>
    </p:spTree>
    <p:extLst>
      <p:ext uri="{BB962C8B-B14F-4D97-AF65-F5344CB8AC3E}">
        <p14:creationId xmlns:p14="http://schemas.microsoft.com/office/powerpoint/2010/main" val="5742737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HARA_Collaboration_Template">
  <a:themeElements>
    <a:clrScheme name="CHARA_Collaboration_Templat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CHARA_Collaboration_Template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47625" cap="flat" cmpd="thinThick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47625" cap="flat" cmpd="thinThick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CHARA_Collaboration_Templat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HARA_Collaboration_Templat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HARA_Collaboration_Templat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HARA_Collaboration_Templat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HARA_Collaboration_Templat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HARA_Collaboration_Templat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HARA_Collaboration_Templat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HARA_Collaboration_Templat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HARA_Collaboration_Templat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HARA_Collaboration_Templat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HARA_Collaboration_Templat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HARA_Collaboration_Templat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hèm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Thèm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C:\My Documents\Presentations\Paris 2005\CHARA_Collaboration_Template.ppt</Template>
  <TotalTime>13429</TotalTime>
  <Words>1021</Words>
  <Application>Microsoft Office PowerPoint</Application>
  <PresentationFormat>Affichage à l'écran (4:3)</PresentationFormat>
  <Paragraphs>207</Paragraphs>
  <Slides>18</Slides>
  <Notes>5</Notes>
  <HiddenSlides>0</HiddenSlides>
  <MMClips>0</MMClips>
  <ScaleCrop>false</ScaleCrop>
  <HeadingPairs>
    <vt:vector size="6" baseType="variant">
      <vt:variant>
        <vt:lpstr>Polices utilisées</vt:lpstr>
      </vt:variant>
      <vt:variant>
        <vt:i4>6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18</vt:i4>
      </vt:variant>
    </vt:vector>
  </HeadingPairs>
  <TitlesOfParts>
    <vt:vector size="25" baseType="lpstr">
      <vt:lpstr>ＭＳ Ｐゴシック</vt:lpstr>
      <vt:lpstr>Arial</vt:lpstr>
      <vt:lpstr>Calibri</vt:lpstr>
      <vt:lpstr>Symbol</vt:lpstr>
      <vt:lpstr>Times New Roman</vt:lpstr>
      <vt:lpstr>Wingdings</vt:lpstr>
      <vt:lpstr>CHARA_Collaboration_Template</vt:lpstr>
      <vt:lpstr>SPICA: a new visible combiner for CHARA</vt:lpstr>
      <vt:lpstr>Summary of the previous seasons</vt:lpstr>
      <vt:lpstr>Conclusions of Visible day (Nice, 2016)</vt:lpstr>
      <vt:lpstr>Présentation PowerPoint</vt:lpstr>
      <vt:lpstr>SPICA science case</vt:lpstr>
      <vt:lpstr>3 years * 70 nights = 1000 stars</vt:lpstr>
      <vt:lpstr>SPICA: a first synthesis</vt:lpstr>
      <vt:lpstr>Main points of attention</vt:lpstr>
      <vt:lpstr>Two main drivers for performance</vt:lpstr>
      <vt:lpstr>Expected performance (1)</vt:lpstr>
      <vt:lpstr>Expected performance (2)</vt:lpstr>
      <vt:lpstr>Estimation of performance for a H-band CHARA FT</vt:lpstr>
      <vt:lpstr>GRAVITY State machine. © S. Lacour</vt:lpstr>
      <vt:lpstr>Instrumental principle of SPICA</vt:lpstr>
      <vt:lpstr>Work breakdown (1)</vt:lpstr>
      <vt:lpstr>Work Breakdown (2)</vt:lpstr>
      <vt:lpstr>Work Breakdown (3)</vt:lpstr>
      <vt:lpstr>Short term activities</vt:lpstr>
    </vt:vector>
  </TitlesOfParts>
  <Manager/>
  <Company/>
  <LinksUpToDate>false</LinksUpToDate>
  <SharedDoc>false</SharedDoc>
  <HyperlinkBase/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2014 CHARA Meeting</dc:title>
  <dc:subject/>
  <dc:creator>Authorized User</dc:creator>
  <cp:keywords/>
  <dc:description/>
  <cp:lastModifiedBy>Denis Mourard</cp:lastModifiedBy>
  <cp:revision>507</cp:revision>
  <cp:lastPrinted>1999-05-21T22:14:30Z</cp:lastPrinted>
  <dcterms:created xsi:type="dcterms:W3CDTF">1996-12-09T21:42:12Z</dcterms:created>
  <dcterms:modified xsi:type="dcterms:W3CDTF">2017-03-13T21:40:00Z</dcterms:modified>
  <cp:category/>
</cp:coreProperties>
</file>