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1" r:id="rId16"/>
    <p:sldId id="270" r:id="rId17"/>
    <p:sldId id="273" r:id="rId18"/>
    <p:sldId id="274" r:id="rId19"/>
    <p:sldId id="275" r:id="rId20"/>
    <p:sldId id="278" r:id="rId21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000000"/>
    <a:srgbClr val="FF33FF"/>
    <a:srgbClr val="9900FF"/>
    <a:srgbClr val="CCCCFF"/>
    <a:srgbClr val="FF3300"/>
    <a:srgbClr val="3333CC"/>
    <a:srgbClr val="0099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-31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695325"/>
            <a:ext cx="457835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8625" rIns="94009" bIns="48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125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pitchFamily="18" charset="0"/>
              </a:defRPr>
            </a:lvl1pPr>
          </a:lstStyle>
          <a:p>
            <a:fld id="{7E1490F1-7F4E-4241-A80E-965D03A60C7A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Montrer la couverture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u,v</a:t>
            </a:r>
            <a:r>
              <a:rPr lang="fr-FR" baseline="0" dirty="0" smtClean="0"/>
              <a:t>) VEGA (bien montrer les canaux spectraux, disons de l’ordre de 10 en MR sur </a:t>
            </a:r>
            <a:r>
              <a:rPr lang="fr-FR" baseline="0" dirty="0" err="1" smtClean="0"/>
              <a:t>algolR</a:t>
            </a:r>
            <a:r>
              <a:rPr lang="fr-FR" baseline="0" dirty="0" smtClean="0"/>
              <a:t> pour rester raisonnable et voir si on dit au que l’on a aussi </a:t>
            </a:r>
            <a:r>
              <a:rPr lang="fr-FR" baseline="0" dirty="0" err="1" smtClean="0"/>
              <a:t>Hbeta</a:t>
            </a:r>
            <a:r>
              <a:rPr lang="fr-FR" baseline="0" dirty="0" smtClean="0"/>
              <a:t>…sachant qu’</a:t>
            </a:r>
            <a:r>
              <a:rPr lang="fr-FR" baseline="0" dirty="0" err="1" smtClean="0"/>
              <a:t>algolB</a:t>
            </a:r>
            <a:r>
              <a:rPr lang="fr-FR" baseline="0" dirty="0" smtClean="0"/>
              <a:t> reste rarement utilisable. Cela dit avec les r0 que l’on a eu je pense qu’on pourra tirer quelque chose de </a:t>
            </a:r>
            <a:r>
              <a:rPr lang="fr-FR" baseline="0" dirty="0" err="1" smtClean="0"/>
              <a:t>algolB</a:t>
            </a:r>
            <a:r>
              <a:rPr lang="fr-FR" baseline="0" dirty="0" smtClean="0"/>
              <a:t> donc autant le dire)</a:t>
            </a:r>
          </a:p>
          <a:p>
            <a:r>
              <a:rPr lang="fr-FR" baseline="0" dirty="0" smtClean="0"/>
              <a:t>et MIRC (8 canaux sur la bande H)</a:t>
            </a:r>
          </a:p>
          <a:p>
            <a:r>
              <a:rPr lang="fr-FR" baseline="0" dirty="0" smtClean="0"/>
              <a:t>Le must c’est 6T simultané mais insister sur le fait que 4T parmi 6 au cours de la même nuit c’est déjà un énorme progrès! Bien différencier les deux </a:t>
            </a:r>
            <a:r>
              <a:rPr lang="fr-FR" baseline="0" dirty="0" err="1" smtClean="0"/>
              <a:t>configs</a:t>
            </a:r>
            <a:r>
              <a:rPr lang="fr-FR" baseline="0" dirty="0" smtClean="0"/>
              <a:t> VEGA successives W1W1S1S2 et W1W2E1E2</a:t>
            </a:r>
          </a:p>
          <a:p>
            <a:r>
              <a:rPr lang="fr-FR" baseline="0" dirty="0" smtClean="0"/>
              <a:t>Je sors le spectre </a:t>
            </a:r>
            <a:r>
              <a:rPr lang="fr-FR" baseline="0" dirty="0" err="1" smtClean="0"/>
              <a:t>Halpha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Hbeta</a:t>
            </a:r>
            <a:r>
              <a:rPr lang="fr-FR" baseline="0" dirty="0" smtClean="0"/>
              <a:t> de phi Per ainsi que </a:t>
            </a:r>
            <a:r>
              <a:rPr lang="fr-FR" baseline="0" dirty="0" err="1" smtClean="0"/>
              <a:t>Halpha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lam</a:t>
            </a:r>
            <a:r>
              <a:rPr lang="fr-FR" baseline="0" dirty="0" smtClean="0"/>
              <a:t> And (+ deux illustrations de la binaire phi Per avec son disque) et du disque de </a:t>
            </a:r>
            <a:r>
              <a:rPr lang="fr-FR" baseline="0" dirty="0" err="1" smtClean="0"/>
              <a:t>lam</a:t>
            </a:r>
            <a:r>
              <a:rPr lang="fr-FR" baseline="0" dirty="0" smtClean="0"/>
              <a:t> And tel que vu par MIRC actuellement.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EE40E-5724-4DF6-89E5-76D7034EA07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56689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56689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76200"/>
            <a:ext cx="838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 descr="noao-black_150dp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90800" y="624840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LogoLESIA-gr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81350" y="6238875"/>
            <a:ext cx="18478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762000" y="30163"/>
            <a:ext cx="3481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CHARA Collaboration Year-Eight Science Review </a:t>
            </a: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52400" y="6705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4191000" y="152400"/>
            <a:ext cx="4800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>
            <a:off x="8382000" y="6705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7" name="Picture 17" descr="gsulogoc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6249988"/>
            <a:ext cx="16764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8" descr="logo UMich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073650" y="61722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9" descr="logo NSF"/>
          <p:cNvPicPr>
            <a:picLocks noChangeAspect="1" noChangeArrowheads="1"/>
          </p:cNvPicPr>
          <p:nvPr userDrawn="1"/>
        </p:nvPicPr>
        <p:blipFill>
          <a:blip r:embed="rId18"/>
          <a:srcRect l="14073" t="6451" r="21257" b="11290"/>
          <a:stretch>
            <a:fillRect/>
          </a:stretch>
        </p:blipFill>
        <p:spPr bwMode="auto">
          <a:xfrm>
            <a:off x="1905000" y="6205538"/>
            <a:ext cx="60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1" descr="NExScIColorLogo_crop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5715000" y="6248400"/>
            <a:ext cx="9699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Image 18" descr="logocaeu_4_400.jp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239000" y="6248400"/>
            <a:ext cx="1741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0" descr="susilogo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05600" y="6172200"/>
            <a:ext cx="5969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vegaobs@oca.e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.oca.eu/vega/en/publications/in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ea typeface="ＭＳ Ｐゴシック" pitchFamily="34" charset="-128"/>
              </a:rPr>
              <a:t>VEGA: </a:t>
            </a:r>
            <a:r>
              <a:rPr lang="fr-FR" dirty="0" err="1" smtClean="0">
                <a:solidFill>
                  <a:schemeClr val="tx1"/>
                </a:solidFill>
                <a:ea typeface="ＭＳ Ｐゴシック" pitchFamily="34" charset="-128"/>
              </a:rPr>
              <a:t>Status</a:t>
            </a:r>
            <a:r>
              <a:rPr lang="fr-FR" dirty="0" smtClean="0">
                <a:solidFill>
                  <a:schemeClr val="tx1"/>
                </a:solidFill>
                <a:ea typeface="ＭＳ Ｐゴシック" pitchFamily="34" charset="-128"/>
              </a:rPr>
              <a:t> and future plans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40152" y="2583905"/>
            <a:ext cx="4032448" cy="692695"/>
          </a:xfrm>
        </p:spPr>
        <p:txBody>
          <a:bodyPr>
            <a:noAutofit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ALGOLR &amp; ALGOLB</a:t>
            </a:r>
            <a:br>
              <a:rPr lang="fr-FR" sz="2400" dirty="0" smtClean="0"/>
            </a:br>
            <a:r>
              <a:rPr lang="fr-FR" sz="2400" dirty="0" smtClean="0"/>
              <a:t>Photon </a:t>
            </a:r>
            <a:r>
              <a:rPr lang="fr-FR" sz="2400" dirty="0" err="1" smtClean="0"/>
              <a:t>counting</a:t>
            </a:r>
            <a:r>
              <a:rPr lang="fr-FR" sz="2400" dirty="0" smtClean="0"/>
              <a:t> detector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Upgrade of ALGOLB</a:t>
            </a:r>
            <a:br>
              <a:rPr lang="fr-FR" sz="2400" dirty="0" smtClean="0"/>
            </a:br>
            <a:r>
              <a:rPr lang="fr-FR" sz="2400" dirty="0" err="1" smtClean="0"/>
              <a:t>towards</a:t>
            </a:r>
            <a:r>
              <a:rPr lang="fr-FR" sz="2400" dirty="0" smtClean="0"/>
              <a:t> a modern</a:t>
            </a:r>
            <a:br>
              <a:rPr lang="fr-FR" sz="2400" dirty="0" smtClean="0"/>
            </a:br>
            <a:r>
              <a:rPr lang="fr-FR" sz="2400" dirty="0" smtClean="0"/>
              <a:t>ALGOLR-2 </a:t>
            </a:r>
            <a:endParaRPr lang="fr-FR" sz="2400" dirty="0"/>
          </a:p>
        </p:txBody>
      </p:sp>
      <p:pic>
        <p:nvPicPr>
          <p:cNvPr id="4" name="Image 3" descr="IMG_2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3935220" cy="52469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09800" y="304800"/>
            <a:ext cx="537345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EVOLUTION OF VEGA DETECTORS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0386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dirty="0" smtClean="0"/>
              <a:t>Intensifier modification</a:t>
            </a:r>
            <a:endParaRPr lang="fr-FR" sz="2800" dirty="0"/>
          </a:p>
        </p:txBody>
      </p:sp>
      <p:pic>
        <p:nvPicPr>
          <p:cNvPr id="5" name="Image 4" descr="intens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1360" y="4739640"/>
            <a:ext cx="2072640" cy="2118360"/>
          </a:xfrm>
          <a:prstGeom prst="rect">
            <a:avLst/>
          </a:prstGeom>
        </p:spPr>
      </p:pic>
      <p:pic>
        <p:nvPicPr>
          <p:cNvPr id="6" name="Image 5" descr="intens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20" y="922020"/>
            <a:ext cx="7307580" cy="4411980"/>
          </a:xfrm>
          <a:prstGeom prst="rect">
            <a:avLst/>
          </a:prstGeom>
        </p:spPr>
      </p:pic>
      <p:pic>
        <p:nvPicPr>
          <p:cNvPr id="4" name="Picture 2" descr="Assemblage 4"/>
          <p:cNvPicPr>
            <a:picLocks noChangeAspect="1" noChangeArrowheads="1"/>
          </p:cNvPicPr>
          <p:nvPr/>
        </p:nvPicPr>
        <p:blipFill>
          <a:blip r:embed="rId4" cstate="print"/>
          <a:srcRect t="18945" r="22381" b="9006"/>
          <a:stretch>
            <a:fillRect/>
          </a:stretch>
        </p:blipFill>
        <p:spPr bwMode="auto">
          <a:xfrm>
            <a:off x="0" y="4419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28600" y="990600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71 </a:t>
            </a:r>
            <a:r>
              <a:rPr lang="fr-FR" sz="2000" dirty="0" err="1" smtClean="0"/>
              <a:t>instead</a:t>
            </a:r>
            <a:r>
              <a:rPr lang="fr-FR" sz="2000" dirty="0" smtClean="0"/>
              <a:t> of 74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6200" y="1295400"/>
            <a:ext cx="4876800" cy="47244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u="sng" dirty="0" smtClean="0"/>
              <a:t>New camera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Point Grey Gazelle</a:t>
            </a:r>
            <a:br>
              <a:rPr lang="en-US" sz="2000" dirty="0" smtClean="0"/>
            </a:br>
            <a:r>
              <a:rPr lang="en-US" sz="2000" dirty="0" smtClean="0"/>
              <a:t> Pixel 5.5 µm  2048x2048</a:t>
            </a:r>
            <a:br>
              <a:rPr lang="en-US" sz="2000" dirty="0" smtClean="0"/>
            </a:br>
            <a:r>
              <a:rPr lang="en-US" sz="2000" dirty="0" smtClean="0"/>
              <a:t>Binning 2x2</a:t>
            </a:r>
            <a:br>
              <a:rPr lang="en-US" sz="2000" dirty="0" smtClean="0"/>
            </a:br>
            <a:r>
              <a:rPr lang="en-US" sz="2000" dirty="0" smtClean="0"/>
              <a:t>150 Frames/sec</a:t>
            </a:r>
            <a:br>
              <a:rPr lang="en-US" sz="2000" dirty="0" smtClean="0"/>
            </a:br>
            <a:r>
              <a:rPr lang="en-US" sz="2000" dirty="0" smtClean="0"/>
              <a:t>MROI (multiple Region Interest)</a:t>
            </a:r>
            <a:br>
              <a:rPr lang="en-US" sz="2000" dirty="0" smtClean="0"/>
            </a:br>
            <a:r>
              <a:rPr lang="en-US" sz="2000" dirty="0" smtClean="0"/>
              <a:t>2 </a:t>
            </a:r>
            <a:r>
              <a:rPr lang="en-US" sz="2000" dirty="0" err="1" smtClean="0"/>
              <a:t>cameralink</a:t>
            </a:r>
            <a:r>
              <a:rPr lang="en-US" sz="2000" dirty="0" smtClean="0"/>
              <a:t> 10m cables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u="sng" dirty="0" smtClean="0"/>
              <a:t>New computer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Windows Seven, 1 processor 6 cores</a:t>
            </a:r>
            <a:br>
              <a:rPr lang="en-US" sz="2000" dirty="0" smtClean="0"/>
            </a:br>
            <a:r>
              <a:rPr lang="en-US" sz="2000" dirty="0" smtClean="0"/>
              <a:t>High speed disk 15K rpm</a:t>
            </a:r>
            <a:br>
              <a:rPr lang="en-US" sz="2000" dirty="0" smtClean="0"/>
            </a:br>
            <a:r>
              <a:rPr lang="en-US" sz="2000" dirty="0" smtClean="0"/>
              <a:t>Frame Grabber </a:t>
            </a:r>
            <a:r>
              <a:rPr lang="en-US" sz="2000" dirty="0" err="1" smtClean="0"/>
              <a:t>Dalsa</a:t>
            </a:r>
            <a:r>
              <a:rPr lang="en-US" sz="2000" dirty="0" smtClean="0"/>
              <a:t> </a:t>
            </a:r>
            <a:r>
              <a:rPr lang="en-US" sz="2000" dirty="0" err="1" smtClean="0"/>
              <a:t>Xcelera</a:t>
            </a:r>
            <a:r>
              <a:rPr lang="en-US" sz="2000" dirty="0" smtClean="0"/>
              <a:t> PX4 Full</a:t>
            </a:r>
            <a:br>
              <a:rPr lang="en-US" sz="2000" dirty="0" smtClean="0"/>
            </a:br>
            <a:r>
              <a:rPr lang="en-US" sz="2000" dirty="0" smtClean="0"/>
              <a:t>On board functions</a:t>
            </a:r>
            <a:br>
              <a:rPr lang="en-US" sz="2000" dirty="0" smtClean="0"/>
            </a:br>
            <a:r>
              <a:rPr lang="en-US" sz="2000" dirty="0" smtClean="0"/>
              <a:t>Dark </a:t>
            </a:r>
            <a:r>
              <a:rPr lang="en-US" sz="2000" dirty="0" err="1" smtClean="0"/>
              <a:t>substract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Flat field correction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Espace réservé du contenu 3" descr="gazel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2297775" cy="4459560"/>
          </a:xfrm>
        </p:spPr>
      </p:pic>
      <p:sp>
        <p:nvSpPr>
          <p:cNvPr id="5" name="ZoneTexte 4"/>
          <p:cNvSpPr txBox="1"/>
          <p:nvPr/>
        </p:nvSpPr>
        <p:spPr>
          <a:xfrm>
            <a:off x="914400" y="5410200"/>
            <a:ext cx="745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in </a:t>
            </a:r>
            <a:r>
              <a:rPr lang="fr-FR" dirty="0" err="1" smtClean="0"/>
              <a:t>april</a:t>
            </a:r>
            <a:r>
              <a:rPr lang="fr-FR" dirty="0" smtClean="0"/>
              <a:t>. Tests in 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, on the </a:t>
            </a:r>
            <a:r>
              <a:rPr lang="fr-FR" dirty="0" err="1" smtClean="0"/>
              <a:t>sky</a:t>
            </a:r>
            <a:r>
              <a:rPr lang="fr-FR" dirty="0" smtClean="0"/>
              <a:t> in </a:t>
            </a:r>
            <a:r>
              <a:rPr lang="fr-FR" dirty="0" err="1" smtClean="0"/>
              <a:t>october</a:t>
            </a:r>
            <a:endParaRPr lang="fr-FR" dirty="0" smtClean="0"/>
          </a:p>
          <a:p>
            <a:r>
              <a:rPr lang="fr-FR" dirty="0" err="1" smtClean="0"/>
              <a:t>Overhead</a:t>
            </a:r>
            <a:r>
              <a:rPr lang="fr-FR" dirty="0" smtClean="0"/>
              <a:t>: 40% </a:t>
            </a:r>
            <a:r>
              <a:rPr lang="fr-FR" dirty="0" smtClean="0">
                <a:sym typeface="Wingdings" pitchFamily="2" charset="2"/>
              </a:rPr>
              <a:t> 0%, 5ms of </a:t>
            </a:r>
            <a:r>
              <a:rPr lang="fr-FR" dirty="0" err="1" smtClean="0">
                <a:sym typeface="Wingdings" pitchFamily="2" charset="2"/>
              </a:rPr>
              <a:t>exposure</a:t>
            </a:r>
            <a:r>
              <a:rPr lang="fr-FR" dirty="0" smtClean="0">
                <a:sym typeface="Wingdings" pitchFamily="2" charset="2"/>
              </a:rPr>
              <a:t> time (x3 in flux)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8600" y="1403152"/>
            <a:ext cx="7391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Comic Sans MS"/>
                <a:cs typeface="Comic Sans MS"/>
              </a:rPr>
              <a:t>Why thinking to a second generation of instrument?</a:t>
            </a:r>
          </a:p>
          <a:p>
            <a:endParaRPr lang="en-US" b="1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smtClean="0">
                <a:latin typeface="Comic Sans MS"/>
                <a:cs typeface="Comic Sans MS"/>
              </a:rPr>
              <a:t> </a:t>
            </a:r>
            <a:r>
              <a:rPr lang="en-US" sz="1600" smtClean="0">
                <a:latin typeface="Comic Sans MS"/>
                <a:cs typeface="Comic Sans MS"/>
              </a:rPr>
              <a:t>Installation of AO on CHARA telescopes</a:t>
            </a: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sz="1600" smtClean="0">
                <a:latin typeface="Comic Sans MS"/>
                <a:cs typeface="Comic Sans MS"/>
              </a:rPr>
              <a:t> Saturation in photon counting (high flux ou low D/r0)</a:t>
            </a: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sz="1600" smtClean="0">
                <a:latin typeface="Comic Sans MS"/>
                <a:cs typeface="Comic Sans MS"/>
              </a:rPr>
              <a:t> Measuring low V² is difficult </a:t>
            </a: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sz="1600" smtClean="0">
                <a:latin typeface="Comic Sans MS"/>
                <a:cs typeface="Comic Sans MS"/>
              </a:rPr>
              <a:t> Improving the limiting magnitude</a:t>
            </a: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sz="1600" smtClean="0">
                <a:latin typeface="Comic Sans MS"/>
                <a:cs typeface="Comic Sans MS"/>
              </a:rPr>
              <a:t> Improving accuracy of measurements</a:t>
            </a: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/>
            <a:endParaRPr lang="en-US" sz="160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sz="1600" smtClean="0">
                <a:latin typeface="Comic Sans MS"/>
                <a:cs typeface="Comic Sans MS"/>
              </a:rPr>
              <a:t> 6 beams combination</a:t>
            </a:r>
            <a:r>
              <a:rPr lang="en-US" smtClean="0">
                <a:latin typeface="Comic Sans MS"/>
                <a:cs typeface="Comic Sans MS"/>
              </a:rPr>
              <a:t> </a:t>
            </a:r>
          </a:p>
          <a:p>
            <a:pPr lvl="1">
              <a:buFont typeface="Arial"/>
              <a:buChar char="•"/>
            </a:pPr>
            <a:endParaRPr lang="en-US" sz="2000" smtClean="0"/>
          </a:p>
          <a:p>
            <a:pPr algn="ctr"/>
            <a:endParaRPr lang="en-US" sz="2400" b="1" smtClean="0"/>
          </a:p>
        </p:txBody>
      </p:sp>
      <p:grpSp>
        <p:nvGrpSpPr>
          <p:cNvPr id="2" name="Grouper 11"/>
          <p:cNvGrpSpPr/>
          <p:nvPr/>
        </p:nvGrpSpPr>
        <p:grpSpPr>
          <a:xfrm>
            <a:off x="6096000" y="1828800"/>
            <a:ext cx="2971800" cy="1295400"/>
            <a:chOff x="5791200" y="2133600"/>
            <a:chExt cx="2971800" cy="1295400"/>
          </a:xfrm>
        </p:grpSpPr>
        <p:sp>
          <p:nvSpPr>
            <p:cNvPr id="8" name="ZoneTexte 7"/>
            <p:cNvSpPr txBox="1"/>
            <p:nvPr/>
          </p:nvSpPr>
          <p:spPr>
            <a:xfrm>
              <a:off x="6248400" y="25146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Analog detectors, low noise, high QE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Accolade fermante 8"/>
            <p:cNvSpPr/>
            <p:nvPr/>
          </p:nvSpPr>
          <p:spPr>
            <a:xfrm>
              <a:off x="5791200" y="2133600"/>
              <a:ext cx="228600" cy="1295400"/>
            </a:xfrm>
            <a:prstGeom prst="righ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12"/>
          <p:cNvGrpSpPr/>
          <p:nvPr/>
        </p:nvGrpSpPr>
        <p:grpSpPr>
          <a:xfrm>
            <a:off x="6096000" y="3200400"/>
            <a:ext cx="3048000" cy="1600200"/>
            <a:chOff x="5791200" y="3581400"/>
            <a:chExt cx="3048000" cy="1600200"/>
          </a:xfrm>
        </p:grpSpPr>
        <p:sp>
          <p:nvSpPr>
            <p:cNvPr id="10" name="Accolade fermante 9"/>
            <p:cNvSpPr/>
            <p:nvPr/>
          </p:nvSpPr>
          <p:spPr>
            <a:xfrm>
              <a:off x="5791200" y="3581400"/>
              <a:ext cx="228600" cy="1600200"/>
            </a:xfrm>
            <a:prstGeom prst="rightBrac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324600" y="40386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008000"/>
                  </a:solidFill>
                </a:rPr>
                <a:t>Spatial filtering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524000" y="304800"/>
            <a:ext cx="63331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atin typeface="+mj-lt"/>
              </a:rPr>
              <a:t>Evolution of VEGA in 2-3 years from now</a:t>
            </a:r>
            <a:endParaRPr lang="en-US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2133600" y="1066800"/>
            <a:ext cx="4660900" cy="3543300"/>
            <a:chOff x="4419600" y="1154668"/>
            <a:chExt cx="4660900" cy="3543300"/>
          </a:xfrm>
        </p:grpSpPr>
        <p:pic>
          <p:nvPicPr>
            <p:cNvPr id="8" name="Image 7" descr="oa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1154668"/>
              <a:ext cx="4660900" cy="35433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010400" y="1459468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Expected</a:t>
              </a:r>
              <a:r>
                <a:rPr lang="fr-FR" dirty="0" smtClean="0"/>
                <a:t> in H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209800" y="4648200"/>
            <a:ext cx="49657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fr-FR" sz="1600" b="1" dirty="0" smtClean="0">
                <a:latin typeface="Comic Sans MS"/>
                <a:cs typeface="Comic Sans MS"/>
              </a:rPr>
              <a:t>Estimation in visible (700nm)</a:t>
            </a: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Strehl</a:t>
            </a:r>
            <a:r>
              <a:rPr lang="fr-FR" sz="1600" dirty="0" smtClean="0">
                <a:latin typeface="Comic Sans MS"/>
                <a:cs typeface="Comic Sans MS"/>
              </a:rPr>
              <a:t> ≈30% for r0=12cm </a:t>
            </a:r>
          </a:p>
          <a:p>
            <a:pPr lvl="1"/>
            <a:r>
              <a:rPr lang="fr-FR" sz="1600" dirty="0">
                <a:latin typeface="Comic Sans MS"/>
                <a:cs typeface="Comic Sans MS"/>
              </a:rPr>
              <a:t>	</a:t>
            </a:r>
            <a:r>
              <a:rPr lang="fr-FR" sz="1600" dirty="0" smtClean="0">
                <a:latin typeface="Comic Sans MS"/>
                <a:cs typeface="Comic Sans MS"/>
              </a:rPr>
              <a:t>=&gt; </a:t>
            </a:r>
            <a:r>
              <a:rPr lang="fr-FR" sz="1600" dirty="0" err="1" smtClean="0">
                <a:latin typeface="Comic Sans MS"/>
                <a:cs typeface="Comic Sans MS"/>
              </a:rPr>
              <a:t>coupling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efficiency</a:t>
            </a:r>
            <a:r>
              <a:rPr lang="fr-FR" sz="1600" dirty="0" smtClean="0">
                <a:latin typeface="Comic Sans MS"/>
                <a:cs typeface="Comic Sans MS"/>
              </a:rPr>
              <a:t> ≈25%</a:t>
            </a: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Strehl</a:t>
            </a:r>
            <a:r>
              <a:rPr lang="fr-FR" sz="1600" dirty="0" smtClean="0">
                <a:latin typeface="Comic Sans MS"/>
                <a:cs typeface="Comic Sans MS"/>
              </a:rPr>
              <a:t> ≈6% for r0=6cm</a:t>
            </a:r>
            <a:endParaRPr lang="fr-FR" sz="1600" dirty="0">
              <a:latin typeface="Comic Sans MS"/>
              <a:cs typeface="Comic Sans MS"/>
            </a:endParaRPr>
          </a:p>
          <a:p>
            <a:pPr lvl="2"/>
            <a:r>
              <a:rPr lang="fr-FR" sz="1600" dirty="0" smtClean="0">
                <a:latin typeface="Comic Sans MS"/>
                <a:cs typeface="Comic Sans MS"/>
              </a:rPr>
              <a:t>=&gt; </a:t>
            </a:r>
            <a:r>
              <a:rPr lang="fr-FR" sz="1600" dirty="0" err="1" smtClean="0">
                <a:latin typeface="Comic Sans MS"/>
                <a:cs typeface="Comic Sans MS"/>
              </a:rPr>
              <a:t>Coupling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efficiency</a:t>
            </a:r>
            <a:r>
              <a:rPr lang="fr-FR" sz="1600" dirty="0" smtClean="0">
                <a:latin typeface="Comic Sans MS"/>
                <a:cs typeface="Comic Sans MS"/>
              </a:rPr>
              <a:t> ≈5%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09800" y="304800"/>
            <a:ext cx="564289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Estimation of CHARA-AO performances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43400" y="152400"/>
            <a:ext cx="42258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/>
              <a:t>Principle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beam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combination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609600"/>
            <a:ext cx="6629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oncept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6809182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6629400"/>
            <a:ext cx="9144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Journée</a:t>
            </a:r>
            <a:r>
              <a:rPr lang="en-US" sz="1200" dirty="0" smtClean="0"/>
              <a:t> </a:t>
            </a:r>
            <a:r>
              <a:rPr lang="en-US" sz="1200" dirty="0" err="1" smtClean="0"/>
              <a:t>Interférométrie</a:t>
            </a:r>
            <a:r>
              <a:rPr lang="en-US" sz="1200" dirty="0" smtClean="0"/>
              <a:t> LAGRANGE, 3 </a:t>
            </a:r>
            <a:r>
              <a:rPr lang="en-US" sz="1200" dirty="0" err="1" smtClean="0"/>
              <a:t>Février</a:t>
            </a:r>
            <a:r>
              <a:rPr lang="en-US" sz="1200" dirty="0" smtClean="0"/>
              <a:t> 2012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228600"/>
            <a:ext cx="298671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/>
              <a:t>Low</a:t>
            </a:r>
            <a:r>
              <a:rPr lang="fr-FR" sz="2400" b="1" dirty="0" smtClean="0"/>
              <a:t> noise detector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04800" y="1066800"/>
            <a:ext cx="6553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/>
                <a:cs typeface="Comic Sans MS"/>
              </a:rPr>
              <a:t>Commercial solution:</a:t>
            </a:r>
          </a:p>
          <a:p>
            <a:r>
              <a:rPr lang="fr-FR" sz="1600" dirty="0" smtClean="0">
                <a:latin typeface="Comic Sans MS"/>
                <a:cs typeface="Comic Sans MS"/>
              </a:rPr>
              <a:t>ORCA-flash4 de Hamamatsu, NEO </a:t>
            </a:r>
            <a:r>
              <a:rPr lang="fr-FR" sz="1600" dirty="0" err="1" smtClean="0">
                <a:latin typeface="Comic Sans MS"/>
                <a:cs typeface="Comic Sans MS"/>
              </a:rPr>
              <a:t>sCMOS</a:t>
            </a:r>
            <a:r>
              <a:rPr lang="fr-FR" sz="1600" dirty="0" smtClean="0">
                <a:latin typeface="Comic Sans MS"/>
                <a:cs typeface="Comic Sans MS"/>
              </a:rPr>
              <a:t> de Andor</a:t>
            </a: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100 </a:t>
            </a:r>
            <a:r>
              <a:rPr lang="fr-FR" sz="1600" dirty="0" err="1" smtClean="0">
                <a:latin typeface="Comic Sans MS"/>
                <a:cs typeface="Comic Sans MS"/>
              </a:rPr>
              <a:t>fps</a:t>
            </a:r>
            <a:endParaRPr lang="fr-FR" sz="1600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QE &lt; 70%</a:t>
            </a: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readout</a:t>
            </a:r>
            <a:r>
              <a:rPr lang="fr-FR" sz="1600" dirty="0" smtClean="0">
                <a:latin typeface="Comic Sans MS"/>
                <a:cs typeface="Comic Sans MS"/>
              </a:rPr>
              <a:t> noise &gt; 1.3 e</a:t>
            </a:r>
            <a:r>
              <a:rPr lang="fr-FR" sz="1600" baseline="30000" dirty="0" smtClean="0">
                <a:latin typeface="Comic Sans MS"/>
                <a:cs typeface="Comic Sans MS"/>
              </a:rPr>
              <a:t>-</a:t>
            </a:r>
            <a:endParaRPr lang="fr-FR" sz="1600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&gt; 4Mpixels  </a:t>
            </a:r>
            <a:endParaRPr lang="fr-FR" dirty="0" smtClean="0"/>
          </a:p>
          <a:p>
            <a:pPr lvl="1"/>
            <a:endParaRPr lang="fr-FR" dirty="0" smtClean="0"/>
          </a:p>
        </p:txBody>
      </p:sp>
      <p:grpSp>
        <p:nvGrpSpPr>
          <p:cNvPr id="2" name="Grouper 10"/>
          <p:cNvGrpSpPr/>
          <p:nvPr/>
        </p:nvGrpSpPr>
        <p:grpSpPr>
          <a:xfrm>
            <a:off x="304800" y="1066800"/>
            <a:ext cx="8368665" cy="4873389"/>
            <a:chOff x="304800" y="1066800"/>
            <a:chExt cx="8368665" cy="4873389"/>
          </a:xfrm>
        </p:grpSpPr>
        <p:pic>
          <p:nvPicPr>
            <p:cNvPr id="6" name="Image 5" descr="ocam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1066800"/>
              <a:ext cx="2882265" cy="2159000"/>
            </a:xfrm>
            <a:prstGeom prst="rect">
              <a:avLst/>
            </a:prstGeom>
          </p:spPr>
        </p:pic>
        <p:pic>
          <p:nvPicPr>
            <p:cNvPr id="8" name="Image 7" descr="ocam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3429000"/>
              <a:ext cx="2768600" cy="2511189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04800" y="3124200"/>
              <a:ext cx="5257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omic Sans MS"/>
                  <a:cs typeface="Comic Sans MS"/>
                </a:rPr>
                <a:t>OCAM2:</a:t>
              </a:r>
            </a:p>
            <a:p>
              <a:r>
                <a:rPr lang="fr-FR" sz="1600" dirty="0" err="1" smtClean="0">
                  <a:latin typeface="Comic Sans MS"/>
                  <a:cs typeface="Comic Sans MS"/>
                </a:rPr>
                <a:t>Fast</a:t>
              </a:r>
              <a:r>
                <a:rPr lang="fr-FR" sz="1600" dirty="0" smtClean="0">
                  <a:latin typeface="Comic Sans MS"/>
                  <a:cs typeface="Comic Sans MS"/>
                </a:rPr>
                <a:t> and </a:t>
              </a:r>
              <a:r>
                <a:rPr lang="fr-FR" sz="1600" dirty="0" err="1" smtClean="0">
                  <a:latin typeface="Comic Sans MS"/>
                  <a:cs typeface="Comic Sans MS"/>
                </a:rPr>
                <a:t>low</a:t>
              </a:r>
              <a:r>
                <a:rPr lang="fr-FR" sz="1600" dirty="0" smtClean="0">
                  <a:latin typeface="Comic Sans MS"/>
                  <a:cs typeface="Comic Sans MS"/>
                </a:rPr>
                <a:t> noise detector (Grenoble&amp;Marseille)</a:t>
              </a:r>
            </a:p>
            <a:p>
              <a:pPr lvl="1">
                <a:buFont typeface="Arial"/>
                <a:buChar char="•"/>
              </a:pPr>
              <a:r>
                <a:rPr lang="fr-FR" sz="1600" dirty="0" smtClean="0">
                  <a:latin typeface="Comic Sans MS"/>
                  <a:cs typeface="Comic Sans MS"/>
                </a:rPr>
                <a:t> 1500 </a:t>
              </a:r>
              <a:r>
                <a:rPr lang="fr-FR" sz="1600" dirty="0" err="1" smtClean="0">
                  <a:latin typeface="Comic Sans MS"/>
                  <a:cs typeface="Comic Sans MS"/>
                </a:rPr>
                <a:t>fps</a:t>
              </a:r>
              <a:endParaRPr lang="fr-FR" sz="1600" dirty="0" smtClean="0">
                <a:latin typeface="Comic Sans MS"/>
                <a:cs typeface="Comic Sans MS"/>
              </a:endParaRPr>
            </a:p>
            <a:p>
              <a:pPr lvl="1">
                <a:buFont typeface="Arial"/>
                <a:buChar char="•"/>
              </a:pPr>
              <a:r>
                <a:rPr lang="fr-FR" sz="1600" dirty="0" smtClean="0">
                  <a:latin typeface="Comic Sans MS"/>
                  <a:cs typeface="Comic Sans MS"/>
                </a:rPr>
                <a:t> QE &gt; 90% </a:t>
              </a:r>
              <a:r>
                <a:rPr lang="fr-FR" sz="1600" dirty="0" err="1" smtClean="0">
                  <a:latin typeface="Comic Sans MS"/>
                  <a:cs typeface="Comic Sans MS"/>
                </a:rPr>
                <a:t>from</a:t>
              </a:r>
              <a:r>
                <a:rPr lang="fr-FR" sz="1600" dirty="0" smtClean="0">
                  <a:latin typeface="Comic Sans MS"/>
                  <a:cs typeface="Comic Sans MS"/>
                </a:rPr>
                <a:t> 600nm to 800nm</a:t>
              </a:r>
            </a:p>
            <a:p>
              <a:pPr lvl="1">
                <a:buFont typeface="Arial"/>
                <a:buChar char="•"/>
              </a:pPr>
              <a:r>
                <a:rPr lang="fr-FR" sz="1600" dirty="0" smtClean="0">
                  <a:latin typeface="Comic Sans MS"/>
                  <a:cs typeface="Comic Sans MS"/>
                </a:rPr>
                <a:t> </a:t>
              </a:r>
              <a:r>
                <a:rPr lang="fr-FR" sz="1600" dirty="0" err="1" smtClean="0">
                  <a:latin typeface="Comic Sans MS"/>
                  <a:cs typeface="Comic Sans MS"/>
                </a:rPr>
                <a:t>readout</a:t>
              </a:r>
              <a:r>
                <a:rPr lang="fr-FR" sz="1600" dirty="0" smtClean="0">
                  <a:latin typeface="Comic Sans MS"/>
                  <a:cs typeface="Comic Sans MS"/>
                </a:rPr>
                <a:t> noise 0.13</a:t>
              </a:r>
              <a:r>
                <a:rPr lang="fr-FR" sz="1600" baseline="30000" dirty="0" smtClean="0">
                  <a:latin typeface="Comic Sans MS"/>
                  <a:cs typeface="Comic Sans MS"/>
                </a:rPr>
                <a:t> </a:t>
              </a:r>
              <a:r>
                <a:rPr lang="fr-FR" sz="1600" dirty="0" smtClean="0">
                  <a:latin typeface="Comic Sans MS"/>
                  <a:cs typeface="Comic Sans MS"/>
                </a:rPr>
                <a:t>e</a:t>
              </a:r>
              <a:r>
                <a:rPr lang="fr-FR" sz="1600" baseline="30000" dirty="0" smtClean="0">
                  <a:latin typeface="Comic Sans MS"/>
                  <a:cs typeface="Comic Sans MS"/>
                </a:rPr>
                <a:t>-</a:t>
              </a:r>
            </a:p>
            <a:p>
              <a:pPr lvl="1">
                <a:buFont typeface="Arial"/>
                <a:buChar char="•"/>
              </a:pPr>
              <a:r>
                <a:rPr lang="fr-FR" sz="1600" baseline="30000" dirty="0" smtClean="0">
                  <a:latin typeface="Comic Sans MS"/>
                  <a:cs typeface="Comic Sans MS"/>
                </a:rPr>
                <a:t> </a:t>
              </a:r>
              <a:r>
                <a:rPr lang="fr-FR" sz="1600" dirty="0" smtClean="0">
                  <a:latin typeface="Comic Sans MS"/>
                  <a:cs typeface="Comic Sans MS"/>
                </a:rPr>
                <a:t>240x240 pixels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495800" y="304800"/>
            <a:ext cx="433644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b="1" dirty="0" err="1" smtClean="0"/>
              <a:t>Expected</a:t>
            </a:r>
            <a:r>
              <a:rPr lang="fr-FR" sz="2000" b="1" dirty="0" smtClean="0"/>
              <a:t> Performances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OCAM2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52400" y="838200"/>
            <a:ext cx="3352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Comic Sans MS"/>
              <a:cs typeface="Comic Sans MS"/>
            </a:endParaRPr>
          </a:p>
          <a:p>
            <a:endParaRPr lang="fr-FR" dirty="0" smtClean="0">
              <a:latin typeface="Comic Sans MS"/>
              <a:cs typeface="Comic Sans MS"/>
            </a:endParaRPr>
          </a:p>
          <a:p>
            <a:endParaRPr lang="fr-FR" dirty="0" smtClean="0">
              <a:latin typeface="Comic Sans MS"/>
              <a:cs typeface="Comic Sans MS"/>
            </a:endParaRPr>
          </a:p>
          <a:p>
            <a:endParaRPr lang="fr-FR" dirty="0" smtClean="0">
              <a:latin typeface="Comic Sans MS"/>
              <a:cs typeface="Comic Sans MS"/>
            </a:endParaRPr>
          </a:p>
          <a:p>
            <a:r>
              <a:rPr lang="fr-FR" b="1" dirty="0" smtClean="0">
                <a:latin typeface="Comic Sans MS"/>
                <a:cs typeface="Comic Sans MS"/>
              </a:rPr>
              <a:t>Paramètres  avec OCAM2: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latin typeface="Comic Sans MS"/>
                <a:cs typeface="Comic Sans MS"/>
              </a:rPr>
              <a:t> </a:t>
            </a:r>
            <a:r>
              <a:rPr lang="fr-FR" sz="1400" dirty="0" smtClean="0">
                <a:latin typeface="Comic Sans MS"/>
                <a:cs typeface="Comic Sans MS"/>
              </a:rPr>
              <a:t>Efficacité quantique: 90%</a:t>
            </a:r>
            <a:endParaRPr lang="fr-FR" sz="1400" i="1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Transmission CHARA: 3%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Transmission </a:t>
            </a:r>
            <a:r>
              <a:rPr lang="fr-FR" sz="1400" dirty="0" err="1" smtClean="0">
                <a:latin typeface="Comic Sans MS"/>
                <a:cs typeface="Comic Sans MS"/>
              </a:rPr>
              <a:t>Spectro</a:t>
            </a:r>
            <a:r>
              <a:rPr lang="fr-FR" sz="1400" dirty="0" smtClean="0">
                <a:latin typeface="Comic Sans MS"/>
                <a:cs typeface="Comic Sans MS"/>
              </a:rPr>
              <a:t>: 46%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Transmission OA: 80%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Transmission Polar: 50% 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Bruit de lecture: 0.13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4 pixels par frange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FOV: 2</a:t>
            </a:r>
            <a:r>
              <a:rPr lang="fr-FR" sz="1400" dirty="0" smtClean="0">
                <a:latin typeface="Symbol" charset="2"/>
                <a:cs typeface="Symbol" charset="2"/>
              </a:rPr>
              <a:t>l</a:t>
            </a:r>
            <a:r>
              <a:rPr lang="fr-FR" sz="1400" dirty="0" smtClean="0">
                <a:latin typeface="Comic Sans MS"/>
                <a:cs typeface="Comic Sans MS"/>
              </a:rPr>
              <a:t>/D 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</a:t>
            </a:r>
            <a:r>
              <a:rPr lang="fr-FR" sz="1400" dirty="0" smtClean="0">
                <a:latin typeface="Symbol" charset="2"/>
                <a:cs typeface="Symbol" charset="2"/>
              </a:rPr>
              <a:t>Dl</a:t>
            </a:r>
            <a:r>
              <a:rPr lang="fr-FR" sz="1400" dirty="0" smtClean="0">
                <a:latin typeface="Comic Sans MS"/>
                <a:cs typeface="Comic Sans MS"/>
              </a:rPr>
              <a:t>: 15nm @ 700nm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</a:t>
            </a:r>
            <a:r>
              <a:rPr lang="fr-FR" sz="1400" dirty="0" err="1" smtClean="0">
                <a:latin typeface="Comic Sans MS"/>
                <a:cs typeface="Comic Sans MS"/>
              </a:rPr>
              <a:t>n</a:t>
            </a:r>
            <a:r>
              <a:rPr lang="fr-FR" sz="1400" baseline="-25000" dirty="0" err="1" smtClean="0">
                <a:latin typeface="Comic Sans MS"/>
                <a:cs typeface="Comic Sans MS"/>
              </a:rPr>
              <a:t>pix</a:t>
            </a:r>
            <a:r>
              <a:rPr lang="fr-FR" sz="1400" dirty="0" smtClean="0">
                <a:latin typeface="Comic Sans MS"/>
                <a:cs typeface="Comic Sans MS"/>
              </a:rPr>
              <a:t>: 48x214 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DIT: 15ms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M: 40000 (10 minutes)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</a:t>
            </a:r>
            <a:r>
              <a:rPr lang="fr-FR" sz="1400" dirty="0" err="1" smtClean="0">
                <a:latin typeface="Comic Sans MS"/>
                <a:cs typeface="Comic Sans MS"/>
              </a:rPr>
              <a:t>V</a:t>
            </a:r>
            <a:r>
              <a:rPr lang="fr-FR" sz="1400" baseline="-25000" dirty="0" err="1" smtClean="0">
                <a:latin typeface="Comic Sans MS"/>
                <a:cs typeface="Comic Sans MS"/>
              </a:rPr>
              <a:t>inst</a:t>
            </a:r>
            <a:r>
              <a:rPr lang="fr-FR" sz="1400" dirty="0" smtClean="0">
                <a:latin typeface="Comic Sans MS"/>
                <a:cs typeface="Comic Sans MS"/>
              </a:rPr>
              <a:t>: 0.7</a:t>
            </a:r>
          </a:p>
          <a:p>
            <a:pPr lvl="1">
              <a:buFont typeface="Arial"/>
              <a:buChar char="•"/>
            </a:pPr>
            <a:r>
              <a:rPr lang="fr-FR" sz="1400" dirty="0" smtClean="0">
                <a:latin typeface="Comic Sans MS"/>
                <a:cs typeface="Comic Sans MS"/>
              </a:rPr>
              <a:t> </a:t>
            </a:r>
            <a:r>
              <a:rPr lang="fr-FR" sz="1400" dirty="0" err="1" smtClean="0">
                <a:latin typeface="Comic Sans MS"/>
                <a:cs typeface="Comic Sans MS"/>
              </a:rPr>
              <a:t>RatioPhot</a:t>
            </a:r>
            <a:r>
              <a:rPr lang="fr-FR" sz="1400" dirty="0" smtClean="0">
                <a:latin typeface="Comic Sans MS"/>
                <a:cs typeface="Comic Sans MS"/>
              </a:rPr>
              <a:t>: 20% </a:t>
            </a:r>
          </a:p>
          <a:p>
            <a:pPr lvl="1"/>
            <a:endParaRPr lang="fr-FR" dirty="0" smtClean="0">
              <a:latin typeface="Comic Sans MS"/>
              <a:cs typeface="Comic Sans MS"/>
            </a:endParaRPr>
          </a:p>
          <a:p>
            <a:pPr lvl="1"/>
            <a:endParaRPr lang="fr-FR" dirty="0" smtClean="0">
              <a:latin typeface="Comic Sans MS"/>
              <a:cs typeface="Comic Sans MS"/>
            </a:endParaRPr>
          </a:p>
        </p:txBody>
      </p:sp>
      <p:pic>
        <p:nvPicPr>
          <p:cNvPr id="8" name="Image 7" descr="snr.jpg"/>
          <p:cNvPicPr>
            <a:picLocks noChangeAspect="1"/>
          </p:cNvPicPr>
          <p:nvPr/>
        </p:nvPicPr>
        <p:blipFill>
          <a:blip r:embed="rId3"/>
          <a:srcRect l="11176" t="7778" r="8301" b="44444"/>
          <a:stretch>
            <a:fillRect/>
          </a:stretch>
        </p:blipFill>
        <p:spPr>
          <a:xfrm>
            <a:off x="3388242" y="762000"/>
            <a:ext cx="5755758" cy="4419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10000" y="5410200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=&gt; </a:t>
            </a:r>
            <a:r>
              <a:rPr lang="fr-FR" b="1" dirty="0" err="1" smtClean="0">
                <a:latin typeface="Comic Sans MS"/>
                <a:cs typeface="Comic Sans MS"/>
              </a:rPr>
              <a:t>Almost</a:t>
            </a:r>
            <a:r>
              <a:rPr lang="fr-FR" b="1" dirty="0" smtClean="0">
                <a:latin typeface="Comic Sans MS"/>
                <a:cs typeface="Comic Sans MS"/>
              </a:rPr>
              <a:t> 4 magnitudes </a:t>
            </a:r>
            <a:r>
              <a:rPr lang="fr-FR" b="1" dirty="0" err="1" smtClean="0">
                <a:latin typeface="Comic Sans MS"/>
                <a:cs typeface="Comic Sans MS"/>
              </a:rPr>
              <a:t>better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than</a:t>
            </a:r>
            <a:r>
              <a:rPr lang="fr-FR" b="1" dirty="0" smtClean="0">
                <a:latin typeface="Comic Sans MS"/>
                <a:cs typeface="Comic Sans MS"/>
              </a:rPr>
              <a:t> VEGA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419" y="1066800"/>
            <a:ext cx="2536581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41594" y="1123950"/>
          <a:ext cx="2308225" cy="666750"/>
        </p:xfrm>
        <a:graphic>
          <a:graphicData uri="http://schemas.openxmlformats.org/presentationml/2006/ole">
            <p:oleObj spid="_x0000_s6146" name="…quation" r:id="rId4" imgW="1714500" imgH="495300" progId="Equation.3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7620000" y="305966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*</a:t>
            </a:r>
            <a:r>
              <a:rPr lang="fr-FR" dirty="0" smtClean="0"/>
              <a:t>=0.1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519761" y="3733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*</a:t>
            </a:r>
            <a:r>
              <a:rPr lang="fr-FR" dirty="0" smtClean="0"/>
              <a:t>=1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0800000">
            <a:off x="7192191" y="3429000"/>
            <a:ext cx="42780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8182791" y="4037012"/>
            <a:ext cx="42780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7011194" y="4571206"/>
            <a:ext cx="152400" cy="1588"/>
          </a:xfrm>
          <a:prstGeom prst="line">
            <a:avLst/>
          </a:prstGeom>
          <a:ln w="127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8001794" y="4571206"/>
            <a:ext cx="152400" cy="1588"/>
          </a:xfrm>
          <a:prstGeom prst="line">
            <a:avLst/>
          </a:prstGeom>
          <a:ln w="127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14400" y="457201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Comic Sans MS"/>
              <a:cs typeface="Comic Sans MS"/>
            </a:endParaRPr>
          </a:p>
          <a:p>
            <a:r>
              <a:rPr lang="fr-FR" dirty="0" smtClean="0">
                <a:latin typeface="Comic Sans MS"/>
                <a:cs typeface="Comic Sans MS"/>
              </a:rPr>
              <a:t>SNR of power </a:t>
            </a:r>
            <a:r>
              <a:rPr lang="fr-FR" dirty="0" err="1" smtClean="0">
                <a:latin typeface="Comic Sans MS"/>
                <a:cs typeface="Comic Sans MS"/>
              </a:rPr>
              <a:t>spectrum</a:t>
            </a:r>
            <a:r>
              <a:rPr lang="fr-FR" dirty="0" smtClean="0">
                <a:latin typeface="Comic Sans MS"/>
                <a:cs typeface="Comic Sans MS"/>
              </a:rPr>
              <a:t> Gordon&amp;</a:t>
            </a:r>
            <a:r>
              <a:rPr lang="fr-FR" dirty="0" err="1" smtClean="0">
                <a:latin typeface="Comic Sans MS"/>
                <a:cs typeface="Comic Sans MS"/>
              </a:rPr>
              <a:t>Buscher</a:t>
            </a:r>
            <a:r>
              <a:rPr lang="fr-FR" dirty="0" smtClean="0">
                <a:latin typeface="Comic Sans MS"/>
                <a:cs typeface="Comic Sans MS"/>
              </a:rPr>
              <a:t> (2011)</a:t>
            </a: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Cross </a:t>
            </a:r>
            <a:r>
              <a:rPr lang="fr-FR" sz="1600" dirty="0" err="1" smtClean="0">
                <a:latin typeface="Comic Sans MS"/>
                <a:cs typeface="Comic Sans MS"/>
              </a:rPr>
              <a:t>terms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between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readout</a:t>
            </a:r>
            <a:r>
              <a:rPr lang="fr-FR" sz="1600" dirty="0" smtClean="0">
                <a:latin typeface="Comic Sans MS"/>
                <a:cs typeface="Comic Sans MS"/>
              </a:rPr>
              <a:t> and photon noise</a:t>
            </a:r>
          </a:p>
          <a:p>
            <a:pPr lvl="1">
              <a:buFont typeface="Arial"/>
              <a:buChar char="•"/>
            </a:pPr>
            <a:r>
              <a:rPr lang="fr-FR" sz="1600" dirty="0" smtClean="0">
                <a:latin typeface="Comic Sans MS"/>
                <a:cs typeface="Comic Sans MS"/>
              </a:rPr>
              <a:t> SNR of </a:t>
            </a:r>
            <a:r>
              <a:rPr lang="fr-FR" sz="1600" dirty="0" err="1" smtClean="0">
                <a:latin typeface="Comic Sans MS"/>
                <a:cs typeface="Comic Sans MS"/>
              </a:rPr>
              <a:t>fringe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detection</a:t>
            </a:r>
            <a:r>
              <a:rPr lang="fr-FR" sz="1600" dirty="0" smtClean="0">
                <a:latin typeface="Comic Sans MS"/>
                <a:cs typeface="Comic Sans MS"/>
              </a:rPr>
              <a:t>, not </a:t>
            </a:r>
            <a:r>
              <a:rPr lang="fr-FR" sz="1600" dirty="0" err="1" smtClean="0">
                <a:latin typeface="Comic Sans MS"/>
                <a:cs typeface="Comic Sans MS"/>
              </a:rPr>
              <a:t>really</a:t>
            </a:r>
            <a:r>
              <a:rPr lang="fr-FR" sz="1600" dirty="0" smtClean="0">
                <a:latin typeface="Comic Sans MS"/>
                <a:cs typeface="Comic Sans MS"/>
              </a:rPr>
              <a:t> for estimation of </a:t>
            </a:r>
            <a:r>
              <a:rPr lang="fr-FR" sz="1600" dirty="0" err="1" smtClean="0">
                <a:latin typeface="Comic Sans MS"/>
                <a:cs typeface="Comic Sans MS"/>
              </a:rPr>
              <a:t>measurement</a:t>
            </a:r>
            <a:r>
              <a:rPr lang="fr-FR" sz="1600" dirty="0" smtClean="0"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errors</a:t>
            </a:r>
            <a:endParaRPr lang="fr-FR" dirty="0" smtClean="0">
              <a:latin typeface="Comic Sans MS"/>
              <a:cs typeface="Comic Sans M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38200" y="5334000"/>
            <a:ext cx="763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=&gt; Photon </a:t>
            </a:r>
            <a:r>
              <a:rPr lang="fr-FR" b="1" dirty="0" err="1" smtClean="0">
                <a:latin typeface="Comic Sans MS"/>
                <a:cs typeface="Comic Sans MS"/>
              </a:rPr>
              <a:t>counting</a:t>
            </a:r>
            <a:r>
              <a:rPr lang="fr-FR" b="1" dirty="0" smtClean="0">
                <a:latin typeface="Comic Sans MS"/>
                <a:cs typeface="Comic Sans MS"/>
              </a:rPr>
              <a:t> detectors are </a:t>
            </a:r>
            <a:r>
              <a:rPr lang="fr-FR" b="1" dirty="0" err="1" smtClean="0">
                <a:latin typeface="Comic Sans MS"/>
                <a:cs typeface="Comic Sans MS"/>
              </a:rPr>
              <a:t>still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interesting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at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very</a:t>
            </a:r>
            <a:r>
              <a:rPr lang="fr-FR" b="1" dirty="0" smtClean="0">
                <a:latin typeface="Comic Sans MS"/>
                <a:cs typeface="Comic Sans MS"/>
              </a:rPr>
              <a:t> </a:t>
            </a:r>
            <a:r>
              <a:rPr lang="fr-FR" b="1" dirty="0" err="1" smtClean="0">
                <a:latin typeface="Comic Sans MS"/>
                <a:cs typeface="Comic Sans MS"/>
              </a:rPr>
              <a:t>low</a:t>
            </a:r>
            <a:r>
              <a:rPr lang="fr-FR" b="1" dirty="0" smtClean="0">
                <a:latin typeface="Comic Sans MS"/>
                <a:cs typeface="Comic Sans MS"/>
              </a:rPr>
              <a:t> flux</a:t>
            </a:r>
            <a:endParaRPr lang="fr-FR" b="1" dirty="0">
              <a:latin typeface="Comic Sans MS"/>
              <a:cs typeface="Comic Sans MS"/>
            </a:endParaRPr>
          </a:p>
        </p:txBody>
      </p:sp>
      <p:grpSp>
        <p:nvGrpSpPr>
          <p:cNvPr id="2" name="Grouper 40"/>
          <p:cNvGrpSpPr/>
          <p:nvPr/>
        </p:nvGrpSpPr>
        <p:grpSpPr>
          <a:xfrm>
            <a:off x="480646" y="1951892"/>
            <a:ext cx="4114800" cy="2971800"/>
            <a:chOff x="76200" y="1905000"/>
            <a:chExt cx="4419600" cy="3200400"/>
          </a:xfrm>
        </p:grpSpPr>
        <p:grpSp>
          <p:nvGrpSpPr>
            <p:cNvPr id="3" name="Grouper 30"/>
            <p:cNvGrpSpPr/>
            <p:nvPr/>
          </p:nvGrpSpPr>
          <p:grpSpPr>
            <a:xfrm>
              <a:off x="76200" y="1905000"/>
              <a:ext cx="4419600" cy="3200400"/>
              <a:chOff x="76200" y="1905000"/>
              <a:chExt cx="4419600" cy="3200400"/>
            </a:xfrm>
          </p:grpSpPr>
          <p:grpSp>
            <p:nvGrpSpPr>
              <p:cNvPr id="6" name="Grouper 26"/>
              <p:cNvGrpSpPr/>
              <p:nvPr/>
            </p:nvGrpSpPr>
            <p:grpSpPr>
              <a:xfrm>
                <a:off x="76200" y="1905000"/>
                <a:ext cx="4419600" cy="3200400"/>
                <a:chOff x="76200" y="1905000"/>
                <a:chExt cx="4419600" cy="3200400"/>
              </a:xfrm>
            </p:grpSpPr>
            <p:pic>
              <p:nvPicPr>
                <p:cNvPr id="16" name="Image 15" descr="snrV2-V1.0.png"/>
                <p:cNvPicPr>
                  <a:picLocks noChangeAspect="1"/>
                </p:cNvPicPr>
                <p:nvPr/>
              </p:nvPicPr>
              <p:blipFill>
                <a:blip r:embed="rId2"/>
                <a:srcRect l="6863" t="7778" r="9739" b="45555"/>
                <a:stretch>
                  <a:fillRect/>
                </a:stretch>
              </p:blipFill>
              <p:spPr>
                <a:xfrm>
                  <a:off x="76200" y="1905000"/>
                  <a:ext cx="4419600" cy="3200400"/>
                </a:xfrm>
                <a:prstGeom prst="rect">
                  <a:avLst/>
                </a:prstGeom>
              </p:spPr>
            </p:pic>
            <p:cxnSp>
              <p:nvCxnSpPr>
                <p:cNvPr id="25" name="Connecteur droit 24"/>
                <p:cNvCxnSpPr/>
                <p:nvPr/>
              </p:nvCxnSpPr>
              <p:spPr>
                <a:xfrm>
                  <a:off x="762000" y="3503612"/>
                  <a:ext cx="3505200" cy="1588"/>
                </a:xfrm>
                <a:prstGeom prst="line">
                  <a:avLst/>
                </a:prstGeom>
                <a:ln w="1270" cap="flat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ectangle 28"/>
              <p:cNvSpPr/>
              <p:nvPr/>
            </p:nvSpPr>
            <p:spPr>
              <a:xfrm>
                <a:off x="3200400" y="1905000"/>
                <a:ext cx="5334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2936902" y="4340423"/>
              <a:ext cx="1056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VEGA actuel</a:t>
              </a:r>
              <a:endParaRPr lang="fr-FR" sz="1200" dirty="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rot="16200000" flipV="1">
              <a:off x="3276603" y="4267199"/>
              <a:ext cx="304799" cy="3"/>
            </a:xfrm>
            <a:prstGeom prst="straightConnector1">
              <a:avLst/>
            </a:prstGeom>
            <a:ln w="31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41"/>
          <p:cNvGrpSpPr/>
          <p:nvPr/>
        </p:nvGrpSpPr>
        <p:grpSpPr>
          <a:xfrm>
            <a:off x="4572000" y="1903412"/>
            <a:ext cx="4114800" cy="3049588"/>
            <a:chOff x="4572000" y="1903412"/>
            <a:chExt cx="4419600" cy="3201988"/>
          </a:xfrm>
        </p:grpSpPr>
        <p:grpSp>
          <p:nvGrpSpPr>
            <p:cNvPr id="10" name="Grouper 31"/>
            <p:cNvGrpSpPr/>
            <p:nvPr/>
          </p:nvGrpSpPr>
          <p:grpSpPr>
            <a:xfrm>
              <a:off x="4572000" y="1903412"/>
              <a:ext cx="4419600" cy="3201988"/>
              <a:chOff x="4572000" y="3122612"/>
              <a:chExt cx="4419600" cy="3201988"/>
            </a:xfrm>
          </p:grpSpPr>
          <p:grpSp>
            <p:nvGrpSpPr>
              <p:cNvPr id="11" name="Grouper 27"/>
              <p:cNvGrpSpPr/>
              <p:nvPr/>
            </p:nvGrpSpPr>
            <p:grpSpPr>
              <a:xfrm>
                <a:off x="4572000" y="3124200"/>
                <a:ext cx="4419600" cy="3200400"/>
                <a:chOff x="4572000" y="3124200"/>
                <a:chExt cx="4419600" cy="3200400"/>
              </a:xfrm>
            </p:grpSpPr>
            <p:pic>
              <p:nvPicPr>
                <p:cNvPr id="21" name="Image 20" descr="SNRV2-V0.1.png"/>
                <p:cNvPicPr>
                  <a:picLocks noChangeAspect="1"/>
                </p:cNvPicPr>
                <p:nvPr/>
              </p:nvPicPr>
              <p:blipFill>
                <a:blip r:embed="rId3"/>
                <a:srcRect l="6863" t="7778" r="9739" b="45555"/>
                <a:stretch>
                  <a:fillRect/>
                </a:stretch>
              </p:blipFill>
              <p:spPr>
                <a:xfrm>
                  <a:off x="4572000" y="3124200"/>
                  <a:ext cx="4419600" cy="3200400"/>
                </a:xfrm>
                <a:prstGeom prst="rect">
                  <a:avLst/>
                </a:prstGeom>
              </p:spPr>
            </p:pic>
            <p:cxnSp>
              <p:nvCxnSpPr>
                <p:cNvPr id="26" name="Connecteur droit 25"/>
                <p:cNvCxnSpPr/>
                <p:nvPr/>
              </p:nvCxnSpPr>
              <p:spPr>
                <a:xfrm>
                  <a:off x="5257800" y="4724400"/>
                  <a:ext cx="3505200" cy="1588"/>
                </a:xfrm>
                <a:prstGeom prst="line">
                  <a:avLst/>
                </a:prstGeom>
                <a:ln w="1270" cap="flat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7772399" y="3122612"/>
                <a:ext cx="396767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ZoneTexte 38"/>
            <p:cNvSpPr txBox="1"/>
            <p:nvPr/>
          </p:nvSpPr>
          <p:spPr>
            <a:xfrm>
              <a:off x="6137302" y="4354323"/>
              <a:ext cx="1056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VEGA actuel</a:t>
              </a:r>
              <a:endParaRPr lang="fr-FR" sz="1200" dirty="0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rot="16200000" flipV="1">
              <a:off x="6477003" y="4281099"/>
              <a:ext cx="304799" cy="3"/>
            </a:xfrm>
            <a:prstGeom prst="straightConnector1">
              <a:avLst/>
            </a:prstGeom>
            <a:ln w="31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81000" y="381000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        Solution AO/</a:t>
            </a:r>
            <a:r>
              <a:rPr lang="en-US" b="1" dirty="0" err="1" smtClean="0">
                <a:latin typeface="Comic Sans MS"/>
                <a:cs typeface="Comic Sans MS"/>
              </a:rPr>
              <a:t>OpticalFiber</a:t>
            </a:r>
            <a:r>
              <a:rPr lang="en-US" b="1" dirty="0" smtClean="0">
                <a:latin typeface="Comic Sans MS"/>
                <a:cs typeface="Comic Sans MS"/>
              </a:rPr>
              <a:t>/OCAM2 seems very promising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		=&gt; </a:t>
            </a:r>
            <a:r>
              <a:rPr lang="en-US" dirty="0" smtClean="0">
                <a:latin typeface="Comic Sans MS"/>
                <a:cs typeface="Comic Sans MS"/>
              </a:rPr>
              <a:t>theoretical limiting magnitude around 11</a:t>
            </a:r>
          </a:p>
          <a:p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But:</a:t>
            </a:r>
            <a:endParaRPr lang="en-US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240 pixels maximum in the spectral direction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reduction of spectral band or image of three different bands</a:t>
            </a:r>
            <a:endParaRPr lang="en-US" i="1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To cover 600-900, possibly 3 different optical fibers set…</a:t>
            </a:r>
          </a:p>
          <a:p>
            <a:pPr lvl="1">
              <a:buFont typeface="Arial"/>
              <a:buChar char="•"/>
            </a:pPr>
            <a:endParaRPr lang="en-US" dirty="0" smtClean="0"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Next steps: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Improved simulations (AO simulator of Mike Ireland)</a:t>
            </a:r>
            <a:endParaRPr lang="en-US" i="1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Better performances estimation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Tests of an OCAM2 detector on VEGA this year (</a:t>
            </a:r>
            <a:r>
              <a:rPr lang="en-US" dirty="0" err="1" smtClean="0">
                <a:latin typeface="Comic Sans MS"/>
                <a:cs typeface="Comic Sans MS"/>
              </a:rPr>
              <a:t>october</a:t>
            </a:r>
            <a:r>
              <a:rPr lang="en-US" dirty="0" smtClean="0">
                <a:latin typeface="Comic Sans MS"/>
                <a:cs typeface="Comic Sans MS"/>
              </a:rPr>
              <a:t> is foreseen)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Definition of exact fiber sets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To be decided: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Low noise for bright objects </a:t>
            </a:r>
            <a:r>
              <a:rPr lang="en-US" sz="2000" b="1" u="sng" dirty="0" smtClean="0">
                <a:latin typeface="Comic Sans MS"/>
                <a:cs typeface="Comic Sans MS"/>
              </a:rPr>
              <a:t>&amp;</a:t>
            </a:r>
            <a:r>
              <a:rPr lang="en-US" dirty="0" smtClean="0">
                <a:latin typeface="Comic Sans MS"/>
                <a:cs typeface="Comic Sans MS"/>
              </a:rPr>
              <a:t> Photon counting for faint objects</a:t>
            </a:r>
          </a:p>
          <a:p>
            <a:pPr lvl="1"/>
            <a:r>
              <a:rPr lang="en-US" dirty="0" smtClean="0">
                <a:latin typeface="Comic Sans MS"/>
              </a:rPr>
              <a:t>Budget?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  <p:grpSp>
        <p:nvGrpSpPr>
          <p:cNvPr id="8" name="Grouper 9"/>
          <p:cNvGrpSpPr/>
          <p:nvPr/>
        </p:nvGrpSpPr>
        <p:grpSpPr>
          <a:xfrm>
            <a:off x="2057400" y="5334000"/>
            <a:ext cx="6558265" cy="769441"/>
            <a:chOff x="2057400" y="5334000"/>
            <a:chExt cx="6558265" cy="769441"/>
          </a:xfrm>
        </p:grpSpPr>
        <p:sp>
          <p:nvSpPr>
            <p:cNvPr id="10" name="ZoneTexte 9"/>
            <p:cNvSpPr txBox="1"/>
            <p:nvPr/>
          </p:nvSpPr>
          <p:spPr>
            <a:xfrm>
              <a:off x="3200400" y="5334000"/>
              <a:ext cx="54152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Comic Sans MS"/>
                  <a:cs typeface="Comic Sans MS"/>
                </a:rPr>
                <a:t>VEGAS  (VEGA Second </a:t>
              </a:r>
              <a:r>
                <a:rPr lang="fr-FR" sz="2400" b="1" dirty="0" err="1" smtClean="0">
                  <a:latin typeface="Comic Sans MS"/>
                  <a:cs typeface="Comic Sans MS"/>
                </a:rPr>
                <a:t>generation</a:t>
              </a:r>
              <a:r>
                <a:rPr lang="fr-FR" sz="2400" b="1" dirty="0" smtClean="0">
                  <a:latin typeface="Comic Sans MS"/>
                  <a:cs typeface="Comic Sans MS"/>
                </a:rPr>
                <a:t>)</a:t>
              </a:r>
            </a:p>
            <a:p>
              <a:r>
                <a:rPr lang="fr-FR" sz="2000" i="1" dirty="0" smtClean="0">
                  <a:latin typeface="Comic Sans MS"/>
                  <a:cs typeface="Comic Sans MS"/>
                </a:rPr>
                <a:t>Berio, </a:t>
              </a:r>
              <a:r>
                <a:rPr lang="fr-FR" sz="2000" i="1" dirty="0" err="1" smtClean="0">
                  <a:latin typeface="Comic Sans MS"/>
                  <a:cs typeface="Comic Sans MS"/>
                </a:rPr>
                <a:t>Clausse</a:t>
              </a:r>
              <a:r>
                <a:rPr lang="fr-FR" sz="2000" i="1" dirty="0" smtClean="0">
                  <a:latin typeface="Comic Sans MS"/>
                  <a:cs typeface="Comic Sans MS"/>
                </a:rPr>
                <a:t>, </a:t>
              </a:r>
              <a:r>
                <a:rPr lang="fr-FR" sz="2000" i="1" dirty="0" err="1" smtClean="0">
                  <a:latin typeface="Comic Sans MS"/>
                  <a:cs typeface="Comic Sans MS"/>
                </a:rPr>
                <a:t>Mourard</a:t>
              </a:r>
              <a:r>
                <a:rPr lang="fr-FR" sz="2000" i="1" dirty="0" smtClean="0">
                  <a:latin typeface="Comic Sans MS"/>
                  <a:cs typeface="Comic Sans MS"/>
                </a:rPr>
                <a:t> et al.</a:t>
              </a:r>
              <a:endParaRPr lang="fr-FR" sz="2000" i="1" dirty="0">
                <a:latin typeface="Comic Sans MS"/>
                <a:cs typeface="Comic Sans MS"/>
              </a:endParaRPr>
            </a:p>
          </p:txBody>
        </p:sp>
        <p:sp>
          <p:nvSpPr>
            <p:cNvPr id="11" name="Flèche droite à entaille 10"/>
            <p:cNvSpPr/>
            <p:nvPr/>
          </p:nvSpPr>
          <p:spPr>
            <a:xfrm>
              <a:off x="2057400" y="5334000"/>
              <a:ext cx="914400" cy="533400"/>
            </a:xfrm>
            <a:prstGeom prst="notchedRightArrow">
              <a:avLst/>
            </a:prstGeom>
            <a:noFill/>
            <a:ln>
              <a:solidFill>
                <a:srgbClr val="EE1F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2011 observations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60 nights scheduled, 48 with data</a:t>
            </a:r>
          </a:p>
          <a:p>
            <a:pPr lvl="1"/>
            <a:r>
              <a:rPr lang="en-US" sz="2000" dirty="0" smtClean="0"/>
              <a:t>2 runs (</a:t>
            </a:r>
            <a:r>
              <a:rPr lang="en-US" sz="2000" dirty="0" err="1" smtClean="0"/>
              <a:t>june</a:t>
            </a:r>
            <a:r>
              <a:rPr lang="en-US" sz="2000" dirty="0" smtClean="0"/>
              <a:t>=10n, </a:t>
            </a:r>
            <a:r>
              <a:rPr lang="en-US" sz="2000" dirty="0" err="1" smtClean="0"/>
              <a:t>october</a:t>
            </a:r>
            <a:r>
              <a:rPr lang="en-US" sz="2000" dirty="0" smtClean="0"/>
              <a:t>=11n)</a:t>
            </a:r>
          </a:p>
          <a:p>
            <a:pPr lvl="1"/>
            <a:r>
              <a:rPr lang="en-US" sz="2000" dirty="0" smtClean="0"/>
              <a:t>39 nights in remote (</a:t>
            </a:r>
            <a:r>
              <a:rPr lang="en-US" sz="2000" dirty="0" err="1" smtClean="0"/>
              <a:t>july</a:t>
            </a:r>
            <a:r>
              <a:rPr lang="en-US" sz="2000" dirty="0" smtClean="0"/>
              <a:t>, august, </a:t>
            </a:r>
            <a:r>
              <a:rPr lang="en-US" sz="2000" dirty="0" err="1" smtClean="0"/>
              <a:t>september</a:t>
            </a:r>
            <a:r>
              <a:rPr lang="en-US" sz="2000" dirty="0" smtClean="0"/>
              <a:t>, </a:t>
            </a:r>
            <a:r>
              <a:rPr lang="en-US" sz="2000" dirty="0" err="1" smtClean="0"/>
              <a:t>november</a:t>
            </a:r>
            <a:r>
              <a:rPr lang="en-US" sz="2000" dirty="0" smtClean="0"/>
              <a:t>, </a:t>
            </a:r>
            <a:r>
              <a:rPr lang="en-US" sz="2000" dirty="0" err="1" smtClean="0"/>
              <a:t>december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~300 calibrated measurements, ~6-7 per night. 2To.</a:t>
            </a:r>
          </a:p>
          <a:p>
            <a:r>
              <a:rPr lang="en-US" sz="2400" dirty="0" smtClean="0"/>
              <a:t>~10-15 programs in //.</a:t>
            </a:r>
          </a:p>
          <a:p>
            <a:endParaRPr lang="en-US" sz="2400" dirty="0" smtClean="0"/>
          </a:p>
          <a:p>
            <a:r>
              <a:rPr lang="en-US" sz="2400" dirty="0" smtClean="0"/>
              <a:t>Almost no technical activities on VEGA in 2011:</a:t>
            </a:r>
          </a:p>
          <a:p>
            <a:pPr lvl="1"/>
            <a:r>
              <a:rPr lang="en-US" sz="2000" dirty="0" smtClean="0"/>
              <a:t>Improvements of network reliability in Nice</a:t>
            </a:r>
          </a:p>
          <a:p>
            <a:pPr lvl="1"/>
            <a:r>
              <a:rPr lang="en-US" sz="2000" dirty="0" smtClean="0"/>
              <a:t>Ghost removal in the red camera</a:t>
            </a:r>
          </a:p>
          <a:p>
            <a:pPr lvl="1"/>
            <a:r>
              <a:rPr lang="en-US" sz="2000" dirty="0" smtClean="0"/>
              <a:t>Data processing </a:t>
            </a:r>
            <a:r>
              <a:rPr lang="en-US" sz="2000" dirty="0" smtClean="0"/>
              <a:t>improvement</a:t>
            </a:r>
            <a:endParaRPr lang="en-US" sz="2000" dirty="0" smtClean="0"/>
          </a:p>
          <a:p>
            <a:pPr lvl="1"/>
            <a:r>
              <a:rPr lang="en-US" sz="2000" dirty="0" smtClean="0"/>
              <a:t>Installation of </a:t>
            </a:r>
            <a:r>
              <a:rPr lang="en-US" sz="2000" dirty="0" err="1" smtClean="0"/>
              <a:t>vegadrs-mwi</a:t>
            </a:r>
            <a:r>
              <a:rPr lang="en-US" sz="2000" dirty="0" smtClean="0"/>
              <a:t> (thanks Nils &amp; Theo)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6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00">
              <a:alpha val="52157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762000" y="152400"/>
            <a:ext cx="7772400" cy="707886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</a:t>
            </a:r>
            <a:r>
              <a:rPr lang="fr-FR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</a:t>
            </a:r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attention</a:t>
            </a: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27741" y="6477000"/>
            <a:ext cx="3873059" cy="338554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Calern</a:t>
            </a:r>
            <a:r>
              <a:rPr lang="fr-FR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meeting, </a:t>
            </a:r>
            <a:r>
              <a:rPr lang="fr-FR" sz="1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february</a:t>
            </a:r>
            <a:r>
              <a:rPr lang="fr-FR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6th,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609600"/>
          </a:xfrm>
        </p:spPr>
        <p:txBody>
          <a:bodyPr/>
          <a:lstStyle/>
          <a:p>
            <a:r>
              <a:rPr lang="fr-FR" dirty="0" smtClean="0"/>
              <a:t>2011 </a:t>
            </a:r>
            <a:r>
              <a:rPr lang="fr-FR" dirty="0" smtClean="0"/>
              <a:t>science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78363"/>
          </a:xfrm>
        </p:spPr>
        <p:txBody>
          <a:bodyPr/>
          <a:lstStyle/>
          <a:p>
            <a:r>
              <a:rPr lang="en-US" sz="2400" dirty="0" smtClean="0"/>
              <a:t>Science (</a:t>
            </a:r>
            <a:r>
              <a:rPr lang="en-US" sz="2400" dirty="0" smtClean="0">
                <a:hlinkClick r:id="rId2"/>
              </a:rPr>
              <a:t>vegaobs@oca.eu</a:t>
            </a:r>
            <a:r>
              <a:rPr lang="en-US" sz="2400" dirty="0" smtClean="0"/>
              <a:t>): 30 persons</a:t>
            </a:r>
          </a:p>
          <a:p>
            <a:pPr lvl="1"/>
            <a:r>
              <a:rPr lang="en-US" sz="1600" dirty="0" smtClean="0"/>
              <a:t>15 OCA/Lagrange with 3 engineers (20-30%)</a:t>
            </a:r>
          </a:p>
          <a:p>
            <a:pPr lvl="1"/>
            <a:r>
              <a:rPr lang="en-US" sz="1600" dirty="0" smtClean="0"/>
              <a:t>5 in other labs in France (Grenoble, Lyon mainly)</a:t>
            </a:r>
          </a:p>
          <a:p>
            <a:pPr lvl="1"/>
            <a:r>
              <a:rPr lang="en-US" sz="1600" dirty="0" smtClean="0"/>
              <a:t>10 international collaborators: CHARA, Univ. Michigan, Denver, Univ. </a:t>
            </a:r>
            <a:r>
              <a:rPr lang="en-US" sz="1600" dirty="0" err="1" smtClean="0"/>
              <a:t>Praha</a:t>
            </a:r>
            <a:r>
              <a:rPr lang="en-US" sz="1600" dirty="0" smtClean="0"/>
              <a:t>, MPIA Heidelberg, Univ. Tunis, </a:t>
            </a:r>
            <a:r>
              <a:rPr lang="en-US" sz="1600" dirty="0" err="1" smtClean="0"/>
              <a:t>Téhéran</a:t>
            </a:r>
            <a:r>
              <a:rPr lang="en-US" sz="1600" dirty="0" smtClean="0"/>
              <a:t>, Leuven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Data reduction (vega-drs@oca.eu): 6-8 persons</a:t>
            </a:r>
          </a:p>
          <a:p>
            <a:pPr lvl="1"/>
            <a:r>
              <a:rPr lang="en-US" sz="1600" dirty="0" smtClean="0"/>
              <a:t>Improvements of post-processing tools</a:t>
            </a:r>
          </a:p>
          <a:p>
            <a:pPr lvl="1"/>
            <a:r>
              <a:rPr lang="en-US" sz="1600" dirty="0" smtClean="0"/>
              <a:t>Systematic error related to calibrator’s diameter uncertainty</a:t>
            </a:r>
          </a:p>
          <a:p>
            <a:pPr lvl="1"/>
            <a:r>
              <a:rPr lang="en-US" sz="1600" dirty="0" smtClean="0"/>
              <a:t>Better estimate of statistical </a:t>
            </a:r>
            <a:r>
              <a:rPr lang="en-US" sz="1600" dirty="0" smtClean="0"/>
              <a:t>errors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Funding of VEGA in 2012</a:t>
            </a:r>
          </a:p>
          <a:p>
            <a:pPr lvl="1"/>
            <a:r>
              <a:rPr lang="en-US" sz="1600" dirty="0" smtClean="0"/>
              <a:t>CNRS=7.9k€, OCA=11k€</a:t>
            </a:r>
          </a:p>
          <a:p>
            <a:pPr lvl="1"/>
            <a:r>
              <a:rPr lang="en-US" sz="1600" dirty="0" smtClean="0"/>
              <a:t>Special funding of Lagrange laboratory ~ 25k€ (detector)</a:t>
            </a:r>
          </a:p>
          <a:p>
            <a:pPr lvl="1"/>
            <a:r>
              <a:rPr lang="en-US" sz="1600" dirty="0" smtClean="0"/>
              <a:t>Grenoble and Lyon Observatory funding (CNRS and University) ~5k€</a:t>
            </a:r>
          </a:p>
          <a:p>
            <a:pPr lvl="1"/>
            <a:r>
              <a:rPr lang="en-US" sz="1400" i="1" dirty="0" smtClean="0"/>
              <a:t>Request for ANR funding (400k€/4 years): 2 post-docs position, 1 software engineer.  </a:t>
            </a:r>
          </a:p>
          <a:p>
            <a:pPr lvl="2">
              <a:buNone/>
            </a:pPr>
            <a:r>
              <a:rPr lang="en-US" sz="1400" i="1" dirty="0" smtClean="0"/>
              <a:t>“100 </a:t>
            </a:r>
            <a:r>
              <a:rPr lang="en-US" sz="1400" i="1" dirty="0" err="1" smtClean="0"/>
              <a:t>étoiles</a:t>
            </a:r>
            <a:r>
              <a:rPr lang="en-US" sz="1400" i="1" dirty="0" smtClean="0"/>
              <a:t>”: exoplanet host stars, asteroseismology, close stars… 3D hydro + transfer modeling</a:t>
            </a:r>
            <a:endParaRPr lang="en-US" sz="1400" i="1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457200"/>
          </a:xfrm>
        </p:spPr>
        <p:txBody>
          <a:bodyPr/>
          <a:lstStyle/>
          <a:p>
            <a:r>
              <a:rPr lang="fr-FR" dirty="0" smtClean="0"/>
              <a:t>VEGA management</a:t>
            </a:r>
            <a:endParaRPr lang="fr-FR" dirty="0"/>
          </a:p>
        </p:txBody>
      </p:sp>
      <p:pic>
        <p:nvPicPr>
          <p:cNvPr id="4" name="Picture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342312" cy="523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533400"/>
          </a:xfrm>
        </p:spPr>
        <p:txBody>
          <a:bodyPr/>
          <a:lstStyle/>
          <a:p>
            <a:r>
              <a:rPr lang="fr-FR" dirty="0" smtClean="0"/>
              <a:t>PIVOT interface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57" y="914400"/>
            <a:ext cx="866784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24000" y="5726668"/>
            <a:ext cx="618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JAVA </a:t>
            </a:r>
            <a:r>
              <a:rPr lang="fr-FR" dirty="0" err="1" smtClean="0"/>
              <a:t>Webservice</a:t>
            </a:r>
            <a:r>
              <a:rPr lang="fr-FR" dirty="0" smtClean="0"/>
              <a:t>+Data </a:t>
            </a:r>
            <a:r>
              <a:rPr lang="fr-FR" dirty="0" smtClean="0"/>
              <a:t>base </a:t>
            </a:r>
            <a:r>
              <a:rPr lang="fr-FR" dirty="0" err="1" smtClean="0"/>
              <a:t>linked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/>
              <a:t>ASPRO2 (JMMC)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533400"/>
          </a:xfrm>
        </p:spPr>
        <p:txBody>
          <a:bodyPr/>
          <a:lstStyle/>
          <a:p>
            <a:r>
              <a:rPr lang="fr-FR" dirty="0" smtClean="0"/>
              <a:t>2011 publications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http://www-n.oca.eu/vega/en/publications/index.htm</a:t>
            </a:r>
            <a:endParaRPr lang="en-US" sz="1600" b="1" dirty="0" smtClean="0"/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"An investigation of the close environment of </a:t>
            </a:r>
            <a:r>
              <a:rPr lang="en-US" sz="16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Cep</a:t>
            </a:r>
            <a:r>
              <a:rPr lang="en-US" sz="1600" b="1" dirty="0" smtClean="0">
                <a:solidFill>
                  <a:srgbClr val="C00000"/>
                </a:solidFill>
              </a:rPr>
              <a:t> with the VEGA/CHARA </a:t>
            </a:r>
            <a:r>
              <a:rPr lang="en-US" sz="1600" b="1" dirty="0" err="1" smtClean="0">
                <a:solidFill>
                  <a:srgbClr val="C00000"/>
                </a:solidFill>
              </a:rPr>
              <a:t>interometer</a:t>
            </a:r>
            <a:r>
              <a:rPr lang="en-US" sz="1600" b="1" dirty="0" smtClean="0">
                <a:solidFill>
                  <a:srgbClr val="C00000"/>
                </a:solidFill>
              </a:rPr>
              <a:t>", </a:t>
            </a:r>
            <a:r>
              <a:rPr lang="en-US" sz="1600" b="1" dirty="0" err="1" smtClean="0">
                <a:solidFill>
                  <a:srgbClr val="C00000"/>
                </a:solidFill>
              </a:rPr>
              <a:t>Nardetto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Mourard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Tallon-Bosc</a:t>
            </a:r>
            <a:r>
              <a:rPr lang="en-US" sz="1600" b="1" dirty="0" smtClean="0">
                <a:solidFill>
                  <a:srgbClr val="C00000"/>
                </a:solidFill>
              </a:rPr>
              <a:t> et al., A&amp;A 525 (A67) (2011)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"The fundamental parameters of the </a:t>
            </a:r>
            <a:r>
              <a:rPr lang="en-US" sz="1600" b="1" dirty="0" err="1" smtClean="0">
                <a:solidFill>
                  <a:srgbClr val="C00000"/>
                </a:solidFill>
              </a:rPr>
              <a:t>roAp</a:t>
            </a:r>
            <a:r>
              <a:rPr lang="en-US" sz="1600" b="1" dirty="0" smtClean="0">
                <a:solidFill>
                  <a:srgbClr val="C00000"/>
                </a:solidFill>
              </a:rPr>
              <a:t> star </a:t>
            </a:r>
            <a:r>
              <a:rPr lang="en-US" sz="1600" b="1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Equ</a:t>
            </a:r>
            <a:r>
              <a:rPr lang="en-US" sz="1600" b="1" dirty="0" smtClean="0">
                <a:solidFill>
                  <a:srgbClr val="C00000"/>
                </a:solidFill>
              </a:rPr>
              <a:t>", </a:t>
            </a:r>
            <a:r>
              <a:rPr lang="en-US" sz="1600" b="1" dirty="0" err="1" smtClean="0">
                <a:solidFill>
                  <a:srgbClr val="C00000"/>
                </a:solidFill>
              </a:rPr>
              <a:t>Perraut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Brandao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Mourard</a:t>
            </a:r>
            <a:r>
              <a:rPr lang="en-US" sz="1600" b="1" dirty="0" smtClean="0">
                <a:solidFill>
                  <a:srgbClr val="C00000"/>
                </a:solidFill>
              </a:rPr>
              <a:t> et al. , A&amp;A 526 (A87) (2011)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"Kinematics and geometrical study of the Be stars 48 Per and </a:t>
            </a:r>
            <a:r>
              <a:rPr lang="en-US" sz="1600" b="1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1600" b="1" dirty="0" smtClean="0">
                <a:solidFill>
                  <a:srgbClr val="00B050"/>
                </a:solidFill>
              </a:rPr>
              <a:t> Per with the VEGA/CHARA interferometer", </a:t>
            </a:r>
            <a:r>
              <a:rPr lang="en-US" sz="1600" b="1" dirty="0" err="1" smtClean="0">
                <a:solidFill>
                  <a:srgbClr val="00B050"/>
                </a:solidFill>
              </a:rPr>
              <a:t>Delaa</a:t>
            </a:r>
            <a:r>
              <a:rPr lang="en-US" sz="1600" b="1" dirty="0" smtClean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Stee</a:t>
            </a:r>
            <a:r>
              <a:rPr lang="en-US" sz="1600" b="1" dirty="0" smtClean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Meilland</a:t>
            </a:r>
            <a:r>
              <a:rPr lang="en-US" sz="1600" b="1" dirty="0" smtClean="0">
                <a:solidFill>
                  <a:srgbClr val="00B050"/>
                </a:solidFill>
              </a:rPr>
              <a:t> et al.,  A&amp;A 529 (A87) (2011)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/>
                </a:solidFill>
              </a:rPr>
              <a:t>"</a:t>
            </a:r>
            <a:r>
              <a:rPr lang="en-US" sz="1600" b="1" dirty="0" err="1" smtClean="0">
                <a:solidFill>
                  <a:schemeClr val="accent2"/>
                </a:solidFill>
              </a:rPr>
              <a:t>Spatio</a:t>
            </a:r>
            <a:r>
              <a:rPr lang="en-US" sz="1600" b="1" dirty="0" smtClean="0">
                <a:solidFill>
                  <a:schemeClr val="accent2"/>
                </a:solidFill>
              </a:rPr>
              <a:t>-spectral encoding of fringes in optical long-baseline interferometry. Example of the 3T and 4T recombining mode of VEGA/CHARA", </a:t>
            </a:r>
            <a:r>
              <a:rPr lang="en-US" sz="1600" b="1" dirty="0" err="1" smtClean="0">
                <a:solidFill>
                  <a:schemeClr val="accent2"/>
                </a:solidFill>
              </a:rPr>
              <a:t>Mourard</a:t>
            </a:r>
            <a:r>
              <a:rPr lang="en-US" sz="1600" b="1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err="1" smtClean="0">
                <a:solidFill>
                  <a:schemeClr val="accent2"/>
                </a:solidFill>
              </a:rPr>
              <a:t>Bério</a:t>
            </a:r>
            <a:r>
              <a:rPr lang="en-US" sz="1600" b="1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err="1" smtClean="0">
                <a:solidFill>
                  <a:schemeClr val="accent2"/>
                </a:solidFill>
              </a:rPr>
              <a:t>Perraut</a:t>
            </a:r>
            <a:r>
              <a:rPr lang="en-US" sz="1600" b="1" dirty="0" smtClean="0">
                <a:solidFill>
                  <a:schemeClr val="accent2"/>
                </a:solidFill>
              </a:rPr>
              <a:t> et al., A&amp;A 531, A110 (2011)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"A large H</a:t>
            </a:r>
            <a:r>
              <a:rPr lang="en-US" sz="1600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US" sz="1600" b="1" dirty="0" smtClean="0">
                <a:solidFill>
                  <a:srgbClr val="00B050"/>
                </a:solidFill>
              </a:rPr>
              <a:t> line forming region for the massive interactive binaries </a:t>
            </a:r>
            <a:r>
              <a:rPr lang="en-US" sz="1600" b="1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Lyrae</a:t>
            </a:r>
            <a:r>
              <a:rPr lang="en-US" sz="1600" b="1" dirty="0" smtClean="0">
                <a:solidFill>
                  <a:srgbClr val="00B050"/>
                </a:solidFill>
              </a:rPr>
              <a:t> and </a:t>
            </a:r>
            <a:r>
              <a:rPr lang="en-US" sz="1600" b="1" dirty="0" smtClean="0">
                <a:solidFill>
                  <a:srgbClr val="00B050"/>
                </a:solidFill>
                <a:latin typeface="Symbol" pitchFamily="18" charset="2"/>
              </a:rPr>
              <a:t>u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Sagitarii</a:t>
            </a:r>
            <a:r>
              <a:rPr lang="en-US" sz="1600" b="1" dirty="0" smtClean="0">
                <a:solidFill>
                  <a:srgbClr val="00B050"/>
                </a:solidFill>
              </a:rPr>
              <a:t>", </a:t>
            </a:r>
            <a:r>
              <a:rPr lang="en-US" sz="1600" b="1" dirty="0" err="1" smtClean="0">
                <a:solidFill>
                  <a:srgbClr val="00B050"/>
                </a:solidFill>
              </a:rPr>
              <a:t>Bonneau</a:t>
            </a:r>
            <a:r>
              <a:rPr lang="en-US" sz="1600" b="1" dirty="0" smtClean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Chesneau</a:t>
            </a:r>
            <a:r>
              <a:rPr lang="en-US" sz="1600" b="1" dirty="0" smtClean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Mourard</a:t>
            </a:r>
            <a:r>
              <a:rPr lang="en-US" sz="1600" b="1" dirty="0" smtClean="0">
                <a:solidFill>
                  <a:srgbClr val="00B050"/>
                </a:solidFill>
              </a:rPr>
              <a:t> et al., A&amp;A 532, A148 (2011)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"The binary Be star </a:t>
            </a:r>
            <a:r>
              <a:rPr lang="en-US" sz="1600" b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Sco</a:t>
            </a:r>
            <a:r>
              <a:rPr lang="en-US" sz="1600" b="1" dirty="0" smtClean="0">
                <a:solidFill>
                  <a:srgbClr val="00B050"/>
                </a:solidFill>
              </a:rPr>
              <a:t> at high spectral and spatial resolution. I Orbital elements, disk geometry and kinematics before the 2011 </a:t>
            </a:r>
            <a:r>
              <a:rPr lang="en-US" sz="1600" b="1" dirty="0" err="1" smtClean="0">
                <a:solidFill>
                  <a:srgbClr val="00B050"/>
                </a:solidFill>
              </a:rPr>
              <a:t>periastron</a:t>
            </a:r>
            <a:r>
              <a:rPr lang="en-US" sz="1600" b="1" dirty="0" smtClean="0">
                <a:solidFill>
                  <a:srgbClr val="00B050"/>
                </a:solidFill>
              </a:rPr>
              <a:t>", </a:t>
            </a:r>
            <a:r>
              <a:rPr lang="en-US" sz="1600" b="1" dirty="0" err="1" smtClean="0">
                <a:solidFill>
                  <a:srgbClr val="00B050"/>
                </a:solidFill>
              </a:rPr>
              <a:t>Meilland</a:t>
            </a:r>
            <a:r>
              <a:rPr lang="en-US" sz="1600" b="1" dirty="0" smtClean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Delaa</a:t>
            </a:r>
            <a:r>
              <a:rPr lang="en-US" sz="1600" b="1" dirty="0" smtClean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Stee</a:t>
            </a:r>
            <a:r>
              <a:rPr lang="en-US" sz="1600" b="1" dirty="0" smtClean="0">
                <a:solidFill>
                  <a:srgbClr val="00B050"/>
                </a:solidFill>
              </a:rPr>
              <a:t> et al., A&amp;A 532, A80 (2011)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"The diameter of the </a:t>
            </a:r>
            <a:r>
              <a:rPr lang="en-US" sz="1600" b="1" dirty="0" err="1" smtClean="0">
                <a:solidFill>
                  <a:srgbClr val="C00000"/>
                </a:solidFill>
              </a:rPr>
              <a:t>CoRoT</a:t>
            </a:r>
            <a:r>
              <a:rPr lang="en-US" sz="1600" b="1" dirty="0" smtClean="0">
                <a:solidFill>
                  <a:srgbClr val="C00000"/>
                </a:solidFill>
              </a:rPr>
              <a:t> target HD49933. Matching the </a:t>
            </a:r>
            <a:r>
              <a:rPr lang="en-US" sz="1600" b="1" dirty="0" err="1" smtClean="0">
                <a:solidFill>
                  <a:srgbClr val="C00000"/>
                </a:solidFill>
              </a:rPr>
              <a:t>hydrodynamical</a:t>
            </a:r>
            <a:r>
              <a:rPr lang="en-US" sz="1600" b="1" dirty="0" smtClean="0">
                <a:solidFill>
                  <a:srgbClr val="C00000"/>
                </a:solidFill>
              </a:rPr>
              <a:t> limb darkening, asteroseismology and the VEGA/CHARA interferometric data", Bigot,  </a:t>
            </a:r>
            <a:r>
              <a:rPr lang="en-US" sz="1600" b="1" dirty="0" err="1" smtClean="0">
                <a:solidFill>
                  <a:srgbClr val="C00000"/>
                </a:solidFill>
              </a:rPr>
              <a:t>Mourard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Thévenin</a:t>
            </a:r>
            <a:r>
              <a:rPr lang="en-US" sz="1600" b="1" dirty="0" smtClean="0">
                <a:solidFill>
                  <a:srgbClr val="C00000"/>
                </a:solidFill>
              </a:rPr>
              <a:t> et al.,  A&amp;A 534, L3 (2011) 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"</a:t>
            </a:r>
            <a:r>
              <a:rPr lang="en-US" sz="1600" b="1" dirty="0" err="1" smtClean="0">
                <a:solidFill>
                  <a:srgbClr val="00B050"/>
                </a:solidFill>
              </a:rPr>
              <a:t>Chromosphere</a:t>
            </a:r>
            <a:r>
              <a:rPr lang="en-US" sz="1600" b="1" dirty="0" smtClean="0">
                <a:solidFill>
                  <a:srgbClr val="00B050"/>
                </a:solidFill>
              </a:rPr>
              <a:t> of K giant stars: geometrical extent and spatial structure detection", </a:t>
            </a:r>
            <a:r>
              <a:rPr lang="en-US" sz="1600" b="1" dirty="0" err="1" smtClean="0">
                <a:solidFill>
                  <a:srgbClr val="00B050"/>
                </a:solidFill>
              </a:rPr>
              <a:t>Bério</a:t>
            </a:r>
            <a:r>
              <a:rPr lang="en-US" sz="1600" b="1" dirty="0" smtClean="0">
                <a:solidFill>
                  <a:srgbClr val="00B050"/>
                </a:solidFill>
              </a:rPr>
              <a:t>, Merle, </a:t>
            </a:r>
            <a:r>
              <a:rPr lang="en-US" sz="1600" b="1" dirty="0" err="1" smtClean="0">
                <a:solidFill>
                  <a:srgbClr val="00B050"/>
                </a:solidFill>
              </a:rPr>
              <a:t>Thévenin</a:t>
            </a:r>
            <a:r>
              <a:rPr lang="en-US" sz="1600" b="1" dirty="0" smtClean="0">
                <a:solidFill>
                  <a:srgbClr val="00B050"/>
                </a:solidFill>
              </a:rPr>
              <a:t> et al., A&amp;A 535, A59 (2011) </a:t>
            </a: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Works in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/>
          <a:lstStyle/>
          <a:p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</a:t>
            </a:r>
            <a:r>
              <a:rPr lang="en-US" sz="1800" dirty="0" err="1" smtClean="0"/>
              <a:t>Cas</a:t>
            </a:r>
            <a:r>
              <a:rPr lang="en-US" sz="1800" dirty="0" smtClean="0"/>
              <a:t> I &amp; II (Smith et al., </a:t>
            </a:r>
            <a:r>
              <a:rPr lang="en-US" sz="1800" dirty="0" err="1" smtClean="0"/>
              <a:t>Stee</a:t>
            </a:r>
            <a:r>
              <a:rPr lang="en-US" sz="1800" dirty="0" smtClean="0"/>
              <a:t> et al.)</a:t>
            </a:r>
          </a:p>
          <a:p>
            <a:r>
              <a:rPr lang="en-US" sz="1800" dirty="0" smtClean="0"/>
              <a:t>MWC361: almost ready: discussion on accretion at </a:t>
            </a:r>
            <a:r>
              <a:rPr lang="en-US" sz="1800" dirty="0" err="1" smtClean="0"/>
              <a:t>periastron</a:t>
            </a:r>
            <a:r>
              <a:rPr lang="en-US" sz="1800" dirty="0" smtClean="0"/>
              <a:t>.  </a:t>
            </a:r>
            <a:r>
              <a:rPr lang="en-US" sz="1800" dirty="0" err="1" smtClean="0"/>
              <a:t>Benisty</a:t>
            </a:r>
            <a:r>
              <a:rPr lang="en-US" sz="1800" dirty="0" smtClean="0"/>
              <a:t> et al.</a:t>
            </a:r>
          </a:p>
          <a:p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e</a:t>
            </a:r>
            <a:r>
              <a:rPr lang="en-US" sz="1800" dirty="0" smtClean="0"/>
              <a:t> </a:t>
            </a:r>
            <a:r>
              <a:rPr lang="en-US" sz="1800" dirty="0" err="1" smtClean="0"/>
              <a:t>Aur</a:t>
            </a:r>
            <a:r>
              <a:rPr lang="en-US" sz="1800" dirty="0" smtClean="0"/>
              <a:t>: almost ready for submission, </a:t>
            </a:r>
            <a:r>
              <a:rPr lang="en-US" sz="1800" dirty="0" err="1" smtClean="0"/>
              <a:t>Mourard</a:t>
            </a:r>
            <a:r>
              <a:rPr lang="en-US" sz="1800" dirty="0" smtClean="0"/>
              <a:t> et al.</a:t>
            </a:r>
          </a:p>
          <a:p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Cephei</a:t>
            </a:r>
            <a:r>
              <a:rPr lang="en-US" sz="1800" dirty="0" smtClean="0"/>
              <a:t>: </a:t>
            </a:r>
            <a:r>
              <a:rPr lang="en-US" sz="1800" dirty="0" smtClean="0"/>
              <a:t>rotation. paper </a:t>
            </a:r>
            <a:r>
              <a:rPr lang="en-US" sz="1800" dirty="0" smtClean="0"/>
              <a:t>almost ready, </a:t>
            </a:r>
            <a:r>
              <a:rPr lang="en-US" sz="1800" dirty="0" err="1" smtClean="0"/>
              <a:t>Delaa</a:t>
            </a:r>
            <a:r>
              <a:rPr lang="en-US" sz="1800" dirty="0" smtClean="0"/>
              <a:t> et al.</a:t>
            </a:r>
          </a:p>
          <a:p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q</a:t>
            </a:r>
            <a:r>
              <a:rPr lang="en-US" sz="1800" dirty="0" smtClean="0"/>
              <a:t> </a:t>
            </a:r>
            <a:r>
              <a:rPr lang="en-US" sz="1800" dirty="0" err="1" smtClean="0"/>
              <a:t>Cyg</a:t>
            </a:r>
            <a:r>
              <a:rPr lang="en-US" sz="1800" dirty="0" smtClean="0"/>
              <a:t> + others host stars (see </a:t>
            </a:r>
            <a:r>
              <a:rPr lang="en-US" sz="1800" dirty="0" err="1" smtClean="0"/>
              <a:t>Ligi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HR7349: </a:t>
            </a:r>
            <a:r>
              <a:rPr lang="en-US" sz="1800" dirty="0" err="1" smtClean="0"/>
              <a:t>CoRoT</a:t>
            </a:r>
            <a:r>
              <a:rPr lang="en-US" sz="1800" dirty="0" smtClean="0"/>
              <a:t> giant target, VEGA+CLIMB but more data is expected. Bigot et al.</a:t>
            </a:r>
          </a:p>
          <a:p>
            <a:r>
              <a:rPr lang="en-US" sz="1800" dirty="0" smtClean="0"/>
              <a:t>AB </a:t>
            </a:r>
            <a:r>
              <a:rPr lang="en-US" sz="1800" dirty="0" err="1" smtClean="0"/>
              <a:t>Aur</a:t>
            </a:r>
            <a:r>
              <a:rPr lang="en-US" sz="1800" dirty="0" smtClean="0"/>
              <a:t>: paper on the model including VEGA data. Variability for long term purpose. </a:t>
            </a:r>
            <a:r>
              <a:rPr lang="en-US" sz="1800" dirty="0" err="1" smtClean="0"/>
              <a:t>Perraut</a:t>
            </a:r>
            <a:r>
              <a:rPr lang="en-US" sz="1800" dirty="0" smtClean="0"/>
              <a:t> et al.</a:t>
            </a:r>
          </a:p>
          <a:p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 Tau: eclipsing binary. Paper in preparation, </a:t>
            </a:r>
            <a:r>
              <a:rPr lang="en-US" sz="1800" dirty="0" err="1" smtClean="0"/>
              <a:t>Nardetto</a:t>
            </a:r>
            <a:r>
              <a:rPr lang="en-US" sz="1800" dirty="0" smtClean="0"/>
              <a:t> et al.</a:t>
            </a:r>
          </a:p>
          <a:p>
            <a:r>
              <a:rPr lang="en-US" sz="1800" dirty="0" err="1" smtClean="0"/>
              <a:t>CoRoT</a:t>
            </a:r>
            <a:r>
              <a:rPr lang="en-US" sz="1800" dirty="0" smtClean="0"/>
              <a:t> targets: good data, interpretation in progress</a:t>
            </a:r>
          </a:p>
          <a:p>
            <a:r>
              <a:rPr lang="en-US" sz="1800" dirty="0" smtClean="0"/>
              <a:t>P </a:t>
            </a:r>
            <a:r>
              <a:rPr lang="en-US" sz="1800" dirty="0" err="1" smtClean="0"/>
              <a:t>Cygni</a:t>
            </a:r>
            <a:r>
              <a:rPr lang="en-US" sz="1800" dirty="0" smtClean="0"/>
              <a:t>: </a:t>
            </a:r>
            <a:r>
              <a:rPr lang="fr-FR" sz="1800" dirty="0" err="1" smtClean="0"/>
              <a:t>draft</a:t>
            </a:r>
            <a:r>
              <a:rPr lang="fr-FR" sz="1800" dirty="0" smtClean="0"/>
              <a:t> </a:t>
            </a:r>
            <a:r>
              <a:rPr lang="fr-FR" sz="1800" dirty="0" err="1" smtClean="0"/>
              <a:t>existing</a:t>
            </a:r>
            <a:r>
              <a:rPr lang="fr-FR" sz="1800" dirty="0" smtClean="0"/>
              <a:t> </a:t>
            </a:r>
            <a:r>
              <a:rPr lang="fr-FR" sz="1800" dirty="0" err="1" smtClean="0"/>
              <a:t>including</a:t>
            </a:r>
            <a:r>
              <a:rPr lang="fr-FR" sz="1800" dirty="0" smtClean="0"/>
              <a:t> </a:t>
            </a:r>
            <a:r>
              <a:rPr lang="fr-FR" sz="1800" dirty="0" err="1" smtClean="0"/>
              <a:t>modeling</a:t>
            </a:r>
            <a:r>
              <a:rPr lang="fr-FR" sz="1800" dirty="0" smtClean="0"/>
              <a:t> (OC). CLIMB </a:t>
            </a:r>
            <a:r>
              <a:rPr lang="fr-FR" sz="1800" dirty="0" err="1" smtClean="0"/>
              <a:t>Br</a:t>
            </a:r>
            <a:r>
              <a:rPr lang="fr-FR" sz="1800" dirty="0" err="1" smtClean="0">
                <a:latin typeface="Symbol" pitchFamily="18" charset="2"/>
              </a:rPr>
              <a:t>g</a:t>
            </a:r>
            <a:r>
              <a:rPr lang="fr-FR" sz="1800" dirty="0" smtClean="0"/>
              <a:t> to come.</a:t>
            </a:r>
            <a:endParaRPr lang="en-US" sz="1800" dirty="0" smtClean="0"/>
          </a:p>
          <a:p>
            <a:r>
              <a:rPr lang="en-US" sz="1800" dirty="0" smtClean="0"/>
              <a:t>Phi </a:t>
            </a:r>
            <a:r>
              <a:rPr lang="en-US" sz="1800" dirty="0" err="1" smtClean="0"/>
              <a:t>Persei</a:t>
            </a:r>
            <a:r>
              <a:rPr lang="en-US" sz="1800" dirty="0" smtClean="0"/>
              <a:t>: MIRC6T+VEGA4T: </a:t>
            </a:r>
            <a:r>
              <a:rPr lang="en-US" sz="1800" dirty="0" err="1" smtClean="0"/>
              <a:t>april</a:t>
            </a:r>
            <a:r>
              <a:rPr lang="en-US" sz="1800" dirty="0" smtClean="0"/>
              <a:t>-may (John’s visit in Nice)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264" y="136302"/>
            <a:ext cx="7139136" cy="778098"/>
          </a:xfrm>
        </p:spPr>
        <p:txBody>
          <a:bodyPr/>
          <a:lstStyle/>
          <a:p>
            <a:r>
              <a:rPr lang="fr-FR" sz="3600" dirty="0" smtClean="0"/>
              <a:t>Perspectives of spectral </a:t>
            </a:r>
            <a:r>
              <a:rPr lang="fr-FR" sz="3600" dirty="0" err="1" smtClean="0"/>
              <a:t>imaging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908720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err="1" smtClean="0"/>
              <a:t>October</a:t>
            </a:r>
            <a:r>
              <a:rPr lang="fr-FR" sz="1800" dirty="0" smtClean="0"/>
              <a:t> 18</a:t>
            </a:r>
            <a:r>
              <a:rPr lang="fr-FR" sz="1800" baseline="30000" dirty="0" smtClean="0"/>
              <a:t>th</a:t>
            </a:r>
            <a:r>
              <a:rPr lang="fr-FR" sz="1800" dirty="0" smtClean="0"/>
              <a:t> and 19</a:t>
            </a:r>
            <a:r>
              <a:rPr lang="fr-FR" sz="1800" baseline="30000" dirty="0" smtClean="0"/>
              <a:t>th</a:t>
            </a:r>
            <a:r>
              <a:rPr lang="fr-FR" sz="1800" dirty="0" smtClean="0"/>
              <a:t> on CHARA   </a:t>
            </a:r>
            <a:r>
              <a:rPr lang="fr-FR" sz="1800" dirty="0" smtClean="0">
                <a:latin typeface="Symbol" pitchFamily="18" charset="2"/>
              </a:rPr>
              <a:t>f </a:t>
            </a:r>
            <a:r>
              <a:rPr lang="fr-FR" sz="1800" dirty="0" err="1" smtClean="0"/>
              <a:t>Persei</a:t>
            </a:r>
            <a:endParaRPr lang="fr-FR" sz="1800" dirty="0" smtClean="0"/>
          </a:p>
          <a:p>
            <a:pPr>
              <a:buNone/>
            </a:pPr>
            <a:r>
              <a:rPr lang="fr-FR" sz="1800" dirty="0"/>
              <a:t>	</a:t>
            </a:r>
            <a:r>
              <a:rPr lang="fr-FR" sz="1800" dirty="0" smtClean="0"/>
              <a:t>MIRC 6T @ 1.6µm, VEGA 4T @ 656-487nm</a:t>
            </a:r>
            <a:endParaRPr lang="fr-FR" sz="1800" baseline="30000" dirty="0"/>
          </a:p>
        </p:txBody>
      </p:sp>
      <p:pic>
        <p:nvPicPr>
          <p:cNvPr id="8" name="Image 7" descr="phi-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8916" y="252646"/>
            <a:ext cx="2178394" cy="1728192"/>
          </a:xfrm>
          <a:prstGeom prst="rect">
            <a:avLst/>
          </a:prstGeom>
        </p:spPr>
      </p:pic>
      <p:grpSp>
        <p:nvGrpSpPr>
          <p:cNvPr id="7" name="Groupe 16"/>
          <p:cNvGrpSpPr/>
          <p:nvPr/>
        </p:nvGrpSpPr>
        <p:grpSpPr>
          <a:xfrm>
            <a:off x="6444208" y="2057400"/>
            <a:ext cx="1872208" cy="1872208"/>
            <a:chOff x="4788024" y="1916832"/>
            <a:chExt cx="2150831" cy="214332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916832"/>
              <a:ext cx="2150831" cy="214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5148064" y="3429000"/>
              <a:ext cx="139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</a:t>
              </a:r>
              <a:r>
                <a:rPr lang="fr-FR" dirty="0" smtClean="0">
                  <a:latin typeface="Symbol" pitchFamily="18" charset="2"/>
                </a:rPr>
                <a:t>a, </a:t>
              </a:r>
              <a:r>
                <a:rPr lang="fr-FR" dirty="0" smtClean="0"/>
                <a:t>R=6000</a:t>
              </a:r>
              <a:endParaRPr lang="fr-FR" dirty="0">
                <a:latin typeface="Symbol" pitchFamily="18" charset="2"/>
              </a:endParaRPr>
            </a:p>
          </p:txBody>
        </p:sp>
      </p:grpSp>
      <p:pic>
        <p:nvPicPr>
          <p:cNvPr id="14" name="Image 13" descr="uv_coverage_phiPer_E2E1W2W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933056"/>
            <a:ext cx="2160000" cy="2160000"/>
          </a:xfrm>
          <a:prstGeom prst="rect">
            <a:avLst/>
          </a:prstGeom>
        </p:spPr>
      </p:pic>
      <p:pic>
        <p:nvPicPr>
          <p:cNvPr id="15" name="Image 14" descr="uv_coverage_phiPer_MIRC6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872" y="1700808"/>
            <a:ext cx="2160000" cy="2160000"/>
          </a:xfrm>
          <a:prstGeom prst="rect">
            <a:avLst/>
          </a:prstGeom>
        </p:spPr>
      </p:pic>
      <p:pic>
        <p:nvPicPr>
          <p:cNvPr id="16" name="Image 15" descr="uv_coverage_phiPer_S2S1W2W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933056"/>
            <a:ext cx="2160000" cy="2160000"/>
          </a:xfrm>
          <a:prstGeom prst="rect">
            <a:avLst/>
          </a:prstGeom>
        </p:spPr>
      </p:pic>
      <p:pic>
        <p:nvPicPr>
          <p:cNvPr id="13" name="Image 12" descr="uv_coverage_Mirc6T_Vega4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104" y="1700808"/>
            <a:ext cx="4464496" cy="4464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886200"/>
            <a:ext cx="2183135" cy="20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09399" y="5867400"/>
            <a:ext cx="375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Principle</a:t>
            </a:r>
            <a:r>
              <a:rPr lang="fr-FR" sz="1600" i="1" dirty="0" smtClean="0"/>
              <a:t> in </a:t>
            </a:r>
            <a:r>
              <a:rPr lang="fr-FR" sz="1600" i="1" dirty="0" err="1" smtClean="0"/>
              <a:t>Millour</a:t>
            </a:r>
            <a:r>
              <a:rPr lang="fr-FR" sz="1600" i="1" dirty="0" smtClean="0"/>
              <a:t> et al., A&amp;A526, 2011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838200"/>
          </a:xfrm>
        </p:spPr>
        <p:txBody>
          <a:bodyPr/>
          <a:lstStyle/>
          <a:p>
            <a:r>
              <a:rPr lang="en-US" dirty="0" smtClean="0"/>
              <a:t>Current known limitations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78363"/>
          </a:xfrm>
        </p:spPr>
        <p:txBody>
          <a:bodyPr/>
          <a:lstStyle/>
          <a:p>
            <a:r>
              <a:rPr lang="en-US" sz="2000" dirty="0" smtClean="0"/>
              <a:t>Photon counting detectors: saturation effects</a:t>
            </a:r>
          </a:p>
          <a:p>
            <a:pPr lvl="1"/>
            <a:r>
              <a:rPr lang="en-US" sz="1800" dirty="0" smtClean="0"/>
              <a:t>Locally on intense emission lines</a:t>
            </a:r>
          </a:p>
          <a:p>
            <a:pPr lvl="1"/>
            <a:r>
              <a:rPr lang="en-US" sz="1800" dirty="0" smtClean="0"/>
              <a:t>Globally on bright stars or 3T/4T modes</a:t>
            </a:r>
          </a:p>
          <a:p>
            <a:pPr lvl="1"/>
            <a:r>
              <a:rPr lang="en-US" sz="1800" dirty="0" smtClean="0"/>
              <a:t>Quantum efficiency</a:t>
            </a:r>
          </a:p>
          <a:p>
            <a:pPr lvl="1"/>
            <a:r>
              <a:rPr lang="en-US" sz="1800" dirty="0" smtClean="0"/>
              <a:t>Overheads (15ms of exposure every 25ms)</a:t>
            </a:r>
          </a:p>
          <a:p>
            <a:pPr lvl="1"/>
            <a:r>
              <a:rPr lang="en-US" sz="1800" dirty="0" smtClean="0"/>
              <a:t>Hard to work around 500nm (seeing effects)</a:t>
            </a:r>
          </a:p>
          <a:p>
            <a:r>
              <a:rPr lang="en-US" sz="2000" dirty="0" smtClean="0"/>
              <a:t>Hard to get accurate measurements on low V² </a:t>
            </a:r>
          </a:p>
          <a:p>
            <a:r>
              <a:rPr lang="en-US" sz="2000" dirty="0" smtClean="0"/>
              <a:t>SNR of closure phase measurements in photon counting regime.</a:t>
            </a:r>
          </a:p>
          <a:p>
            <a:endParaRPr lang="en-US" sz="2000" dirty="0" smtClean="0"/>
          </a:p>
          <a:p>
            <a:r>
              <a:rPr lang="en-US" sz="2000" dirty="0" smtClean="0"/>
              <a:t>Instrumental V²</a:t>
            </a:r>
          </a:p>
          <a:p>
            <a:pPr lvl="1"/>
            <a:r>
              <a:rPr lang="en-US" sz="1800" dirty="0" smtClean="0"/>
              <a:t>Difference between baselines</a:t>
            </a:r>
          </a:p>
          <a:p>
            <a:pPr lvl="1"/>
            <a:r>
              <a:rPr lang="en-US" sz="1800" dirty="0" smtClean="0"/>
              <a:t>Difference with time on a same baseline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ARA_Collaboration_Template">
  <a:themeElements>
    <a:clrScheme name="CHARA_Collabor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A_Collaboration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A_Collabor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Documents\Presentations\Paris 2005\CHARA_Collaboration_Template.ppt</Template>
  <TotalTime>13212</TotalTime>
  <Words>1121</Words>
  <Application>Microsoft Office PowerPoint</Application>
  <PresentationFormat>Affichage à l'écran (4:3)</PresentationFormat>
  <Paragraphs>178</Paragraphs>
  <Slides>20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CHARA_Collaboration_Template</vt:lpstr>
      <vt:lpstr>…quation</vt:lpstr>
      <vt:lpstr>VEGA: Status and future plans</vt:lpstr>
      <vt:lpstr>2011 observations</vt:lpstr>
      <vt:lpstr>2011 science activities</vt:lpstr>
      <vt:lpstr>VEGA management</vt:lpstr>
      <vt:lpstr>PIVOT interface</vt:lpstr>
      <vt:lpstr>2011 publications</vt:lpstr>
      <vt:lpstr>Works in progress</vt:lpstr>
      <vt:lpstr>Perspectives of spectral imaging</vt:lpstr>
      <vt:lpstr>Current known limitations</vt:lpstr>
      <vt:lpstr> ALGOLR &amp; ALGOLB Photon counting detector   Upgrade of ALGOLB towards a modern ALGOLR-2 </vt:lpstr>
      <vt:lpstr>Intensifier modification</vt:lpstr>
      <vt:lpstr>  New camera Point Grey Gazelle  Pixel 5.5 µm  2048x2048 Binning 2x2 150 Frames/sec MROI (multiple Region Interest) 2 cameralink 10m cables  New computer Windows Seven, 1 processor 6 cores High speed disk 15K rpm Frame Grabber Dalsa Xcelera PX4 Full On board functions Dark substract Flat field correction        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Interferometric Studies of  Binary  Stars</dc:title>
  <dc:creator>Authorized User</dc:creator>
  <cp:lastModifiedBy>Denis Mourard</cp:lastModifiedBy>
  <cp:revision>410</cp:revision>
  <cp:lastPrinted>1999-05-21T22:14:30Z</cp:lastPrinted>
  <dcterms:created xsi:type="dcterms:W3CDTF">1996-12-09T21:42:12Z</dcterms:created>
  <dcterms:modified xsi:type="dcterms:W3CDTF">2012-02-29T16:34:39Z</dcterms:modified>
</cp:coreProperties>
</file>