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openxmlformats-officedocument.oleObjec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1" r:id="rId3"/>
    <p:sldId id="272" r:id="rId4"/>
    <p:sldId id="273" r:id="rId5"/>
    <p:sldId id="308" r:id="rId6"/>
    <p:sldId id="276" r:id="rId7"/>
    <p:sldId id="283" r:id="rId8"/>
    <p:sldId id="284" r:id="rId9"/>
    <p:sldId id="285" r:id="rId10"/>
    <p:sldId id="286" r:id="rId11"/>
    <p:sldId id="287" r:id="rId12"/>
    <p:sldId id="288" r:id="rId13"/>
    <p:sldId id="300" r:id="rId14"/>
    <p:sldId id="301" r:id="rId15"/>
    <p:sldId id="302" r:id="rId16"/>
    <p:sldId id="303" r:id="rId17"/>
    <p:sldId id="304" r:id="rId18"/>
    <p:sldId id="292" r:id="rId19"/>
    <p:sldId id="307" r:id="rId20"/>
    <p:sldId id="293" r:id="rId21"/>
    <p:sldId id="294" r:id="rId22"/>
    <p:sldId id="298"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00" autoAdjust="0"/>
  </p:normalViewPr>
  <p:slideViewPr>
    <p:cSldViewPr>
      <p:cViewPr varScale="1">
        <p:scale>
          <a:sx n="78" d="100"/>
          <a:sy n="78" d="100"/>
        </p:scale>
        <p:origin x="-15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06/10/2010</a:t>
            </a:r>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DD3305-E8FB-41EA-B59C-16273C4815BC}" type="slidenum">
              <a:rPr lang="fr-FR" smtClean="0"/>
              <a:pPr/>
              <a:t>‹N°›</a:t>
            </a:fld>
            <a:endParaRPr lang="fr-FR"/>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06/10/2010</a:t>
            </a:r>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15777-7A95-4930-945B-32AE66EB1070}" type="slidenum">
              <a:rPr lang="fr-FR" smtClean="0"/>
              <a:pPr/>
              <a:t>‹N°›</a:t>
            </a:fld>
            <a:endParaRPr lang="fr-FR"/>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A6FD1-0476-4208-ABDB-2B741E7869C5}" type="slidenum">
              <a:rPr lang="fr-FR"/>
              <a:pPr/>
              <a:t>2</a:t>
            </a:fld>
            <a:endParaRPr lang="fr-F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fr-FR"/>
              <a:t>log L = cste + 2 log R + 4 log T</a:t>
            </a:r>
          </a:p>
        </p:txBody>
      </p:sp>
      <p:sp>
        <p:nvSpPr>
          <p:cNvPr id="5" name="Espace réservé de la date 4"/>
          <p:cNvSpPr>
            <a:spLocks noGrp="1"/>
          </p:cNvSpPr>
          <p:nvPr>
            <p:ph type="dt"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39923-FA80-499C-B869-DE8D0CAD74C0}" type="slidenum">
              <a:rPr lang="fr-FR"/>
              <a:pPr/>
              <a:t>6</a:t>
            </a:fld>
            <a:endParaRPr lang="fr-F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
        <p:nvSpPr>
          <p:cNvPr id="5" name="Espace réservé de la date 4"/>
          <p:cNvSpPr>
            <a:spLocks noGrp="1"/>
          </p:cNvSpPr>
          <p:nvPr>
            <p:ph type="dt"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Next</a:t>
            </a:r>
            <a:r>
              <a:rPr lang="fr-FR" dirty="0" smtClean="0"/>
              <a:t> </a:t>
            </a:r>
            <a:r>
              <a:rPr lang="fr-FR" dirty="0" err="1" smtClean="0"/>
              <a:t>is</a:t>
            </a:r>
            <a:r>
              <a:rPr lang="fr-FR" dirty="0" smtClean="0"/>
              <a:t> the </a:t>
            </a:r>
            <a:r>
              <a:rPr lang="fr-FR" dirty="0" err="1" smtClean="0"/>
              <a:t>ro</a:t>
            </a:r>
            <a:r>
              <a:rPr lang="fr-FR" dirty="0" smtClean="0"/>
              <a:t> </a:t>
            </a:r>
            <a:r>
              <a:rPr lang="fr-FR" dirty="0" err="1" smtClean="0"/>
              <a:t>Ap</a:t>
            </a:r>
            <a:r>
              <a:rPr lang="fr-FR" dirty="0" smtClean="0"/>
              <a:t> star</a:t>
            </a:r>
            <a:endParaRPr lang="fr-FR" dirty="0"/>
          </a:p>
        </p:txBody>
      </p:sp>
      <p:sp>
        <p:nvSpPr>
          <p:cNvPr id="4" name="Espace réservé du numéro de diapositive 3"/>
          <p:cNvSpPr>
            <a:spLocks noGrp="1"/>
          </p:cNvSpPr>
          <p:nvPr>
            <p:ph type="sldNum" sz="quarter" idx="10"/>
          </p:nvPr>
        </p:nvSpPr>
        <p:spPr/>
        <p:txBody>
          <a:bodyPr/>
          <a:lstStyle/>
          <a:p>
            <a:pPr>
              <a:defRPr/>
            </a:pPr>
            <a:fld id="{12589EC1-0070-421D-A379-165F3988BEBA}" type="slidenum">
              <a:rPr lang="en-US" smtClean="0"/>
              <a:pPr>
                <a:defRPr/>
              </a:pPr>
              <a:t>8</a:t>
            </a:fld>
            <a:endParaRPr lang="en-US"/>
          </a:p>
        </p:txBody>
      </p:sp>
      <p:sp>
        <p:nvSpPr>
          <p:cNvPr id="5" name="Espace réservé de la date 4"/>
          <p:cNvSpPr>
            <a:spLocks noGrp="1"/>
          </p:cNvSpPr>
          <p:nvPr>
            <p:ph type="dt" idx="11"/>
          </p:nvPr>
        </p:nvSpPr>
        <p:spPr/>
        <p:txBody>
          <a:bodyPr/>
          <a:lstStyle/>
          <a:p>
            <a:r>
              <a:rPr lang="fr-FR" smtClean="0"/>
              <a:t>06/10/2010</a:t>
            </a:r>
            <a:endParaRPr lang="fr-FR"/>
          </a:p>
        </p:txBody>
      </p:sp>
      <p:sp>
        <p:nvSpPr>
          <p:cNvPr id="6" name="Espace réservé du pied de page 5"/>
          <p:cNvSpPr>
            <a:spLocks noGrp="1"/>
          </p:cNvSpPr>
          <p:nvPr>
            <p:ph type="ftr" sz="quarter" idx="12"/>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01507" eaLnBrk="0" fontAlgn="base" hangingPunct="0">
              <a:spcBef>
                <a:spcPct val="30000"/>
              </a:spcBef>
              <a:spcAft>
                <a:spcPct val="0"/>
              </a:spcAft>
              <a:defRPr/>
            </a:pPr>
            <a:r>
              <a:rPr lang="en-GB" b="1" kern="0" dirty="0" smtClean="0">
                <a:latin typeface="Arial" pitchFamily="34" charset="0"/>
                <a:ea typeface="ＭＳ Ｐゴシック" pitchFamily="34" charset="-128"/>
                <a:cs typeface="Arial" pitchFamily="34" charset="0"/>
              </a:rPr>
              <a:t>Collaboration between the VEGA consortium and M. Cunha &amp; I. </a:t>
            </a:r>
            <a:r>
              <a:rPr lang="en-GB" b="1" kern="0" dirty="0" err="1" smtClean="0">
                <a:latin typeface="Arial" pitchFamily="34" charset="0"/>
                <a:ea typeface="ＭＳ Ｐゴシック" pitchFamily="34" charset="-128"/>
                <a:cs typeface="Arial" pitchFamily="34" charset="0"/>
              </a:rPr>
              <a:t>Brandao</a:t>
            </a:r>
            <a:r>
              <a:rPr lang="en-GB" b="1" kern="0" dirty="0" smtClean="0">
                <a:latin typeface="Arial" pitchFamily="34" charset="0"/>
                <a:ea typeface="ＭＳ Ｐゴシック" pitchFamily="34" charset="-128"/>
                <a:cs typeface="Arial" pitchFamily="34" charset="0"/>
              </a:rPr>
              <a:t> (University of Porto)</a:t>
            </a:r>
          </a:p>
          <a:p>
            <a:r>
              <a:rPr lang="fr-FR" dirty="0" smtClean="0"/>
              <a:t>The </a:t>
            </a:r>
            <a:r>
              <a:rPr lang="fr-FR" dirty="0" err="1" smtClean="0"/>
              <a:t>solid</a:t>
            </a:r>
            <a:r>
              <a:rPr lang="fr-FR" dirty="0" smtClean="0"/>
              <a:t> box</a:t>
            </a:r>
            <a:r>
              <a:rPr lang="fr-FR" baseline="0" dirty="0" smtClean="0"/>
              <a:t> </a:t>
            </a:r>
            <a:r>
              <a:rPr lang="fr-FR" baseline="0" dirty="0" err="1" smtClean="0"/>
              <a:t>is</a:t>
            </a:r>
            <a:r>
              <a:rPr lang="fr-FR" baseline="0" dirty="0" smtClean="0"/>
              <a:t> </a:t>
            </a:r>
            <a:r>
              <a:rPr lang="fr-FR" baseline="0" dirty="0" err="1" smtClean="0"/>
              <a:t>our</a:t>
            </a:r>
            <a:r>
              <a:rPr lang="fr-FR" baseline="0" dirty="0" smtClean="0"/>
              <a:t> </a:t>
            </a:r>
            <a:r>
              <a:rPr lang="fr-FR" baseline="0" dirty="0" err="1" smtClean="0"/>
              <a:t>current</a:t>
            </a:r>
            <a:r>
              <a:rPr lang="fr-FR" baseline="0" dirty="0" smtClean="0"/>
              <a:t> </a:t>
            </a:r>
            <a:r>
              <a:rPr lang="fr-FR" baseline="0" dirty="0" err="1" smtClean="0"/>
              <a:t>determination</a:t>
            </a:r>
            <a:r>
              <a:rPr lang="fr-FR" baseline="0" dirty="0" smtClean="0"/>
              <a:t> of the </a:t>
            </a:r>
            <a:r>
              <a:rPr lang="fr-FR" baseline="0" dirty="0" err="1" smtClean="0"/>
              <a:t>gam</a:t>
            </a:r>
            <a:r>
              <a:rPr lang="fr-FR" baseline="0" dirty="0" smtClean="0"/>
              <a:t> </a:t>
            </a:r>
            <a:r>
              <a:rPr lang="fr-FR" baseline="0" dirty="0" err="1" smtClean="0"/>
              <a:t>Equ</a:t>
            </a:r>
            <a:r>
              <a:rPr lang="fr-FR" baseline="0" dirty="0" smtClean="0"/>
              <a:t> position in the HR </a:t>
            </a:r>
            <a:r>
              <a:rPr lang="fr-FR" baseline="0" dirty="0" err="1" smtClean="0"/>
              <a:t>diagram</a:t>
            </a:r>
            <a:r>
              <a:rPr lang="fr-FR" baseline="0" dirty="0" smtClean="0"/>
              <a:t> </a:t>
            </a:r>
            <a:r>
              <a:rPr lang="fr-FR" baseline="0" dirty="0" err="1" smtClean="0"/>
              <a:t>when</a:t>
            </a:r>
            <a:r>
              <a:rPr lang="fr-FR" baseline="0" dirty="0" smtClean="0"/>
              <a:t> </a:t>
            </a:r>
            <a:r>
              <a:rPr lang="fr-FR" baseline="0" dirty="0" err="1" smtClean="0"/>
              <a:t>ignoring</a:t>
            </a:r>
            <a:r>
              <a:rPr lang="fr-FR" baseline="0" dirty="0" smtClean="0"/>
              <a:t> the </a:t>
            </a:r>
            <a:r>
              <a:rPr lang="fr-FR" baseline="0" dirty="0" err="1" smtClean="0"/>
              <a:t>companion</a:t>
            </a:r>
            <a:r>
              <a:rPr lang="fr-FR" baseline="0" dirty="0" smtClean="0"/>
              <a:t>. </a:t>
            </a:r>
            <a:r>
              <a:rPr lang="fr-FR" baseline="0" dirty="0" err="1" smtClean="0"/>
              <a:t>Dashed</a:t>
            </a:r>
            <a:r>
              <a:rPr lang="fr-FR" baseline="0" dirty="0" smtClean="0"/>
              <a:t> one </a:t>
            </a:r>
            <a:r>
              <a:rPr lang="fr-FR" baseline="0" dirty="0" err="1" smtClean="0"/>
              <a:t>is</a:t>
            </a:r>
            <a:r>
              <a:rPr lang="fr-FR" baseline="0" dirty="0" smtClean="0"/>
              <a:t> </a:t>
            </a:r>
            <a:r>
              <a:rPr lang="fr-FR" baseline="0" dirty="0" err="1" smtClean="0"/>
              <a:t>when</a:t>
            </a:r>
            <a:r>
              <a:rPr lang="fr-FR" baseline="0" dirty="0" smtClean="0"/>
              <a:t> </a:t>
            </a:r>
            <a:r>
              <a:rPr lang="fr-FR" baseline="0" dirty="0" err="1" smtClean="0"/>
              <a:t>substracting</a:t>
            </a:r>
            <a:r>
              <a:rPr lang="fr-FR" baseline="0" dirty="0" smtClean="0"/>
              <a:t> the maximal contribution </a:t>
            </a:r>
            <a:r>
              <a:rPr lang="fr-FR" baseline="0" dirty="0" err="1" smtClean="0"/>
              <a:t>from</a:t>
            </a:r>
            <a:r>
              <a:rPr lang="fr-FR" baseline="0" dirty="0" smtClean="0"/>
              <a:t> the </a:t>
            </a:r>
            <a:r>
              <a:rPr lang="fr-FR" baseline="0" dirty="0" err="1" smtClean="0"/>
              <a:t>companion</a:t>
            </a:r>
            <a:r>
              <a:rPr lang="fr-FR" baseline="0" dirty="0" smtClean="0"/>
              <a:t>. </a:t>
            </a:r>
            <a:r>
              <a:rPr lang="fr-FR" baseline="0" dirty="0" err="1" smtClean="0"/>
              <a:t>Dotted</a:t>
            </a:r>
            <a:r>
              <a:rPr lang="fr-FR" baseline="0" dirty="0" smtClean="0"/>
              <a:t> one (</a:t>
            </a:r>
            <a:r>
              <a:rPr lang="fr-FR" baseline="0" dirty="0" err="1" smtClean="0"/>
              <a:t>left</a:t>
            </a:r>
            <a:r>
              <a:rPr lang="fr-FR" baseline="0" dirty="0" smtClean="0"/>
              <a:t> one) corresponds to the </a:t>
            </a:r>
            <a:r>
              <a:rPr lang="fr-FR" baseline="0" dirty="0" err="1" smtClean="0"/>
              <a:t>old</a:t>
            </a:r>
            <a:r>
              <a:rPr lang="fr-FR" baseline="0" dirty="0" smtClean="0"/>
              <a:t> </a:t>
            </a:r>
            <a:r>
              <a:rPr lang="fr-FR" baseline="0" dirty="0" err="1" smtClean="0"/>
              <a:t>determination</a:t>
            </a:r>
            <a:r>
              <a:rPr lang="fr-FR" baseline="0" dirty="0" smtClean="0"/>
              <a:t> </a:t>
            </a:r>
            <a:r>
              <a:rPr lang="fr-FR" baseline="0" dirty="0" err="1" smtClean="0"/>
              <a:t>used</a:t>
            </a:r>
            <a:r>
              <a:rPr lang="fr-FR" baseline="0" dirty="0" smtClean="0"/>
              <a:t> for </a:t>
            </a:r>
            <a:r>
              <a:rPr lang="fr-FR" baseline="0" dirty="0" err="1" smtClean="0"/>
              <a:t>asterosiesmic</a:t>
            </a:r>
            <a:r>
              <a:rPr lang="fr-FR" baseline="0" dirty="0" smtClean="0"/>
              <a:t> </a:t>
            </a:r>
            <a:r>
              <a:rPr lang="fr-FR" baseline="0" dirty="0" err="1" smtClean="0"/>
              <a:t>modelling</a:t>
            </a:r>
            <a:r>
              <a:rPr lang="fr-FR" baseline="0" dirty="0" smtClean="0"/>
              <a:t> of </a:t>
            </a:r>
            <a:r>
              <a:rPr lang="fr-FR" baseline="0" dirty="0" err="1" smtClean="0"/>
              <a:t>gam</a:t>
            </a:r>
            <a:r>
              <a:rPr lang="fr-FR" baseline="0" dirty="0" smtClean="0"/>
              <a:t> </a:t>
            </a:r>
            <a:r>
              <a:rPr lang="fr-FR" baseline="0" dirty="0" err="1" smtClean="0"/>
              <a:t>Equ</a:t>
            </a:r>
            <a:r>
              <a:rPr lang="fr-FR" baseline="0" dirty="0" smtClean="0"/>
              <a:t> (</a:t>
            </a:r>
            <a:r>
              <a:rPr lang="fr-FR" baseline="0" dirty="0" err="1" smtClean="0"/>
              <a:t>Kochukhov</a:t>
            </a:r>
            <a:r>
              <a:rPr lang="fr-FR" baseline="0" dirty="0" smtClean="0"/>
              <a:t> et </a:t>
            </a:r>
            <a:r>
              <a:rPr lang="fr-FR" baseline="0" dirty="0" err="1" smtClean="0"/>
              <a:t>Bagnulo</a:t>
            </a:r>
            <a:r>
              <a:rPr lang="fr-FR" baseline="0" dirty="0" smtClean="0"/>
              <a:t>).</a:t>
            </a:r>
          </a:p>
          <a:p>
            <a:r>
              <a:rPr lang="fr-FR" baseline="0" dirty="0" smtClean="0"/>
              <a:t>(1 sigma </a:t>
            </a:r>
            <a:r>
              <a:rPr lang="fr-FR" baseline="0" dirty="0" err="1" smtClean="0"/>
              <a:t>erro</a:t>
            </a:r>
            <a:endParaRPr lang="fr-FR" baseline="0" dirty="0" smtClean="0"/>
          </a:p>
          <a:p>
            <a:endParaRPr lang="fr-FR" baseline="0" dirty="0" smtClean="0"/>
          </a:p>
          <a:p>
            <a:r>
              <a:rPr lang="fr-FR" baseline="0" dirty="0" smtClean="0"/>
              <a:t>1 sigma </a:t>
            </a:r>
            <a:r>
              <a:rPr lang="fr-FR" baseline="0" dirty="0" err="1" smtClean="0"/>
              <a:t>error</a:t>
            </a:r>
            <a:r>
              <a:rPr lang="fr-FR" baseline="0" dirty="0" smtClean="0"/>
              <a:t> box. Diagonal </a:t>
            </a:r>
            <a:r>
              <a:rPr lang="fr-FR" baseline="0" dirty="0" err="1" smtClean="0"/>
              <a:t>lines</a:t>
            </a:r>
            <a:r>
              <a:rPr lang="fr-FR" baseline="0" dirty="0" smtClean="0"/>
              <a:t> are </a:t>
            </a:r>
            <a:r>
              <a:rPr lang="fr-FR" baseline="0" dirty="0" err="1" smtClean="0"/>
              <a:t>defined</a:t>
            </a:r>
            <a:r>
              <a:rPr lang="fr-FR" baseline="0" dirty="0" smtClean="0"/>
              <a:t> by the radius </a:t>
            </a:r>
            <a:r>
              <a:rPr lang="fr-FR" baseline="0" dirty="0" err="1" smtClean="0"/>
              <a:t>determination</a:t>
            </a:r>
            <a:r>
              <a:rPr lang="fr-FR" baseline="0" dirty="0" smtClean="0"/>
              <a:t>.</a:t>
            </a:r>
          </a:p>
          <a:p>
            <a:r>
              <a:rPr lang="fr-FR" baseline="0" dirty="0" err="1" smtClean="0"/>
              <a:t>Next</a:t>
            </a:r>
            <a:r>
              <a:rPr lang="fr-FR" baseline="0" dirty="0" smtClean="0"/>
              <a:t> </a:t>
            </a:r>
            <a:r>
              <a:rPr lang="fr-FR" baseline="0" dirty="0" err="1" smtClean="0"/>
              <a:t>slide</a:t>
            </a:r>
            <a:r>
              <a:rPr lang="fr-FR" baseline="0" dirty="0" smtClean="0"/>
              <a:t> </a:t>
            </a:r>
            <a:r>
              <a:rPr lang="fr-FR" baseline="0" dirty="0" err="1" smtClean="0"/>
              <a:t>is</a:t>
            </a:r>
            <a:r>
              <a:rPr lang="fr-FR" baseline="0" dirty="0" smtClean="0"/>
              <a:t> beta cep</a:t>
            </a:r>
            <a:endParaRPr lang="fr-FR" dirty="0"/>
          </a:p>
        </p:txBody>
      </p:sp>
      <p:sp>
        <p:nvSpPr>
          <p:cNvPr id="4" name="Espace réservé du numéro de diapositive 3"/>
          <p:cNvSpPr>
            <a:spLocks noGrp="1"/>
          </p:cNvSpPr>
          <p:nvPr>
            <p:ph type="sldNum" sz="quarter" idx="10"/>
          </p:nvPr>
        </p:nvSpPr>
        <p:spPr/>
        <p:txBody>
          <a:bodyPr/>
          <a:lstStyle/>
          <a:p>
            <a:pPr>
              <a:defRPr/>
            </a:pPr>
            <a:fld id="{12589EC1-0070-421D-A379-165F3988BEBA}" type="slidenum">
              <a:rPr lang="en-US" smtClean="0"/>
              <a:pPr>
                <a:defRPr/>
              </a:pPr>
              <a:t>10</a:t>
            </a:fld>
            <a:endParaRPr lang="en-US"/>
          </a:p>
        </p:txBody>
      </p:sp>
      <p:sp>
        <p:nvSpPr>
          <p:cNvPr id="5" name="Espace réservé de la date 4"/>
          <p:cNvSpPr>
            <a:spLocks noGrp="1"/>
          </p:cNvSpPr>
          <p:nvPr>
            <p:ph type="dt" idx="11"/>
          </p:nvPr>
        </p:nvSpPr>
        <p:spPr/>
        <p:txBody>
          <a:bodyPr/>
          <a:lstStyle/>
          <a:p>
            <a:r>
              <a:rPr lang="fr-FR" smtClean="0"/>
              <a:t>06/10/2010</a:t>
            </a:r>
            <a:endParaRPr lang="fr-FR"/>
          </a:p>
        </p:txBody>
      </p:sp>
      <p:sp>
        <p:nvSpPr>
          <p:cNvPr id="6" name="Espace réservé du pied de page 5"/>
          <p:cNvSpPr>
            <a:spLocks noGrp="1"/>
          </p:cNvSpPr>
          <p:nvPr>
            <p:ph type="ftr" sz="quarter" idx="12"/>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fr-FR" smtClean="0">
                <a:latin typeface="Times New Roman" pitchFamily="18" charset="0"/>
                <a:ea typeface="ＭＳ Ｐゴシック" pitchFamily="34" charset="-128"/>
              </a:rPr>
              <a:t>Spectral type: A9p</a:t>
            </a:r>
          </a:p>
          <a:p>
            <a:r>
              <a:rPr lang="fr-FR" smtClean="0">
                <a:latin typeface="Times New Roman" pitchFamily="18" charset="0"/>
                <a:ea typeface="ＭＳ Ｐゴシック" pitchFamily="34" charset="-128"/>
              </a:rPr>
              <a:t>Magnitude: V = 4.7</a:t>
            </a:r>
          </a:p>
          <a:p>
            <a:r>
              <a:rPr lang="fr-FR" smtClean="0">
                <a:latin typeface="Times New Roman" pitchFamily="18" charset="0"/>
                <a:ea typeface="ＭＳ Ｐゴシック" pitchFamily="34" charset="-128"/>
              </a:rPr>
              <a:t>V sin i ~ 10 km/s</a:t>
            </a:r>
          </a:p>
          <a:p>
            <a:r>
              <a:rPr lang="fr-FR" smtClean="0">
                <a:latin typeface="Times New Roman" pitchFamily="18" charset="0"/>
                <a:ea typeface="ＭＳ Ｐゴシック" pitchFamily="34" charset="-128"/>
              </a:rPr>
              <a:t>Parallax</a:t>
            </a:r>
            <a:r>
              <a:rPr lang="fr-FR" smtClean="0">
                <a:latin typeface="Symbol" pitchFamily="18" charset="2"/>
                <a:ea typeface="ＭＳ Ｐゴシック" pitchFamily="34" charset="-128"/>
              </a:rPr>
              <a:t> p</a:t>
            </a:r>
            <a:r>
              <a:rPr lang="fr-FR" smtClean="0">
                <a:latin typeface="Times New Roman" pitchFamily="18" charset="0"/>
                <a:ea typeface="ＭＳ Ｐゴシック" pitchFamily="34" charset="-128"/>
              </a:rPr>
              <a:t> = 28.38 mas </a:t>
            </a:r>
          </a:p>
          <a:p>
            <a:r>
              <a:rPr lang="fr-FR" smtClean="0">
                <a:latin typeface="Times New Roman" pitchFamily="18" charset="0"/>
                <a:ea typeface="ＭＳ Ｐゴシック" pitchFamily="34" charset="-128"/>
              </a:rPr>
              <a:t>Distance = 35 pc</a:t>
            </a:r>
          </a:p>
        </p:txBody>
      </p:sp>
      <p:sp>
        <p:nvSpPr>
          <p:cNvPr id="4" name="Espace réservé de la date 3"/>
          <p:cNvSpPr>
            <a:spLocks noGrp="1"/>
          </p:cNvSpPr>
          <p:nvPr>
            <p:ph type="dt" idx="10"/>
          </p:nvPr>
        </p:nvSpPr>
        <p:spPr/>
        <p:txBody>
          <a:bodyPr/>
          <a:lstStyle/>
          <a:p>
            <a:r>
              <a:rPr lang="fr-FR" smtClean="0"/>
              <a:t>06/10/2010</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fr-FR" dirty="0" smtClean="0">
                <a:latin typeface="Times New Roman" pitchFamily="18" charset="0"/>
                <a:ea typeface="ＭＳ Ｐゴシック" pitchFamily="34" charset="-128"/>
              </a:rPr>
              <a:t>Spectral type: A9p</a:t>
            </a:r>
          </a:p>
          <a:p>
            <a:r>
              <a:rPr lang="fr-FR" dirty="0" smtClean="0">
                <a:latin typeface="Times New Roman" pitchFamily="18" charset="0"/>
                <a:ea typeface="ＭＳ Ｐゴシック" pitchFamily="34" charset="-128"/>
              </a:rPr>
              <a:t>Magnitude: V = 4.7</a:t>
            </a:r>
          </a:p>
          <a:p>
            <a:r>
              <a:rPr lang="fr-FR" dirty="0" smtClean="0">
                <a:latin typeface="Times New Roman" pitchFamily="18" charset="0"/>
                <a:ea typeface="ＭＳ Ｐゴシック" pitchFamily="34" charset="-128"/>
              </a:rPr>
              <a:t>V sin i ~ 10 km/s</a:t>
            </a:r>
          </a:p>
          <a:p>
            <a:r>
              <a:rPr lang="fr-FR" dirty="0" err="1" smtClean="0">
                <a:latin typeface="Times New Roman" pitchFamily="18" charset="0"/>
                <a:ea typeface="ＭＳ Ｐゴシック" pitchFamily="34" charset="-128"/>
              </a:rPr>
              <a:t>Parallax</a:t>
            </a:r>
            <a:r>
              <a:rPr lang="fr-FR" dirty="0" smtClean="0">
                <a:latin typeface="Symbol" pitchFamily="18" charset="2"/>
                <a:ea typeface="ＭＳ Ｐゴシック" pitchFamily="34" charset="-128"/>
              </a:rPr>
              <a:t> p</a:t>
            </a:r>
            <a:r>
              <a:rPr lang="fr-FR" dirty="0" smtClean="0">
                <a:latin typeface="Times New Roman" pitchFamily="18" charset="0"/>
                <a:ea typeface="ＭＳ Ｐゴシック" pitchFamily="34" charset="-128"/>
              </a:rPr>
              <a:t> = 28.38 mas </a:t>
            </a:r>
          </a:p>
          <a:p>
            <a:r>
              <a:rPr lang="fr-FR" dirty="0" smtClean="0">
                <a:latin typeface="Times New Roman" pitchFamily="18" charset="0"/>
                <a:ea typeface="ＭＳ Ｐゴシック" pitchFamily="34" charset="-128"/>
              </a:rPr>
              <a:t>Distance = 35 pc</a:t>
            </a:r>
          </a:p>
          <a:p>
            <a:endParaRPr lang="fr-FR" dirty="0" smtClean="0">
              <a:latin typeface="Times New Roman" pitchFamily="18" charset="0"/>
              <a:ea typeface="ＭＳ Ｐゴシック" pitchFamily="34" charset="-128"/>
            </a:endParaRPr>
          </a:p>
          <a:p>
            <a:r>
              <a:rPr lang="fr-FR" dirty="0" err="1" smtClean="0">
                <a:latin typeface="Times New Roman" pitchFamily="18" charset="0"/>
                <a:ea typeface="ＭＳ Ｐゴシック" pitchFamily="34" charset="-128"/>
              </a:rPr>
              <a:t>Next</a:t>
            </a:r>
            <a:r>
              <a:rPr lang="fr-FR" dirty="0" smtClean="0">
                <a:latin typeface="Times New Roman" pitchFamily="18" charset="0"/>
                <a:ea typeface="ＭＳ Ｐゴシック" pitchFamily="34" charset="-128"/>
              </a:rPr>
              <a:t> </a:t>
            </a:r>
            <a:r>
              <a:rPr lang="fr-FR" dirty="0" err="1" smtClean="0">
                <a:latin typeface="Times New Roman" pitchFamily="18" charset="0"/>
                <a:ea typeface="ＭＳ Ｐゴシック" pitchFamily="34" charset="-128"/>
              </a:rPr>
              <a:t>slide</a:t>
            </a:r>
            <a:r>
              <a:rPr lang="fr-FR" dirty="0" smtClean="0">
                <a:latin typeface="Times New Roman" pitchFamily="18" charset="0"/>
                <a:ea typeface="ＭＳ Ｐゴシック" pitchFamily="34" charset="-128"/>
              </a:rPr>
              <a:t> </a:t>
            </a:r>
            <a:r>
              <a:rPr lang="fr-FR" dirty="0" err="1" smtClean="0">
                <a:latin typeface="Times New Roman" pitchFamily="18" charset="0"/>
                <a:ea typeface="ＭＳ Ｐゴシック" pitchFamily="34" charset="-128"/>
              </a:rPr>
              <a:t>is</a:t>
            </a:r>
            <a:r>
              <a:rPr lang="fr-FR" dirty="0" smtClean="0">
                <a:latin typeface="Times New Roman" pitchFamily="18" charset="0"/>
                <a:ea typeface="ＭＳ Ｐゴシック" pitchFamily="34" charset="-128"/>
              </a:rPr>
              <a:t> alpha cep</a:t>
            </a:r>
          </a:p>
        </p:txBody>
      </p:sp>
      <p:sp>
        <p:nvSpPr>
          <p:cNvPr id="4" name="Espace réservé de la date 3"/>
          <p:cNvSpPr>
            <a:spLocks noGrp="1"/>
          </p:cNvSpPr>
          <p:nvPr>
            <p:ph type="dt" idx="10"/>
          </p:nvPr>
        </p:nvSpPr>
        <p:spPr/>
        <p:txBody>
          <a:bodyPr/>
          <a:lstStyle/>
          <a:p>
            <a:r>
              <a:rPr lang="fr-FR" smtClean="0"/>
              <a:t>06/10/2010</a:t>
            </a:r>
            <a:endParaRPr lang="fr-FR"/>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5B15777-7A95-4930-945B-32AE66EB1070}" type="slidenum">
              <a:rPr lang="fr-FR" smtClean="0"/>
              <a:pPr/>
              <a:t>14</a:t>
            </a:fld>
            <a:endParaRPr lang="fr-FR"/>
          </a:p>
        </p:txBody>
      </p:sp>
      <p:sp>
        <p:nvSpPr>
          <p:cNvPr id="5" name="Espace réservé de la date 4"/>
          <p:cNvSpPr>
            <a:spLocks noGrp="1"/>
          </p:cNvSpPr>
          <p:nvPr>
            <p:ph type="dt" idx="11"/>
          </p:nvPr>
        </p:nvSpPr>
        <p:spPr/>
        <p:txBody>
          <a:bodyPr/>
          <a:lstStyle/>
          <a:p>
            <a:r>
              <a:rPr lang="fr-FR" smtClean="0"/>
              <a:t>06/10/2010</a:t>
            </a:r>
            <a:endParaRPr lang="fr-FR"/>
          </a:p>
        </p:txBody>
      </p:sp>
      <p:sp>
        <p:nvSpPr>
          <p:cNvPr id="6" name="Espace réservé du pied de page 5"/>
          <p:cNvSpPr>
            <a:spLocks noGrp="1"/>
          </p:cNvSpPr>
          <p:nvPr>
            <p:ph type="ftr" sz="quarter" idx="12"/>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Calibrators and targets accessible for V² measurements as a function the infrared fringe tracker limiting magnitude. This will certainly be a strong limitation.</a:t>
            </a:r>
          </a:p>
          <a:p>
            <a:pPr eaLnBrk="1" hangingPunct="1"/>
            <a:r>
              <a:rPr lang="fr-FR" smtClean="0"/>
              <a:t>These plots are made for 3T observations (long baselines) with VEGA showing the strong difficulties of finding bright and small infrared sources for calibration purposes…The second difficulties is that bright visible sources can be found but these stars are usually O or B stars where the probability of multiplicity is very high.</a:t>
            </a:r>
          </a:p>
          <a:p>
            <a:pPr eaLnBrk="1" hangingPunct="1"/>
            <a:r>
              <a:rPr lang="fr-FR" smtClean="0"/>
              <a:t>Increasing the limiting magnitude of the CHARA fringe traacker up to 6 would be a must for VEGA visible programs.</a:t>
            </a:r>
          </a:p>
        </p:txBody>
      </p:sp>
      <p:sp>
        <p:nvSpPr>
          <p:cNvPr id="4" name="Espace réservé du numéro de diapositive 3"/>
          <p:cNvSpPr>
            <a:spLocks noGrp="1"/>
          </p:cNvSpPr>
          <p:nvPr>
            <p:ph type="sldNum" sz="quarter" idx="5"/>
          </p:nvPr>
        </p:nvSpPr>
        <p:spPr/>
        <p:txBody>
          <a:bodyPr/>
          <a:lstStyle/>
          <a:p>
            <a:pPr>
              <a:defRPr/>
            </a:pPr>
            <a:fld id="{1D1FF1C7-93E1-4C49-B063-6EFF6032540D}" type="slidenum">
              <a:rPr lang="fr-FR" smtClean="0"/>
              <a:pPr>
                <a:defRPr/>
              </a:pPr>
              <a:t>19</a:t>
            </a:fld>
            <a:endParaRPr lang="fr-FR"/>
          </a:p>
        </p:txBody>
      </p:sp>
      <p:sp>
        <p:nvSpPr>
          <p:cNvPr id="5" name="Espace réservé de la date 4"/>
          <p:cNvSpPr>
            <a:spLocks noGrp="1"/>
          </p:cNvSpPr>
          <p:nvPr>
            <p:ph type="dt"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p:spPr>
        <p:txBody>
          <a:bodyPr/>
          <a:lstStyle/>
          <a:p>
            <a:endParaRPr lang="en-GB" smtClean="0">
              <a:latin typeface="Times New Roman" pitchFamily="18" charset="0"/>
              <a:ea typeface="ＭＳ Ｐゴシック" pitchFamily="34" charset="-128"/>
            </a:endParaRPr>
          </a:p>
        </p:txBody>
      </p:sp>
      <p:sp>
        <p:nvSpPr>
          <p:cNvPr id="45060" name="Espace réservé du numéro de diapositive 3"/>
          <p:cNvSpPr>
            <a:spLocks noGrp="1"/>
          </p:cNvSpPr>
          <p:nvPr>
            <p:ph type="sldNum" sz="quarter" idx="5"/>
          </p:nvPr>
        </p:nvSpPr>
        <p:spPr>
          <a:noFill/>
        </p:spPr>
        <p:txBody>
          <a:bodyPr/>
          <a:lstStyle/>
          <a:p>
            <a:fld id="{3380A35C-9158-469B-8BB8-FF914DCDC354}" type="slidenum">
              <a:rPr lang="en-US"/>
              <a:pPr/>
              <a:t>20</a:t>
            </a:fld>
            <a:endParaRPr lang="en-US"/>
          </a:p>
        </p:txBody>
      </p:sp>
      <p:sp>
        <p:nvSpPr>
          <p:cNvPr id="5" name="Espace réservé de la date 4"/>
          <p:cNvSpPr>
            <a:spLocks noGrp="1"/>
          </p:cNvSpPr>
          <p:nvPr>
            <p:ph type="dt"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06/10/2010</a:t>
            </a:r>
            <a:endParaRPr lang="fr-FR" dirty="0"/>
          </a:p>
        </p:txBody>
      </p:sp>
      <p:sp>
        <p:nvSpPr>
          <p:cNvPr id="5" name="Espace réservé du pied de page 4"/>
          <p:cNvSpPr>
            <a:spLocks noGrp="1"/>
          </p:cNvSpPr>
          <p:nvPr>
            <p:ph type="ftr" sz="quarter" idx="11"/>
          </p:nvPr>
        </p:nvSpPr>
        <p:spPr/>
        <p:txBody>
          <a:bodyPr/>
          <a:lstStyle/>
          <a:p>
            <a:r>
              <a:rPr lang="fr-FR" dirty="0" smtClean="0"/>
              <a:t>Forum PNPS 2010  D. </a:t>
            </a:r>
            <a:r>
              <a:rPr lang="fr-FR" dirty="0" err="1" smtClean="0"/>
              <a:t>Mourard</a:t>
            </a:r>
            <a:r>
              <a:rPr lang="fr-FR" dirty="0" smtClean="0"/>
              <a:t> VEGA</a:t>
            </a:r>
            <a:endParaRPr lang="fr-FR" dirty="0"/>
          </a:p>
        </p:txBody>
      </p:sp>
      <p:sp>
        <p:nvSpPr>
          <p:cNvPr id="6" name="Espace réservé du numéro de diapositive 5"/>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06/10/2010</a:t>
            </a:r>
            <a:endParaRPr lang="fr-FR"/>
          </a:p>
        </p:txBody>
      </p:sp>
      <p:sp>
        <p:nvSpPr>
          <p:cNvPr id="5" name="Espace réservé du pied de page 4"/>
          <p:cNvSpPr>
            <a:spLocks noGrp="1"/>
          </p:cNvSpPr>
          <p:nvPr>
            <p:ph type="ftr" sz="quarter" idx="11"/>
          </p:nvPr>
        </p:nvSpPr>
        <p:spPr/>
        <p:txBody>
          <a:bodyPr/>
          <a:lstStyle/>
          <a:p>
            <a:r>
              <a:rPr lang="fr-FR" smtClean="0"/>
              <a:t>Forum PNPS 2010  D. Mourard VEGA</a:t>
            </a:r>
            <a:endParaRPr lang="fr-FR"/>
          </a:p>
        </p:txBody>
      </p:sp>
      <p:sp>
        <p:nvSpPr>
          <p:cNvPr id="6" name="Espace réservé du numéro de diapositive 5"/>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06/10/2010</a:t>
            </a:r>
            <a:endParaRPr lang="fr-FR"/>
          </a:p>
        </p:txBody>
      </p:sp>
      <p:sp>
        <p:nvSpPr>
          <p:cNvPr id="5" name="Espace réservé du pied de page 4"/>
          <p:cNvSpPr>
            <a:spLocks noGrp="1"/>
          </p:cNvSpPr>
          <p:nvPr>
            <p:ph type="ftr" sz="quarter" idx="11"/>
          </p:nvPr>
        </p:nvSpPr>
        <p:spPr/>
        <p:txBody>
          <a:bodyPr/>
          <a:lstStyle/>
          <a:p>
            <a:r>
              <a:rPr lang="fr-FR" smtClean="0"/>
              <a:t>Forum PNPS 2010  D. Mourard VEGA</a:t>
            </a:r>
            <a:endParaRPr lang="fr-FR"/>
          </a:p>
        </p:txBody>
      </p:sp>
      <p:sp>
        <p:nvSpPr>
          <p:cNvPr id="6" name="Espace réservé du numéro de diapositive 5"/>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06/10/2010</a:t>
            </a:r>
            <a:endParaRPr lang="fr-FR"/>
          </a:p>
        </p:txBody>
      </p:sp>
      <p:sp>
        <p:nvSpPr>
          <p:cNvPr id="5" name="Espace réservé du pied de page 4"/>
          <p:cNvSpPr>
            <a:spLocks noGrp="1"/>
          </p:cNvSpPr>
          <p:nvPr>
            <p:ph type="ftr" sz="quarter" idx="11"/>
          </p:nvPr>
        </p:nvSpPr>
        <p:spPr/>
        <p:txBody>
          <a:bodyPr/>
          <a:lstStyle/>
          <a:p>
            <a:r>
              <a:rPr lang="fr-FR" smtClean="0"/>
              <a:t>Forum PNPS 2010  D. Mourard VEGA</a:t>
            </a:r>
            <a:endParaRPr lang="fr-FR"/>
          </a:p>
        </p:txBody>
      </p:sp>
      <p:sp>
        <p:nvSpPr>
          <p:cNvPr id="6" name="Espace réservé du numéro de diapositive 5"/>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06/10/2010</a:t>
            </a:r>
            <a:endParaRPr lang="fr-FR"/>
          </a:p>
        </p:txBody>
      </p:sp>
      <p:sp>
        <p:nvSpPr>
          <p:cNvPr id="5" name="Espace réservé du pied de page 4"/>
          <p:cNvSpPr>
            <a:spLocks noGrp="1"/>
          </p:cNvSpPr>
          <p:nvPr>
            <p:ph type="ftr" sz="quarter" idx="11"/>
          </p:nvPr>
        </p:nvSpPr>
        <p:spPr/>
        <p:txBody>
          <a:bodyPr/>
          <a:lstStyle/>
          <a:p>
            <a:r>
              <a:rPr lang="fr-FR" smtClean="0"/>
              <a:t>Forum PNPS 2010  D. Mourard VEGA</a:t>
            </a:r>
            <a:endParaRPr lang="fr-FR"/>
          </a:p>
        </p:txBody>
      </p:sp>
      <p:sp>
        <p:nvSpPr>
          <p:cNvPr id="6" name="Espace réservé du numéro de diapositive 5"/>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r>
              <a:rPr lang="fr-FR" smtClean="0"/>
              <a:t>Forum PNPS 2010  D. Mourard VEGA</a:t>
            </a:r>
            <a:endParaRPr lang="fr-FR"/>
          </a:p>
        </p:txBody>
      </p:sp>
      <p:sp>
        <p:nvSpPr>
          <p:cNvPr id="7" name="Espace réservé du numéro de diapositive 6"/>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06/10/2010</a:t>
            </a:r>
            <a:endParaRPr lang="fr-FR"/>
          </a:p>
        </p:txBody>
      </p:sp>
      <p:sp>
        <p:nvSpPr>
          <p:cNvPr id="8" name="Espace réservé du pied de page 7"/>
          <p:cNvSpPr>
            <a:spLocks noGrp="1"/>
          </p:cNvSpPr>
          <p:nvPr>
            <p:ph type="ftr" sz="quarter" idx="11"/>
          </p:nvPr>
        </p:nvSpPr>
        <p:spPr/>
        <p:txBody>
          <a:bodyPr/>
          <a:lstStyle/>
          <a:p>
            <a:r>
              <a:rPr lang="fr-FR" smtClean="0"/>
              <a:t>Forum PNPS 2010  D. Mourard VEGA</a:t>
            </a:r>
            <a:endParaRPr lang="fr-FR"/>
          </a:p>
        </p:txBody>
      </p:sp>
      <p:sp>
        <p:nvSpPr>
          <p:cNvPr id="9" name="Espace réservé du numéro de diapositive 8"/>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06/10/2010</a:t>
            </a:r>
            <a:endParaRPr lang="fr-FR"/>
          </a:p>
        </p:txBody>
      </p:sp>
      <p:sp>
        <p:nvSpPr>
          <p:cNvPr id="4" name="Espace réservé du pied de page 3"/>
          <p:cNvSpPr>
            <a:spLocks noGrp="1"/>
          </p:cNvSpPr>
          <p:nvPr>
            <p:ph type="ftr" sz="quarter" idx="11"/>
          </p:nvPr>
        </p:nvSpPr>
        <p:spPr/>
        <p:txBody>
          <a:bodyPr/>
          <a:lstStyle/>
          <a:p>
            <a:r>
              <a:rPr lang="fr-FR" smtClean="0"/>
              <a:t>Forum PNPS 2010  D. Mourard VEGA</a:t>
            </a:r>
            <a:endParaRPr lang="fr-FR"/>
          </a:p>
        </p:txBody>
      </p:sp>
      <p:sp>
        <p:nvSpPr>
          <p:cNvPr id="5" name="Espace réservé du numéro de diapositive 4"/>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06/10/2010</a:t>
            </a:r>
            <a:endParaRPr lang="fr-FR"/>
          </a:p>
        </p:txBody>
      </p:sp>
      <p:sp>
        <p:nvSpPr>
          <p:cNvPr id="3" name="Espace réservé du pied de page 2"/>
          <p:cNvSpPr>
            <a:spLocks noGrp="1"/>
          </p:cNvSpPr>
          <p:nvPr>
            <p:ph type="ftr" sz="quarter" idx="11"/>
          </p:nvPr>
        </p:nvSpPr>
        <p:spPr/>
        <p:txBody>
          <a:bodyPr/>
          <a:lstStyle/>
          <a:p>
            <a:r>
              <a:rPr lang="fr-FR" smtClean="0"/>
              <a:t>Forum PNPS 2010  D. Mourard VEGA</a:t>
            </a:r>
            <a:endParaRPr lang="fr-FR"/>
          </a:p>
        </p:txBody>
      </p:sp>
      <p:sp>
        <p:nvSpPr>
          <p:cNvPr id="4" name="Espace réservé du numéro de diapositive 3"/>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r>
              <a:rPr lang="fr-FR" smtClean="0"/>
              <a:t>Forum PNPS 2010  D. Mourard VEGA</a:t>
            </a:r>
            <a:endParaRPr lang="fr-FR"/>
          </a:p>
        </p:txBody>
      </p:sp>
      <p:sp>
        <p:nvSpPr>
          <p:cNvPr id="7" name="Espace réservé du numéro de diapositive 6"/>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06/10/2010</a:t>
            </a:r>
            <a:endParaRPr lang="fr-FR"/>
          </a:p>
        </p:txBody>
      </p:sp>
      <p:sp>
        <p:nvSpPr>
          <p:cNvPr id="6" name="Espace réservé du pied de page 5"/>
          <p:cNvSpPr>
            <a:spLocks noGrp="1"/>
          </p:cNvSpPr>
          <p:nvPr>
            <p:ph type="ftr" sz="quarter" idx="11"/>
          </p:nvPr>
        </p:nvSpPr>
        <p:spPr/>
        <p:txBody>
          <a:bodyPr/>
          <a:lstStyle/>
          <a:p>
            <a:r>
              <a:rPr lang="fr-FR" smtClean="0"/>
              <a:t>Forum PNPS 2010  D. Mourard VEGA</a:t>
            </a:r>
            <a:endParaRPr lang="fr-FR"/>
          </a:p>
        </p:txBody>
      </p:sp>
      <p:sp>
        <p:nvSpPr>
          <p:cNvPr id="7" name="Espace réservé du numéro de diapositive 6"/>
          <p:cNvSpPr>
            <a:spLocks noGrp="1"/>
          </p:cNvSpPr>
          <p:nvPr>
            <p:ph type="sldNum" sz="quarter" idx="12"/>
          </p:nvPr>
        </p:nvSpPr>
        <p:spPr/>
        <p:txBody>
          <a:bodyPr/>
          <a:lstStyle/>
          <a:p>
            <a:fld id="{7A7F6F43-6263-4B2E-B86C-6555E78F192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06/10/2010</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Forum PNPS 2010  D. Mourard VEGA</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F6F43-6263-4B2E-B86C-6555E78F192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bs-azur.fr/gemini/projets/vega/en/news/index.htm" TargetMode="External"/><Relationship Id="rId2" Type="http://schemas.openxmlformats.org/officeDocument/2006/relationships/hyperlink" Target="http://www.oca.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Feuille_de_calcul_Microsoft_Office_Excel1.xls"/><Relationship Id="rId4" Type="http://schemas.openxmlformats.org/officeDocument/2006/relationships/image" Target="../media/image9.wmf"/><Relationship Id="rId9" Type="http://schemas.openxmlformats.org/officeDocument/2006/relationships/oleObject" Target="../embeddings/Feuille_de_calcul_Microsoft_Office_Excel2.xls"/></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052736"/>
            <a:ext cx="9144000" cy="1470025"/>
          </a:xfrm>
        </p:spPr>
        <p:txBody>
          <a:bodyPr>
            <a:noAutofit/>
          </a:bodyPr>
          <a:lstStyle/>
          <a:p>
            <a:r>
              <a:rPr lang="fr-FR" sz="3200" dirty="0" smtClean="0"/>
              <a:t>Atmosphères stellaires – Paramètres fondamentaux</a:t>
            </a:r>
            <a:br>
              <a:rPr lang="fr-FR" sz="3200" dirty="0" smtClean="0"/>
            </a:br>
            <a:r>
              <a:rPr lang="fr-FR" sz="3200" dirty="0" smtClean="0"/>
              <a:t>Apport et Perspectives de VEGA/CHARA</a:t>
            </a:r>
            <a:endParaRPr lang="fr-FR" sz="3200" dirty="0"/>
          </a:p>
        </p:txBody>
      </p:sp>
      <p:sp>
        <p:nvSpPr>
          <p:cNvPr id="3" name="Sous-titre 2"/>
          <p:cNvSpPr>
            <a:spLocks noGrp="1"/>
          </p:cNvSpPr>
          <p:nvPr>
            <p:ph type="subTitle" idx="1"/>
          </p:nvPr>
        </p:nvSpPr>
        <p:spPr>
          <a:xfrm>
            <a:off x="1331640" y="5157192"/>
            <a:ext cx="6400800" cy="1392560"/>
          </a:xfrm>
        </p:spPr>
        <p:txBody>
          <a:bodyPr>
            <a:normAutofit/>
          </a:bodyPr>
          <a:lstStyle/>
          <a:p>
            <a:r>
              <a:rPr lang="fr-FR" sz="1800" dirty="0" smtClean="0"/>
              <a:t>D. MOURARD OCA/FIZEAU</a:t>
            </a:r>
          </a:p>
          <a:p>
            <a:r>
              <a:rPr lang="fr-FR" sz="1800" dirty="0" smtClean="0"/>
              <a:t>et le groupe VEGA (OCA, LAOG, CRAL, CHARA…)</a:t>
            </a:r>
          </a:p>
          <a:p>
            <a:r>
              <a:rPr lang="fr-FR" sz="1800" dirty="0" smtClean="0"/>
              <a:t>Merci à P. </a:t>
            </a:r>
            <a:r>
              <a:rPr lang="fr-FR" sz="1800" dirty="0" err="1" smtClean="0"/>
              <a:t>Kervella</a:t>
            </a:r>
            <a:endParaRPr lang="fr-FR" sz="1800" dirty="0"/>
          </a:p>
        </p:txBody>
      </p:sp>
      <p:pic>
        <p:nvPicPr>
          <p:cNvPr id="4" name="Picture 7" descr="stellar-thumb"/>
          <p:cNvPicPr>
            <a:picLocks noChangeAspect="1" noChangeArrowheads="1"/>
          </p:cNvPicPr>
          <p:nvPr/>
        </p:nvPicPr>
        <p:blipFill>
          <a:blip r:embed="rId2" cstate="print"/>
          <a:srcRect/>
          <a:stretch>
            <a:fillRect/>
          </a:stretch>
        </p:blipFill>
        <p:spPr bwMode="auto">
          <a:xfrm>
            <a:off x="2843808" y="2636912"/>
            <a:ext cx="3162300" cy="252888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8244408" y="44624"/>
            <a:ext cx="838200" cy="801687"/>
          </a:xfrm>
          <a:prstGeom prst="rect">
            <a:avLst/>
          </a:prstGeom>
          <a:noFill/>
          <a:ln w="9525">
            <a:noFill/>
            <a:miter lim="800000"/>
            <a:headEnd/>
            <a:tailEnd/>
          </a:ln>
        </p:spPr>
      </p:pic>
      <p:pic>
        <p:nvPicPr>
          <p:cNvPr id="6" name="Image 18" descr="logocaeu_4_400.jpg"/>
          <p:cNvPicPr>
            <a:picLocks noChangeAspect="1"/>
          </p:cNvPicPr>
          <p:nvPr/>
        </p:nvPicPr>
        <p:blipFill>
          <a:blip r:embed="rId4" cstate="print"/>
          <a:srcRect/>
          <a:stretch>
            <a:fillRect/>
          </a:stretch>
        </p:blipFill>
        <p:spPr bwMode="auto">
          <a:xfrm>
            <a:off x="22200" y="26392"/>
            <a:ext cx="1741488" cy="522288"/>
          </a:xfrm>
          <a:prstGeom prst="rect">
            <a:avLst/>
          </a:prstGeom>
          <a:noFill/>
          <a:ln w="9525">
            <a:noFill/>
            <a:miter lim="800000"/>
            <a:headEnd/>
            <a:tailEnd/>
          </a:ln>
        </p:spPr>
      </p:pic>
      <p:sp>
        <p:nvSpPr>
          <p:cNvPr id="7" name="Espace réservé de la date 6"/>
          <p:cNvSpPr>
            <a:spLocks noGrp="1"/>
          </p:cNvSpPr>
          <p:nvPr>
            <p:ph type="dt" sz="half" idx="10"/>
          </p:nvPr>
        </p:nvSpPr>
        <p:spPr/>
        <p:txBody>
          <a:bodyPr/>
          <a:lstStyle/>
          <a:p>
            <a:r>
              <a:rPr lang="fr-FR" smtClean="0"/>
              <a:t>06/10/2010</a:t>
            </a:r>
            <a:endParaRPr lang="fr-FR" dirty="0"/>
          </a:p>
        </p:txBody>
      </p:sp>
      <p:sp>
        <p:nvSpPr>
          <p:cNvPr id="8" name="Espace réservé du numéro de diapositive 7"/>
          <p:cNvSpPr>
            <a:spLocks noGrp="1"/>
          </p:cNvSpPr>
          <p:nvPr>
            <p:ph type="sldNum" sz="quarter" idx="12"/>
          </p:nvPr>
        </p:nvSpPr>
        <p:spPr/>
        <p:txBody>
          <a:bodyPr/>
          <a:lstStyle/>
          <a:p>
            <a:fld id="{7A7F6F43-6263-4B2E-B86C-6555E78F1920}" type="slidenum">
              <a:rPr lang="fr-FR" smtClean="0"/>
              <a:pPr/>
              <a:t>1</a:t>
            </a:fld>
            <a:endParaRPr lang="fr-FR"/>
          </a:p>
        </p:txBody>
      </p:sp>
      <p:sp>
        <p:nvSpPr>
          <p:cNvPr id="9" name="Espace réservé du pied de page 8"/>
          <p:cNvSpPr>
            <a:spLocks noGrp="1"/>
          </p:cNvSpPr>
          <p:nvPr>
            <p:ph type="ftr" sz="quarter" idx="11"/>
          </p:nvPr>
        </p:nvSpPr>
        <p:spPr/>
        <p:txBody>
          <a:bodyPr/>
          <a:lstStyle/>
          <a:p>
            <a:r>
              <a:rPr lang="fr-FR" smtClean="0"/>
              <a:t>Forum PNPS 2010  D. Mourard VEGA</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a:stretch>
            <a:fillRect/>
          </a:stretch>
        </p:blipFill>
        <p:spPr bwMode="auto">
          <a:xfrm>
            <a:off x="791764" y="1005805"/>
            <a:ext cx="3150838" cy="2541704"/>
          </a:xfrm>
          <a:prstGeom prst="rect">
            <a:avLst/>
          </a:prstGeom>
          <a:noFill/>
          <a:ln w="47625" cmpd="thinThick">
            <a:noFill/>
            <a:miter lim="800000"/>
            <a:headEnd type="none" w="sm" len="sm"/>
            <a:tailEnd type="none" w="sm" len="sm"/>
          </a:ln>
        </p:spPr>
      </p:pic>
      <p:sp>
        <p:nvSpPr>
          <p:cNvPr id="11269" name="ZoneTexte 4"/>
          <p:cNvSpPr txBox="1">
            <a:spLocks noChangeArrowheads="1"/>
          </p:cNvSpPr>
          <p:nvPr/>
        </p:nvSpPr>
        <p:spPr bwMode="auto">
          <a:xfrm>
            <a:off x="1188165" y="3563184"/>
            <a:ext cx="2179637" cy="368300"/>
          </a:xfrm>
          <a:prstGeom prst="rect">
            <a:avLst/>
          </a:prstGeom>
          <a:noFill/>
          <a:ln w="9525">
            <a:noFill/>
            <a:miter lim="800000"/>
            <a:headEnd/>
            <a:tailEnd/>
          </a:ln>
        </p:spPr>
        <p:txBody>
          <a:bodyPr wrap="none">
            <a:spAutoFit/>
          </a:bodyPr>
          <a:lstStyle/>
          <a:p>
            <a:r>
              <a:rPr lang="fr-FR" dirty="0" err="1">
                <a:latin typeface="Symbol" pitchFamily="18" charset="2"/>
              </a:rPr>
              <a:t>f</a:t>
            </a:r>
            <a:r>
              <a:rPr lang="fr-FR" baseline="-25000" dirty="0" err="1"/>
              <a:t>LD</a:t>
            </a:r>
            <a:r>
              <a:rPr lang="fr-FR" dirty="0"/>
              <a:t>=0.56+-0.02mas</a:t>
            </a:r>
            <a:endParaRPr lang="fr-FR" baseline="-25000" dirty="0"/>
          </a:p>
        </p:txBody>
      </p:sp>
      <p:pic>
        <p:nvPicPr>
          <p:cNvPr id="7" name="Picture 4"/>
          <p:cNvPicPr>
            <a:picLocks noChangeAspect="1" noChangeArrowheads="1"/>
          </p:cNvPicPr>
          <p:nvPr/>
        </p:nvPicPr>
        <p:blipFill>
          <a:blip r:embed="rId4" cstate="print"/>
          <a:srcRect/>
          <a:stretch>
            <a:fillRect/>
          </a:stretch>
        </p:blipFill>
        <p:spPr bwMode="auto">
          <a:xfrm>
            <a:off x="5058087" y="973098"/>
            <a:ext cx="3268998" cy="2672637"/>
          </a:xfrm>
          <a:prstGeom prst="rect">
            <a:avLst/>
          </a:prstGeom>
          <a:noFill/>
          <a:ln w="47625" cmpd="thinThick">
            <a:noFill/>
            <a:miter lim="800000"/>
            <a:headEnd type="none" w="sm" len="sm"/>
            <a:tailEnd type="none" w="sm" len="sm"/>
          </a:ln>
        </p:spPr>
      </p:pic>
      <p:sp>
        <p:nvSpPr>
          <p:cNvPr id="8" name="ZoneTexte 4"/>
          <p:cNvSpPr txBox="1">
            <a:spLocks noChangeArrowheads="1"/>
          </p:cNvSpPr>
          <p:nvPr/>
        </p:nvSpPr>
        <p:spPr bwMode="auto">
          <a:xfrm>
            <a:off x="5225001" y="3657210"/>
            <a:ext cx="3189335" cy="369332"/>
          </a:xfrm>
          <a:prstGeom prst="rect">
            <a:avLst/>
          </a:prstGeom>
          <a:noFill/>
          <a:ln w="9525">
            <a:noFill/>
            <a:miter lim="800000"/>
            <a:headEnd/>
            <a:tailEnd/>
          </a:ln>
        </p:spPr>
        <p:txBody>
          <a:bodyPr wrap="none">
            <a:spAutoFit/>
          </a:bodyPr>
          <a:lstStyle/>
          <a:p>
            <a:r>
              <a:rPr lang="fr-FR" dirty="0" err="1"/>
              <a:t>Perraut</a:t>
            </a:r>
            <a:r>
              <a:rPr lang="fr-FR" dirty="0"/>
              <a:t> et al., </a:t>
            </a:r>
            <a:r>
              <a:rPr lang="fr-FR" dirty="0" err="1"/>
              <a:t>submitted</a:t>
            </a:r>
            <a:r>
              <a:rPr lang="fr-FR" dirty="0"/>
              <a:t> </a:t>
            </a:r>
            <a:r>
              <a:rPr lang="fr-FR" dirty="0" smtClean="0"/>
              <a:t>to A&amp;A</a:t>
            </a:r>
            <a:endParaRPr lang="fr-FR" dirty="0"/>
          </a:p>
        </p:txBody>
      </p:sp>
      <p:sp>
        <p:nvSpPr>
          <p:cNvPr id="11" name="Rectangle 3"/>
          <p:cNvSpPr txBox="1">
            <a:spLocks noChangeArrowheads="1"/>
          </p:cNvSpPr>
          <p:nvPr/>
        </p:nvSpPr>
        <p:spPr bwMode="auto">
          <a:xfrm>
            <a:off x="545874" y="4120738"/>
            <a:ext cx="8598126" cy="1757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Collection of photometric and low resolution spectroscopic data</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Use of </a:t>
            </a:r>
            <a:r>
              <a:rPr kumimoji="0" lang="en-GB" sz="1600" b="0" i="0" u="none" strike="noStrike" kern="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Kurucz</a:t>
            </a:r>
            <a:r>
              <a:rPr kumimoji="0" lang="en-GB" sz="16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models for UV and IR parts of the spectrum</a:t>
            </a: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Char char="ð"/>
              <a:tabLst/>
              <a:defRPr/>
            </a:pPr>
            <a:r>
              <a:rPr kumimoji="0" lang="en-GB" sz="1200" b="1" i="0" u="none" strike="noStrike" kern="0" cap="none" spc="0" normalizeH="0" baseline="0" noProof="0" dirty="0" smtClean="0">
                <a:ln>
                  <a:noFill/>
                </a:ln>
                <a:solidFill>
                  <a:srgbClr val="FF0000"/>
                </a:solidFill>
                <a:effectLst/>
                <a:uLnTx/>
                <a:uFillTx/>
                <a:latin typeface="Arial" pitchFamily="34" charset="0"/>
                <a:ea typeface="ＭＳ Ｐゴシック" pitchFamily="34" charset="-128"/>
                <a:cs typeface="Arial" pitchFamily="34" charset="0"/>
                <a:sym typeface="Wingdings" pitchFamily="2" charset="2"/>
              </a:rPr>
              <a:t> Bolometric flux</a:t>
            </a: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GB" sz="1050" b="0" i="0" u="none" strike="noStrike" kern="0" cap="none" spc="0" normalizeH="0" baseline="0" noProof="0" dirty="0" smtClean="0">
              <a:ln>
                <a:noFill/>
              </a:ln>
              <a:solidFill>
                <a:schemeClr val="hlink"/>
              </a:solidFill>
              <a:effectLst/>
              <a:uLnTx/>
              <a:uFillTx/>
              <a:latin typeface="Arial" pitchFamily="34" charset="0"/>
              <a:ea typeface="ＭＳ Ｐゴシック" pitchFamily="34" charset="-128"/>
              <a:cs typeface="Arial" pitchFamily="34" charset="0"/>
              <a:sym typeface="Wingdings" pitchFamily="2" charset="2"/>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From the bolometric flux and the angular diameter determined with CHARA/VEGA observations :</a:t>
            </a: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Char char="ð"/>
              <a:tabLst/>
              <a:defRPr/>
            </a:pPr>
            <a:r>
              <a:rPr kumimoji="0" lang="en-GB" sz="1200" b="1" i="0" u="none" strike="noStrike" kern="0" cap="none" spc="0" normalizeH="0" baseline="0" noProof="0" dirty="0" smtClean="0">
                <a:ln>
                  <a:noFill/>
                </a:ln>
                <a:solidFill>
                  <a:srgbClr val="FF0000"/>
                </a:solidFill>
                <a:effectLst/>
                <a:uLnTx/>
                <a:uFillTx/>
                <a:latin typeface="Arial" pitchFamily="34" charset="0"/>
                <a:ea typeface="ＭＳ Ｐゴシック" pitchFamily="34" charset="-128"/>
                <a:cs typeface="Arial" pitchFamily="34" charset="0"/>
                <a:sym typeface="Wingdings" pitchFamily="2" charset="2"/>
              </a:rPr>
              <a:t> Effective temperature</a:t>
            </a:r>
          </a:p>
          <a:p>
            <a:pPr marL="742950" marR="0" lvl="1" indent="-285750" algn="l" defTabSz="914400" rtl="0" eaLnBrk="0" fontAlgn="base" latinLnBrk="0" hangingPunct="0">
              <a:lnSpc>
                <a:spcPct val="90000"/>
              </a:lnSpc>
              <a:spcBef>
                <a:spcPct val="20000"/>
              </a:spcBef>
              <a:spcAft>
                <a:spcPct val="0"/>
              </a:spcAft>
              <a:buClrTx/>
              <a:buSzTx/>
              <a:buFontTx/>
              <a:buNone/>
              <a:tabLst/>
              <a:defRPr/>
            </a:pPr>
            <a:endParaRPr kumimoji="0" lang="en-GB" sz="105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From the bolometric flux, the angular diameter, and the parallax :</a:t>
            </a: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Char char="ð"/>
              <a:tabLst/>
              <a:defRPr/>
            </a:pPr>
            <a:r>
              <a:rPr kumimoji="0" lang="en-GB" sz="1200" b="0" i="0" u="none" strike="noStrike" kern="0" cap="none" spc="0" normalizeH="0" baseline="0" noProof="0" dirty="0" smtClean="0">
                <a:ln>
                  <a:noFill/>
                </a:ln>
                <a:solidFill>
                  <a:srgbClr val="FF0000"/>
                </a:solidFill>
                <a:effectLst/>
                <a:uLnTx/>
                <a:uFillTx/>
                <a:latin typeface="Arial" pitchFamily="34" charset="0"/>
                <a:ea typeface="ＭＳ Ｐゴシック" pitchFamily="34" charset="-128"/>
                <a:cs typeface="Arial" pitchFamily="34" charset="0"/>
                <a:sym typeface="Wingdings" pitchFamily="2" charset="2"/>
              </a:rPr>
              <a:t> </a:t>
            </a:r>
            <a:r>
              <a:rPr kumimoji="0" lang="en-GB" sz="1200" b="1" i="0" u="none" strike="noStrike" kern="0" cap="none" spc="0" normalizeH="0" baseline="0" noProof="0" dirty="0" smtClean="0">
                <a:ln>
                  <a:noFill/>
                </a:ln>
                <a:solidFill>
                  <a:srgbClr val="FF0000"/>
                </a:solidFill>
                <a:effectLst/>
                <a:uLnTx/>
                <a:uFillTx/>
                <a:latin typeface="Arial" pitchFamily="34" charset="0"/>
                <a:ea typeface="ＭＳ Ｐゴシック" pitchFamily="34" charset="-128"/>
                <a:cs typeface="Arial" pitchFamily="34" charset="0"/>
                <a:sym typeface="Wingdings" pitchFamily="2" charset="2"/>
              </a:rPr>
              <a:t>Radius and luminosity = position in the HR diagram</a:t>
            </a:r>
          </a:p>
          <a:p>
            <a:pPr marL="1143000" marR="0" lvl="2" indent="-228600" algn="l" defTabSz="914400" rtl="0" eaLnBrk="0" fontAlgn="base" latinLnBrk="0" hangingPunct="0">
              <a:lnSpc>
                <a:spcPct val="90000"/>
              </a:lnSpc>
              <a:spcBef>
                <a:spcPct val="20000"/>
              </a:spcBef>
              <a:spcAft>
                <a:spcPct val="0"/>
              </a:spcAft>
              <a:buClrTx/>
              <a:buSzTx/>
              <a:buFontTx/>
              <a:buNone/>
              <a:tabLst/>
              <a:defRPr/>
            </a:pPr>
            <a:endParaRPr kumimoji="0" lang="fr-FR" sz="2400" b="0" i="0" u="none" strike="noStrike" kern="0" cap="none" spc="0" normalizeH="0" baseline="0" noProof="0" dirty="0" smtClean="0">
              <a:ln>
                <a:noFill/>
              </a:ln>
              <a:solidFill>
                <a:schemeClr val="tx1"/>
              </a:solidFill>
              <a:effectLst/>
              <a:uLnTx/>
              <a:uFillTx/>
              <a:latin typeface="+mn-lt"/>
              <a:ea typeface="ＭＳ Ｐゴシック" pitchFamily="34" charset="-128"/>
            </a:endParaRP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Char char="ð"/>
              <a:tabLst/>
              <a:defRPr/>
            </a:pPr>
            <a:endParaRPr kumimoji="0" lang="fr-FR" sz="2000" b="0" i="0" u="none" strike="noStrike" kern="0" cap="none" spc="0" normalizeH="0" baseline="0" noProof="0" dirty="0" smtClean="0">
              <a:ln>
                <a:noFill/>
              </a:ln>
              <a:solidFill>
                <a:schemeClr val="tx1"/>
              </a:solidFill>
              <a:effectLst/>
              <a:uLnTx/>
              <a:uFillTx/>
              <a:latin typeface="+mn-lt"/>
              <a:ea typeface="ＭＳ Ｐゴシック" pitchFamily="34" charset="-128"/>
              <a:sym typeface="Wingdings" pitchFamily="2" charset="2"/>
            </a:endParaRP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Char char="ð"/>
              <a:tabLst/>
              <a:defRPr/>
            </a:pPr>
            <a:endParaRPr kumimoji="0" lang="fr-FR" sz="2000" b="0" i="0" u="none" strike="noStrike" kern="0" cap="none" spc="0" normalizeH="0" baseline="0" noProof="0" dirty="0" smtClean="0">
              <a:ln>
                <a:noFill/>
              </a:ln>
              <a:solidFill>
                <a:schemeClr val="tx1"/>
              </a:solidFill>
              <a:effectLst/>
              <a:uLnTx/>
              <a:uFillTx/>
              <a:latin typeface="+mn-lt"/>
              <a:ea typeface="ＭＳ Ｐゴシック" pitchFamily="34" charset="-128"/>
              <a:sym typeface="Wingdings" pitchFamily="2" charset="2"/>
            </a:endParaRPr>
          </a:p>
          <a:p>
            <a:pPr marL="742950" marR="0" lvl="1" indent="-285750" algn="l" defTabSz="914400" rtl="0" eaLnBrk="0" fontAlgn="base" latinLnBrk="0" hangingPunct="0">
              <a:lnSpc>
                <a:spcPct val="90000"/>
              </a:lnSpc>
              <a:spcBef>
                <a:spcPct val="20000"/>
              </a:spcBef>
              <a:spcAft>
                <a:spcPct val="0"/>
              </a:spcAft>
              <a:buClrTx/>
              <a:buSzTx/>
              <a:buFont typeface="Wingdings" pitchFamily="2" charset="2"/>
              <a:buChar char="ð"/>
              <a:tabLst/>
              <a:defRPr/>
            </a:pPr>
            <a:endParaRPr kumimoji="0" lang="fr-FR" sz="2000" b="0" i="0" u="none" strike="noStrike" kern="0" cap="none" spc="0" normalizeH="0" baseline="0" noProof="0" dirty="0" smtClean="0">
              <a:ln>
                <a:noFill/>
              </a:ln>
              <a:solidFill>
                <a:schemeClr val="tx1"/>
              </a:solidFill>
              <a:effectLst/>
              <a:uLnTx/>
              <a:uFillTx/>
              <a:latin typeface="+mn-lt"/>
              <a:ea typeface="ＭＳ Ｐゴシック" pitchFamily="34" charset="-128"/>
              <a:sym typeface="Wingdings" pitchFamily="2" charset="2"/>
            </a:endParaRPr>
          </a:p>
          <a:p>
            <a:pPr marL="742950" marR="0" lvl="1" indent="-285750" algn="l" defTabSz="914400" rtl="0" eaLnBrk="0" fontAlgn="base" latinLnBrk="0" hangingPunct="0">
              <a:lnSpc>
                <a:spcPct val="90000"/>
              </a:lnSpc>
              <a:spcBef>
                <a:spcPct val="20000"/>
              </a:spcBef>
              <a:spcAft>
                <a:spcPct val="0"/>
              </a:spcAft>
              <a:buClrTx/>
              <a:buSzTx/>
              <a:buFontTx/>
              <a:buChar char="–"/>
              <a:tabLst/>
              <a:defRPr/>
            </a:pPr>
            <a:endParaRPr kumimoji="0" lang="fr-FR" sz="2000" b="0" i="0" u="none" strike="noStrike" kern="0" cap="none" spc="0" normalizeH="0" baseline="0" noProof="0" dirty="0" smtClean="0">
              <a:ln>
                <a:noFill/>
              </a:ln>
              <a:solidFill>
                <a:schemeClr val="tx1"/>
              </a:solidFill>
              <a:effectLst/>
              <a:uLnTx/>
              <a:uFillTx/>
              <a:latin typeface="+mn-lt"/>
              <a:ea typeface="ＭＳ Ｐゴシック"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fr-FR" sz="2000" b="0" i="0" u="none" strike="noStrike" kern="0" cap="none" spc="0" normalizeH="0" baseline="0" noProof="0" dirty="0" smtClean="0">
              <a:ln>
                <a:noFill/>
              </a:ln>
              <a:solidFill>
                <a:schemeClr val="tx1"/>
              </a:solidFill>
              <a:effectLst/>
              <a:uLnTx/>
              <a:uFillTx/>
              <a:latin typeface="+mn-lt"/>
              <a:ea typeface="ＭＳ Ｐゴシック" pitchFamily="34" charset="-128"/>
              <a:cs typeface="ＭＳ Ｐゴシック" pitchFamily="-108" charset="-128"/>
            </a:endParaRPr>
          </a:p>
        </p:txBody>
      </p:sp>
      <p:sp>
        <p:nvSpPr>
          <p:cNvPr id="9"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Mesure du diamètre angulaire d’une étoile </a:t>
            </a:r>
            <a:r>
              <a:rPr lang="fr-FR" sz="2400" b="1" dirty="0" err="1" smtClean="0">
                <a:solidFill>
                  <a:srgbClr val="FFFFFF"/>
                </a:solidFill>
                <a:latin typeface="Calibri" pitchFamily="-112" charset="0"/>
              </a:rPr>
              <a:t>ro</a:t>
            </a:r>
            <a:r>
              <a:rPr lang="fr-FR" sz="2400" b="1" dirty="0" smtClean="0">
                <a:solidFill>
                  <a:srgbClr val="FFFFFF"/>
                </a:solidFill>
                <a:latin typeface="Calibri" pitchFamily="-112" charset="0"/>
              </a:rPr>
              <a:t> </a:t>
            </a:r>
            <a:r>
              <a:rPr lang="fr-FR" sz="2400" b="1" dirty="0" err="1" smtClean="0">
                <a:solidFill>
                  <a:srgbClr val="FFFFFF"/>
                </a:solidFill>
                <a:latin typeface="Calibri" pitchFamily="-112" charset="0"/>
              </a:rPr>
              <a:t>Ap</a:t>
            </a:r>
            <a:r>
              <a:rPr lang="fr-FR" sz="2400" b="1" dirty="0" smtClean="0">
                <a:solidFill>
                  <a:srgbClr val="FFFFFF"/>
                </a:solidFill>
                <a:latin typeface="Calibri" pitchFamily="-112" charset="0"/>
              </a:rPr>
              <a:t> (2): </a:t>
            </a:r>
            <a:r>
              <a:rPr lang="fr-FR" sz="2400" b="1" dirty="0" smtClean="0">
                <a:solidFill>
                  <a:srgbClr val="FFFFFF"/>
                </a:solidFill>
                <a:latin typeface="Symbol" pitchFamily="18" charset="2"/>
              </a:rPr>
              <a:t>g</a:t>
            </a:r>
            <a:r>
              <a:rPr lang="fr-FR" sz="2400" b="1" dirty="0" smtClean="0">
                <a:solidFill>
                  <a:srgbClr val="FFFFFF"/>
                </a:solidFill>
              </a:rPr>
              <a:t> </a:t>
            </a:r>
            <a:r>
              <a:rPr lang="fr-FR" sz="2400" b="1" dirty="0" err="1" smtClean="0">
                <a:solidFill>
                  <a:srgbClr val="FFFFFF"/>
                </a:solidFill>
              </a:rPr>
              <a:t>Equ</a:t>
            </a:r>
            <a:endParaRPr lang="fr-FR" sz="2400" dirty="0">
              <a:solidFill>
                <a:schemeClr val="bg1"/>
              </a:solidFill>
            </a:endParaRPr>
          </a:p>
        </p:txBody>
      </p:sp>
      <p:sp>
        <p:nvSpPr>
          <p:cNvPr id="10" name="Espace réservé de la date 9"/>
          <p:cNvSpPr>
            <a:spLocks noGrp="1"/>
          </p:cNvSpPr>
          <p:nvPr>
            <p:ph type="dt" sz="half" idx="10"/>
          </p:nvPr>
        </p:nvSpPr>
        <p:spPr/>
        <p:txBody>
          <a:bodyPr/>
          <a:lstStyle/>
          <a:p>
            <a:r>
              <a:rPr lang="fr-FR" smtClean="0"/>
              <a:t>06/10/2010</a:t>
            </a:r>
            <a:endParaRPr lang="fr-FR"/>
          </a:p>
        </p:txBody>
      </p:sp>
      <p:sp>
        <p:nvSpPr>
          <p:cNvPr id="12" name="Espace réservé du numéro de diapositive 11"/>
          <p:cNvSpPr>
            <a:spLocks noGrp="1"/>
          </p:cNvSpPr>
          <p:nvPr>
            <p:ph type="sldNum" sz="quarter" idx="12"/>
          </p:nvPr>
        </p:nvSpPr>
        <p:spPr/>
        <p:txBody>
          <a:bodyPr/>
          <a:lstStyle/>
          <a:p>
            <a:fld id="{7A7F6F43-6263-4B2E-B86C-6555E78F1920}" type="slidenum">
              <a:rPr lang="fr-FR" smtClean="0"/>
              <a:pPr/>
              <a:t>10</a:t>
            </a:fld>
            <a:endParaRPr lang="fr-FR"/>
          </a:p>
        </p:txBody>
      </p:sp>
      <p:sp>
        <p:nvSpPr>
          <p:cNvPr id="13" name="Espace réservé du pied de page 12"/>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12" descr="Figjenam1.tiff"/>
          <p:cNvPicPr>
            <a:picLocks noChangeAspect="1"/>
          </p:cNvPicPr>
          <p:nvPr/>
        </p:nvPicPr>
        <p:blipFill>
          <a:blip r:embed="rId3" cstate="print"/>
          <a:srcRect/>
          <a:stretch>
            <a:fillRect/>
          </a:stretch>
        </p:blipFill>
        <p:spPr bwMode="auto">
          <a:xfrm>
            <a:off x="4203700" y="1879600"/>
            <a:ext cx="4610100" cy="3600450"/>
          </a:xfrm>
          <a:prstGeom prst="rect">
            <a:avLst/>
          </a:prstGeom>
          <a:noFill/>
          <a:ln w="9525">
            <a:noFill/>
            <a:miter lim="800000"/>
            <a:headEnd/>
            <a:tailEnd/>
          </a:ln>
        </p:spPr>
      </p:pic>
      <p:sp>
        <p:nvSpPr>
          <p:cNvPr id="29700" name="Rectangle 3"/>
          <p:cNvSpPr txBox="1">
            <a:spLocks noChangeArrowheads="1"/>
          </p:cNvSpPr>
          <p:nvPr/>
        </p:nvSpPr>
        <p:spPr bwMode="auto">
          <a:xfrm>
            <a:off x="393700" y="825500"/>
            <a:ext cx="8458200" cy="4678363"/>
          </a:xfrm>
          <a:prstGeom prst="rect">
            <a:avLst/>
          </a:prstGeom>
          <a:noFill/>
          <a:ln w="9525">
            <a:noFill/>
            <a:miter lim="800000"/>
            <a:headEnd/>
            <a:tailEnd/>
          </a:ln>
        </p:spPr>
        <p:txBody>
          <a:bodyPr/>
          <a:lstStyle/>
          <a:p>
            <a:pPr marL="342900" indent="-342900" eaLnBrk="0" hangingPunct="0">
              <a:spcBef>
                <a:spcPct val="20000"/>
              </a:spcBef>
            </a:pPr>
            <a:endParaRPr lang="fr-FR" sz="2400">
              <a:latin typeface="Times New Roman" pitchFamily="18" charset="0"/>
              <a:ea typeface="ＭＳ Ｐゴシック" pitchFamily="34" charset="-128"/>
            </a:endParaRPr>
          </a:p>
          <a:p>
            <a:pPr marL="342900" indent="-342900" eaLnBrk="0" hangingPunct="0">
              <a:spcBef>
                <a:spcPct val="20000"/>
              </a:spcBef>
            </a:pPr>
            <a:endParaRPr lang="fr-FR" sz="2400">
              <a:latin typeface="Times New Roman" pitchFamily="18" charset="0"/>
              <a:ea typeface="ＭＳ Ｐゴシック" pitchFamily="34" charset="-128"/>
            </a:endParaRPr>
          </a:p>
          <a:p>
            <a:pPr marL="342900" indent="-342900" eaLnBrk="0" hangingPunct="0">
              <a:spcBef>
                <a:spcPct val="20000"/>
              </a:spcBef>
            </a:pPr>
            <a:endParaRPr lang="fr-FR" sz="2400">
              <a:latin typeface="Times New Roman" pitchFamily="18" charset="0"/>
              <a:ea typeface="ＭＳ Ｐゴシック" pitchFamily="34" charset="-128"/>
            </a:endParaRPr>
          </a:p>
          <a:p>
            <a:pPr marL="342900" indent="-342900" eaLnBrk="0" hangingPunct="0">
              <a:spcBef>
                <a:spcPct val="20000"/>
              </a:spcBef>
            </a:pPr>
            <a:endParaRPr lang="fr-FR" sz="2400">
              <a:latin typeface="Times New Roman" pitchFamily="18" charset="0"/>
              <a:ea typeface="ＭＳ Ｐゴシック" pitchFamily="34" charset="-128"/>
            </a:endParaRPr>
          </a:p>
          <a:p>
            <a:pPr marL="342900" indent="-342900" eaLnBrk="0" hangingPunct="0">
              <a:spcBef>
                <a:spcPct val="20000"/>
              </a:spcBef>
            </a:pPr>
            <a:endParaRPr lang="fr-FR" sz="2400">
              <a:latin typeface="Times New Roman" pitchFamily="18" charset="0"/>
              <a:ea typeface="ＭＳ Ｐゴシック" pitchFamily="34" charset="-128"/>
            </a:endParaRPr>
          </a:p>
          <a:p>
            <a:pPr marL="342900" indent="-342900" eaLnBrk="0" hangingPunct="0">
              <a:spcBef>
                <a:spcPct val="20000"/>
              </a:spcBef>
            </a:pPr>
            <a:endParaRPr lang="fr-FR" sz="2400">
              <a:latin typeface="Times New Roman" pitchFamily="18" charset="0"/>
              <a:ea typeface="ＭＳ Ｐゴシック" pitchFamily="34" charset="-128"/>
            </a:endParaRPr>
          </a:p>
          <a:p>
            <a:pPr marL="342900" indent="-342900" eaLnBrk="0" hangingPunct="0">
              <a:spcBef>
                <a:spcPct val="20000"/>
              </a:spcBef>
            </a:pPr>
            <a:endParaRPr lang="fr-FR" sz="2400">
              <a:latin typeface="Times New Roman" pitchFamily="18" charset="0"/>
              <a:ea typeface="ＭＳ Ｐゴシック" pitchFamily="34" charset="-128"/>
            </a:endParaRPr>
          </a:p>
          <a:p>
            <a:pPr marL="342900" indent="-342900" eaLnBrk="0" hangingPunct="0">
              <a:spcBef>
                <a:spcPct val="20000"/>
              </a:spcBef>
            </a:pPr>
            <a:endParaRPr lang="fr-FR" sz="2400">
              <a:latin typeface="Times New Roman" pitchFamily="18" charset="0"/>
              <a:ea typeface="ＭＳ Ｐゴシック" pitchFamily="34" charset="-128"/>
            </a:endParaRPr>
          </a:p>
          <a:p>
            <a:pPr marL="342900" indent="-342900" eaLnBrk="0" hangingPunct="0">
              <a:spcBef>
                <a:spcPct val="20000"/>
              </a:spcBef>
            </a:pPr>
            <a:endParaRPr lang="fr-FR" sz="2400">
              <a:latin typeface="Times New Roman" pitchFamily="18" charset="0"/>
              <a:ea typeface="ＭＳ Ｐゴシック" pitchFamily="34" charset="-128"/>
            </a:endParaRPr>
          </a:p>
        </p:txBody>
      </p:sp>
      <p:sp>
        <p:nvSpPr>
          <p:cNvPr id="29701" name="ZoneTexte 6"/>
          <p:cNvSpPr txBox="1">
            <a:spLocks noChangeArrowheads="1"/>
          </p:cNvSpPr>
          <p:nvPr/>
        </p:nvSpPr>
        <p:spPr bwMode="auto">
          <a:xfrm>
            <a:off x="179512" y="764704"/>
            <a:ext cx="8820472" cy="553998"/>
          </a:xfrm>
          <a:prstGeom prst="rect">
            <a:avLst/>
          </a:prstGeom>
          <a:noFill/>
          <a:ln w="9525">
            <a:solidFill>
              <a:srgbClr val="0000FF"/>
            </a:solidFill>
            <a:miter lim="800000"/>
            <a:headEnd/>
            <a:tailEnd/>
          </a:ln>
        </p:spPr>
        <p:txBody>
          <a:bodyPr wrap="square">
            <a:spAutoFit/>
          </a:bodyPr>
          <a:lstStyle/>
          <a:p>
            <a:r>
              <a:rPr lang="en-GB" sz="1600" b="1">
                <a:solidFill>
                  <a:srgbClr val="0000FF"/>
                </a:solidFill>
              </a:rPr>
              <a:t>Scientific justifications</a:t>
            </a:r>
            <a:r>
              <a:rPr lang="en-GB" sz="1600">
                <a:solidFill>
                  <a:srgbClr val="0000FF"/>
                </a:solidFill>
              </a:rPr>
              <a:t>: </a:t>
            </a:r>
            <a:r>
              <a:rPr lang="en-GB" sz="1600">
                <a:solidFill>
                  <a:srgbClr val="FF0000"/>
                </a:solidFill>
              </a:rPr>
              <a:t>Anisotropic features at the limit of the resolution </a:t>
            </a:r>
            <a:r>
              <a:rPr lang="en-GB" sz="1600"/>
              <a:t>(Labeyrie et al. 1974)</a:t>
            </a:r>
          </a:p>
          <a:p>
            <a:endParaRPr lang="en-GB" sz="1400">
              <a:latin typeface="Calibri" pitchFamily="34" charset="0"/>
              <a:ea typeface="ＭＳ Ｐゴシック" pitchFamily="34" charset="-128"/>
            </a:endParaRPr>
          </a:p>
        </p:txBody>
      </p:sp>
      <p:sp>
        <p:nvSpPr>
          <p:cNvPr id="29702" name="ZoneTexte 6"/>
          <p:cNvSpPr txBox="1">
            <a:spLocks noChangeArrowheads="1"/>
          </p:cNvSpPr>
          <p:nvPr/>
        </p:nvSpPr>
        <p:spPr bwMode="auto">
          <a:xfrm>
            <a:off x="342900" y="1728788"/>
            <a:ext cx="3860800" cy="923925"/>
          </a:xfrm>
          <a:prstGeom prst="rect">
            <a:avLst/>
          </a:prstGeom>
          <a:noFill/>
          <a:ln w="9525">
            <a:noFill/>
            <a:miter lim="800000"/>
            <a:headEnd/>
            <a:tailEnd/>
          </a:ln>
        </p:spPr>
        <p:txBody>
          <a:bodyPr>
            <a:spAutoFit/>
          </a:bodyPr>
          <a:lstStyle/>
          <a:p>
            <a:r>
              <a:rPr lang="en-GB" b="1">
                <a:solidFill>
                  <a:srgbClr val="0000FF"/>
                </a:solidFill>
              </a:rPr>
              <a:t>Observations: </a:t>
            </a:r>
            <a:r>
              <a:rPr lang="en-GB"/>
              <a:t>29 measurements, 2 baselines S1S2 and W1W2 at 10 different wavelengths</a:t>
            </a:r>
            <a:endParaRPr lang="en-GB" sz="1600"/>
          </a:p>
        </p:txBody>
      </p:sp>
      <p:sp>
        <p:nvSpPr>
          <p:cNvPr id="29703" name="Rectangle 19"/>
          <p:cNvSpPr>
            <a:spLocks noChangeArrowheads="1"/>
          </p:cNvSpPr>
          <p:nvPr/>
        </p:nvSpPr>
        <p:spPr bwMode="auto">
          <a:xfrm>
            <a:off x="5346700" y="2698750"/>
            <a:ext cx="636588" cy="368300"/>
          </a:xfrm>
          <a:prstGeom prst="rect">
            <a:avLst/>
          </a:prstGeom>
          <a:noFill/>
          <a:ln w="9525">
            <a:noFill/>
            <a:miter lim="800000"/>
            <a:headEnd/>
            <a:tailEnd/>
          </a:ln>
        </p:spPr>
        <p:txBody>
          <a:bodyPr wrap="none">
            <a:spAutoFit/>
          </a:bodyPr>
          <a:lstStyle/>
          <a:p>
            <a:r>
              <a:rPr lang="en-GB" b="1">
                <a:solidFill>
                  <a:srgbClr val="0000FF"/>
                </a:solidFill>
                <a:latin typeface="Calibri" pitchFamily="34" charset="0"/>
                <a:ea typeface="ＭＳ Ｐゴシック" pitchFamily="34" charset="-128"/>
              </a:rPr>
              <a:t>S1S2</a:t>
            </a:r>
            <a:endParaRPr lang="en-GB">
              <a:ea typeface="ＭＳ Ｐゴシック" pitchFamily="34" charset="-128"/>
            </a:endParaRPr>
          </a:p>
        </p:txBody>
      </p:sp>
      <p:sp>
        <p:nvSpPr>
          <p:cNvPr id="29704" name="Rectangle 20"/>
          <p:cNvSpPr>
            <a:spLocks noChangeArrowheads="1"/>
          </p:cNvSpPr>
          <p:nvPr/>
        </p:nvSpPr>
        <p:spPr bwMode="auto">
          <a:xfrm>
            <a:off x="7594600" y="2736850"/>
            <a:ext cx="838200" cy="368300"/>
          </a:xfrm>
          <a:prstGeom prst="rect">
            <a:avLst/>
          </a:prstGeom>
          <a:noFill/>
          <a:ln w="9525">
            <a:noFill/>
            <a:miter lim="800000"/>
            <a:headEnd/>
            <a:tailEnd/>
          </a:ln>
        </p:spPr>
        <p:txBody>
          <a:bodyPr wrap="none">
            <a:spAutoFit/>
          </a:bodyPr>
          <a:lstStyle/>
          <a:p>
            <a:r>
              <a:rPr lang="en-GB" b="1">
                <a:solidFill>
                  <a:srgbClr val="0000FF"/>
                </a:solidFill>
                <a:latin typeface="Calibri" pitchFamily="34" charset="0"/>
                <a:ea typeface="ＭＳ Ｐゴシック" pitchFamily="34" charset="-128"/>
              </a:rPr>
              <a:t>W1W2</a:t>
            </a:r>
            <a:endParaRPr lang="en-GB">
              <a:ea typeface="ＭＳ Ｐゴシック" pitchFamily="34" charset="-128"/>
            </a:endParaRPr>
          </a:p>
        </p:txBody>
      </p:sp>
      <p:sp>
        <p:nvSpPr>
          <p:cNvPr id="29705" name="ZoneTexte 6"/>
          <p:cNvSpPr txBox="1">
            <a:spLocks noChangeArrowheads="1"/>
          </p:cNvSpPr>
          <p:nvPr/>
        </p:nvSpPr>
        <p:spPr bwMode="auto">
          <a:xfrm>
            <a:off x="323528" y="2996952"/>
            <a:ext cx="4152900" cy="2092325"/>
          </a:xfrm>
          <a:prstGeom prst="rect">
            <a:avLst/>
          </a:prstGeom>
          <a:noFill/>
          <a:ln w="9525">
            <a:noFill/>
            <a:miter lim="800000"/>
            <a:headEnd/>
            <a:tailEnd/>
          </a:ln>
        </p:spPr>
        <p:txBody>
          <a:bodyPr>
            <a:spAutoFit/>
          </a:bodyPr>
          <a:lstStyle/>
          <a:p>
            <a:r>
              <a:rPr lang="en-GB" b="1" dirty="0">
                <a:solidFill>
                  <a:srgbClr val="0000FF"/>
                </a:solidFill>
              </a:rPr>
              <a:t>4 models tested: </a:t>
            </a:r>
          </a:p>
          <a:p>
            <a:r>
              <a:rPr lang="en-GB" sz="1600" dirty="0"/>
              <a:t>1: star + Gaussian (χ^2= 2.5)</a:t>
            </a:r>
          </a:p>
          <a:p>
            <a:r>
              <a:rPr lang="en-GB" sz="1600" dirty="0"/>
              <a:t>2: star + circular ring (χ^2= 1.5)</a:t>
            </a:r>
          </a:p>
          <a:p>
            <a:r>
              <a:rPr lang="en-GB" sz="1600" dirty="0"/>
              <a:t>3: star + Gaussian + companion at 170 </a:t>
            </a:r>
            <a:r>
              <a:rPr lang="en-GB" sz="1600" dirty="0" err="1"/>
              <a:t>mas</a:t>
            </a:r>
            <a:r>
              <a:rPr lang="en-GB" sz="1600" dirty="0"/>
              <a:t> (χ^2= 2.5). Our data are not sensitive to the companion</a:t>
            </a:r>
          </a:p>
          <a:p>
            <a:r>
              <a:rPr lang="en-GB" sz="1600" dirty="0"/>
              <a:t>4: star + peculiar ring (χ^2= 0.9) </a:t>
            </a:r>
          </a:p>
          <a:p>
            <a:r>
              <a:rPr lang="en-GB" sz="1600" dirty="0"/>
              <a:t> </a:t>
            </a:r>
          </a:p>
        </p:txBody>
      </p:sp>
      <p:sp>
        <p:nvSpPr>
          <p:cNvPr id="29706" name="Rectangle 15"/>
          <p:cNvSpPr>
            <a:spLocks noChangeArrowheads="1"/>
          </p:cNvSpPr>
          <p:nvPr/>
        </p:nvSpPr>
        <p:spPr bwMode="auto">
          <a:xfrm>
            <a:off x="5397500" y="2190750"/>
            <a:ext cx="2757488" cy="368300"/>
          </a:xfrm>
          <a:prstGeom prst="rect">
            <a:avLst/>
          </a:prstGeom>
          <a:noFill/>
          <a:ln w="9525">
            <a:noFill/>
            <a:miter lim="800000"/>
            <a:headEnd/>
            <a:tailEnd/>
          </a:ln>
        </p:spPr>
        <p:txBody>
          <a:bodyPr wrap="none">
            <a:spAutoFit/>
          </a:bodyPr>
          <a:lstStyle/>
          <a:p>
            <a:r>
              <a:rPr lang="en-GB"/>
              <a:t>model 1: star + Gaussian</a:t>
            </a:r>
          </a:p>
        </p:txBody>
      </p:sp>
      <p:sp>
        <p:nvSpPr>
          <p:cNvPr id="11"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Etude de l’environnement proche de </a:t>
            </a:r>
            <a:r>
              <a:rPr lang="fr-FR" sz="2400" b="1" dirty="0" smtClean="0">
                <a:solidFill>
                  <a:srgbClr val="FFFFFF"/>
                </a:solidFill>
                <a:latin typeface="Symbol" pitchFamily="18" charset="2"/>
              </a:rPr>
              <a:t>b </a:t>
            </a:r>
            <a:r>
              <a:rPr lang="fr-FR" sz="2400" b="1" dirty="0" err="1" smtClean="0">
                <a:solidFill>
                  <a:srgbClr val="FFFFFF"/>
                </a:solidFill>
              </a:rPr>
              <a:t>Cephei</a:t>
            </a:r>
            <a:endParaRPr lang="fr-FR" sz="2400" dirty="0">
              <a:solidFill>
                <a:schemeClr val="bg1"/>
              </a:solidFill>
            </a:endParaRPr>
          </a:p>
        </p:txBody>
      </p:sp>
      <p:sp>
        <p:nvSpPr>
          <p:cNvPr id="12" name="Espace réservé de la date 11"/>
          <p:cNvSpPr>
            <a:spLocks noGrp="1"/>
          </p:cNvSpPr>
          <p:nvPr>
            <p:ph type="dt" sz="half" idx="10"/>
          </p:nvPr>
        </p:nvSpPr>
        <p:spPr/>
        <p:txBody>
          <a:bodyPr/>
          <a:lstStyle/>
          <a:p>
            <a:r>
              <a:rPr lang="fr-FR" smtClean="0"/>
              <a:t>06/10/2010</a:t>
            </a:r>
            <a:endParaRPr lang="fr-FR"/>
          </a:p>
        </p:txBody>
      </p:sp>
      <p:sp>
        <p:nvSpPr>
          <p:cNvPr id="13" name="Espace réservé du numéro de diapositive 12"/>
          <p:cNvSpPr>
            <a:spLocks noGrp="1"/>
          </p:cNvSpPr>
          <p:nvPr>
            <p:ph type="sldNum" sz="quarter" idx="12"/>
          </p:nvPr>
        </p:nvSpPr>
        <p:spPr/>
        <p:txBody>
          <a:bodyPr/>
          <a:lstStyle/>
          <a:p>
            <a:fld id="{7A7F6F43-6263-4B2E-B86C-6555E78F1920}" type="slidenum">
              <a:rPr lang="fr-FR" smtClean="0"/>
              <a:pPr/>
              <a:t>11</a:t>
            </a:fld>
            <a:endParaRPr lang="fr-FR"/>
          </a:p>
        </p:txBody>
      </p:sp>
      <p:sp>
        <p:nvSpPr>
          <p:cNvPr id="14" name="Espace réservé du pied de page 13"/>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Image 25" descr="Figjenam2.tiff"/>
          <p:cNvPicPr>
            <a:picLocks noChangeAspect="1"/>
          </p:cNvPicPr>
          <p:nvPr/>
        </p:nvPicPr>
        <p:blipFill>
          <a:blip r:embed="rId3" cstate="print"/>
          <a:srcRect/>
          <a:stretch>
            <a:fillRect/>
          </a:stretch>
        </p:blipFill>
        <p:spPr bwMode="auto">
          <a:xfrm>
            <a:off x="685800" y="1268760"/>
            <a:ext cx="6680200" cy="4914900"/>
          </a:xfrm>
          <a:prstGeom prst="rect">
            <a:avLst/>
          </a:prstGeom>
          <a:noFill/>
          <a:ln w="9525">
            <a:noFill/>
            <a:miter lim="800000"/>
            <a:headEnd/>
            <a:tailEnd/>
          </a:ln>
        </p:spPr>
      </p:pic>
      <p:sp>
        <p:nvSpPr>
          <p:cNvPr id="31748" name="Rectangle 26"/>
          <p:cNvSpPr>
            <a:spLocks noChangeArrowheads="1"/>
          </p:cNvSpPr>
          <p:nvPr/>
        </p:nvSpPr>
        <p:spPr bwMode="auto">
          <a:xfrm>
            <a:off x="1143000" y="620688"/>
            <a:ext cx="6146800" cy="646113"/>
          </a:xfrm>
          <a:prstGeom prst="rect">
            <a:avLst/>
          </a:prstGeom>
          <a:noFill/>
          <a:ln w="9525">
            <a:noFill/>
            <a:miter lim="800000"/>
            <a:headEnd/>
            <a:tailEnd/>
          </a:ln>
        </p:spPr>
        <p:txBody>
          <a:bodyPr>
            <a:spAutoFit/>
          </a:bodyPr>
          <a:lstStyle/>
          <a:p>
            <a:r>
              <a:rPr lang="en-GB" dirty="0">
                <a:solidFill>
                  <a:srgbClr val="0000FF"/>
                </a:solidFill>
              </a:rPr>
              <a:t>Orbital period of  the star: 12 days </a:t>
            </a:r>
          </a:p>
          <a:p>
            <a:r>
              <a:rPr lang="en-GB" dirty="0">
                <a:solidFill>
                  <a:srgbClr val="0000FF"/>
                </a:solidFill>
              </a:rPr>
              <a:t>The ring (magnetically confined) is “following” the rotation</a:t>
            </a:r>
          </a:p>
        </p:txBody>
      </p:sp>
      <p:sp>
        <p:nvSpPr>
          <p:cNvPr id="31749" name="Rectangle 27"/>
          <p:cNvSpPr>
            <a:spLocks noChangeArrowheads="1"/>
          </p:cNvSpPr>
          <p:nvPr/>
        </p:nvSpPr>
        <p:spPr bwMode="auto">
          <a:xfrm>
            <a:off x="1303338" y="4095750"/>
            <a:ext cx="376237" cy="368300"/>
          </a:xfrm>
          <a:prstGeom prst="rect">
            <a:avLst/>
          </a:prstGeom>
          <a:noFill/>
          <a:ln w="9525">
            <a:noFill/>
            <a:miter lim="800000"/>
            <a:headEnd/>
            <a:tailEnd/>
          </a:ln>
        </p:spPr>
        <p:txBody>
          <a:bodyPr wrap="none">
            <a:spAutoFit/>
          </a:bodyPr>
          <a:lstStyle/>
          <a:p>
            <a:r>
              <a:rPr lang="en-GB">
                <a:solidFill>
                  <a:srgbClr val="0000FF"/>
                </a:solidFill>
              </a:rPr>
              <a:t>t1</a:t>
            </a:r>
            <a:endParaRPr lang="en-GB"/>
          </a:p>
        </p:txBody>
      </p:sp>
      <p:sp>
        <p:nvSpPr>
          <p:cNvPr id="31750" name="Rectangle 28"/>
          <p:cNvSpPr>
            <a:spLocks noChangeArrowheads="1"/>
          </p:cNvSpPr>
          <p:nvPr/>
        </p:nvSpPr>
        <p:spPr bwMode="auto">
          <a:xfrm>
            <a:off x="4808538" y="4121150"/>
            <a:ext cx="376237" cy="368300"/>
          </a:xfrm>
          <a:prstGeom prst="rect">
            <a:avLst/>
          </a:prstGeom>
          <a:noFill/>
          <a:ln w="9525">
            <a:noFill/>
            <a:miter lim="800000"/>
            <a:headEnd/>
            <a:tailEnd/>
          </a:ln>
        </p:spPr>
        <p:txBody>
          <a:bodyPr wrap="none">
            <a:spAutoFit/>
          </a:bodyPr>
          <a:lstStyle/>
          <a:p>
            <a:r>
              <a:rPr lang="en-GB">
                <a:solidFill>
                  <a:srgbClr val="0000FF"/>
                </a:solidFill>
              </a:rPr>
              <a:t>t2</a:t>
            </a:r>
            <a:endParaRPr lang="en-GB"/>
          </a:p>
        </p:txBody>
      </p:sp>
      <p:sp>
        <p:nvSpPr>
          <p:cNvPr id="31751" name="Rectangle 29"/>
          <p:cNvSpPr>
            <a:spLocks noChangeArrowheads="1"/>
          </p:cNvSpPr>
          <p:nvPr/>
        </p:nvSpPr>
        <p:spPr bwMode="auto">
          <a:xfrm>
            <a:off x="2726126" y="5949280"/>
            <a:ext cx="2853986" cy="369332"/>
          </a:xfrm>
          <a:prstGeom prst="rect">
            <a:avLst/>
          </a:prstGeom>
          <a:noFill/>
          <a:ln w="9525">
            <a:noFill/>
            <a:miter lim="800000"/>
            <a:headEnd/>
            <a:tailEnd/>
          </a:ln>
        </p:spPr>
        <p:txBody>
          <a:bodyPr wrap="none">
            <a:spAutoFit/>
          </a:bodyPr>
          <a:lstStyle/>
          <a:p>
            <a:r>
              <a:rPr lang="en-GB" dirty="0" err="1">
                <a:solidFill>
                  <a:srgbClr val="0000FF"/>
                </a:solidFill>
              </a:rPr>
              <a:t>Nardetto</a:t>
            </a:r>
            <a:r>
              <a:rPr lang="en-GB" dirty="0">
                <a:solidFill>
                  <a:srgbClr val="0000FF"/>
                </a:solidFill>
              </a:rPr>
              <a:t> et al., </a:t>
            </a:r>
            <a:r>
              <a:rPr lang="en-GB" dirty="0" smtClean="0">
                <a:solidFill>
                  <a:srgbClr val="0000FF"/>
                </a:solidFill>
              </a:rPr>
              <a:t>A&amp;A in press</a:t>
            </a:r>
            <a:endParaRPr lang="en-GB" dirty="0"/>
          </a:p>
        </p:txBody>
      </p:sp>
      <p:sp>
        <p:nvSpPr>
          <p:cNvPr id="8"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Etude de l’environnement proche de </a:t>
            </a:r>
            <a:r>
              <a:rPr lang="fr-FR" sz="2400" b="1" dirty="0" smtClean="0">
                <a:solidFill>
                  <a:srgbClr val="FFFFFF"/>
                </a:solidFill>
                <a:latin typeface="Symbol" pitchFamily="18" charset="2"/>
              </a:rPr>
              <a:t>b </a:t>
            </a:r>
            <a:r>
              <a:rPr lang="fr-FR" sz="2400" b="1" dirty="0" err="1" smtClean="0">
                <a:solidFill>
                  <a:srgbClr val="FFFFFF"/>
                </a:solidFill>
              </a:rPr>
              <a:t>Cephei</a:t>
            </a:r>
            <a:r>
              <a:rPr lang="fr-FR" sz="2400" b="1" dirty="0" smtClean="0">
                <a:solidFill>
                  <a:srgbClr val="FFFFFF"/>
                </a:solidFill>
              </a:rPr>
              <a:t> (2)</a:t>
            </a:r>
            <a:endParaRPr lang="fr-FR" sz="2400" dirty="0">
              <a:solidFill>
                <a:schemeClr val="bg1"/>
              </a:solidFill>
            </a:endParaRPr>
          </a:p>
        </p:txBody>
      </p:sp>
      <p:sp>
        <p:nvSpPr>
          <p:cNvPr id="9" name="Espace réservé de la date 8"/>
          <p:cNvSpPr>
            <a:spLocks noGrp="1"/>
          </p:cNvSpPr>
          <p:nvPr>
            <p:ph type="dt" sz="half" idx="10"/>
          </p:nvPr>
        </p:nvSpPr>
        <p:spPr/>
        <p:txBody>
          <a:bodyPr/>
          <a:lstStyle/>
          <a:p>
            <a:r>
              <a:rPr lang="fr-FR" smtClean="0"/>
              <a:t>06/10/2010</a:t>
            </a:r>
            <a:endParaRPr lang="fr-FR" dirty="0"/>
          </a:p>
        </p:txBody>
      </p:sp>
      <p:sp>
        <p:nvSpPr>
          <p:cNvPr id="10" name="Espace réservé du numéro de diapositive 9"/>
          <p:cNvSpPr>
            <a:spLocks noGrp="1"/>
          </p:cNvSpPr>
          <p:nvPr>
            <p:ph type="sldNum" sz="quarter" idx="12"/>
          </p:nvPr>
        </p:nvSpPr>
        <p:spPr/>
        <p:txBody>
          <a:bodyPr/>
          <a:lstStyle/>
          <a:p>
            <a:fld id="{7A7F6F43-6263-4B2E-B86C-6555E78F1920}" type="slidenum">
              <a:rPr lang="fr-FR" smtClean="0"/>
              <a:pPr/>
              <a:t>12</a:t>
            </a:fld>
            <a:endParaRPr lang="fr-FR"/>
          </a:p>
        </p:txBody>
      </p:sp>
      <p:sp>
        <p:nvSpPr>
          <p:cNvPr id="11" name="Espace réservé du pied de page 10"/>
          <p:cNvSpPr>
            <a:spLocks noGrp="1"/>
          </p:cNvSpPr>
          <p:nvPr>
            <p:ph type="ftr" sz="quarter" idx="11"/>
          </p:nvPr>
        </p:nvSpPr>
        <p:spPr/>
        <p:txBody>
          <a:bodyPr/>
          <a:lstStyle/>
          <a:p>
            <a:r>
              <a:rPr lang="fr-FR" dirty="0" smtClean="0"/>
              <a:t>Forum PNPS 2010  D. </a:t>
            </a:r>
            <a:r>
              <a:rPr lang="fr-FR" dirty="0" err="1" smtClean="0"/>
              <a:t>Mourard</a:t>
            </a:r>
            <a:r>
              <a:rPr lang="fr-FR" dirty="0" smtClean="0"/>
              <a:t> VEGA</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215900" y="1804988"/>
          <a:ext cx="3521075" cy="3829057"/>
        </p:xfrm>
        <a:graphic>
          <a:graphicData uri="http://schemas.openxmlformats.org/drawingml/2006/table">
            <a:tbl>
              <a:tblPr/>
              <a:tblGrid>
                <a:gridCol w="788988"/>
                <a:gridCol w="706437"/>
                <a:gridCol w="561975"/>
                <a:gridCol w="695325"/>
                <a:gridCol w="768350"/>
              </a:tblGrid>
              <a:tr h="3825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Date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Telescopes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Spectral Resolution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23/11/2008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07:40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 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24/11/2008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05:10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 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24/11/2008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05:51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24/11/2008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06:12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01/10/2009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06:58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24/10/2009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04:35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24/10/2009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05:08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24/10/2009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06:02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26/10/2009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08:52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26/10/2009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09:29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17/11/2009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03:20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LR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18/11/2009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01:58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LR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265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18/11/2009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03:01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48AND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LR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bl>
          </a:graphicData>
        </a:graphic>
      </p:graphicFrame>
      <p:sp>
        <p:nvSpPr>
          <p:cNvPr id="34911" name="ZoneTexte 6"/>
          <p:cNvSpPr txBox="1">
            <a:spLocks noChangeArrowheads="1"/>
          </p:cNvSpPr>
          <p:nvPr/>
        </p:nvSpPr>
        <p:spPr bwMode="auto">
          <a:xfrm>
            <a:off x="3771900" y="1676400"/>
            <a:ext cx="5105400" cy="1631950"/>
          </a:xfrm>
          <a:prstGeom prst="rect">
            <a:avLst/>
          </a:prstGeom>
          <a:noFill/>
          <a:ln w="9525">
            <a:noFill/>
            <a:miter lim="800000"/>
            <a:headEnd/>
            <a:tailEnd/>
          </a:ln>
        </p:spPr>
        <p:txBody>
          <a:bodyPr>
            <a:spAutoFit/>
          </a:bodyPr>
          <a:lstStyle/>
          <a:p>
            <a:r>
              <a:rPr lang="fr-FR" b="1">
                <a:solidFill>
                  <a:srgbClr val="0000FF"/>
                </a:solidFill>
                <a:latin typeface="Calibri" pitchFamily="34" charset="0"/>
                <a:ea typeface="ＭＳ Ｐゴシック" pitchFamily="34" charset="-128"/>
              </a:rPr>
              <a:t>Processing Strategy</a:t>
            </a:r>
            <a:r>
              <a:rPr lang="fr-FR">
                <a:latin typeface="Calibri" pitchFamily="34" charset="0"/>
                <a:ea typeface="ＭＳ Ｐゴシック" pitchFamily="34" charset="-128"/>
              </a:rPr>
              <a:t>:</a:t>
            </a:r>
          </a:p>
          <a:p>
            <a:pPr lvl="1">
              <a:buFont typeface="Arial" pitchFamily="34" charset="0"/>
              <a:buChar char="•"/>
            </a:pPr>
            <a:r>
              <a:rPr lang="fr-FR">
                <a:latin typeface="Calibri" pitchFamily="34" charset="0"/>
                <a:ea typeface="ＭＳ Ｐゴシック" pitchFamily="34" charset="-128"/>
              </a:rPr>
              <a:t> </a:t>
            </a:r>
            <a:r>
              <a:rPr lang="fr-FR" sz="1600">
                <a:solidFill>
                  <a:srgbClr val="FF0000"/>
                </a:solidFill>
                <a:latin typeface="Calibri" pitchFamily="34" charset="0"/>
                <a:ea typeface="ＭＳ Ｐゴシック" pitchFamily="34" charset="-128"/>
              </a:rPr>
              <a:t>in MR</a:t>
            </a:r>
            <a:r>
              <a:rPr lang="fr-FR" sz="1600">
                <a:latin typeface="Calibri" pitchFamily="34" charset="0"/>
                <a:ea typeface="ＭＳ Ｐゴシック" pitchFamily="34" charset="-128"/>
              </a:rPr>
              <a:t>: Estimation of V</a:t>
            </a:r>
            <a:r>
              <a:rPr lang="fr-FR" sz="1600" baseline="30000">
                <a:latin typeface="Calibri" pitchFamily="34" charset="0"/>
                <a:ea typeface="ＭＳ Ｐゴシック" pitchFamily="34" charset="-128"/>
              </a:rPr>
              <a:t>2</a:t>
            </a:r>
            <a:r>
              <a:rPr lang="fr-FR" sz="1600">
                <a:latin typeface="Calibri" pitchFamily="34" charset="0"/>
                <a:ea typeface="ＭＳ Ｐゴシック" pitchFamily="34" charset="-128"/>
              </a:rPr>
              <a:t> each 20s in 4 spectral bands of 10nm centered at 655, 665 ,675 and 685nm</a:t>
            </a:r>
          </a:p>
          <a:p>
            <a:pPr lvl="1">
              <a:buFont typeface="Arial" pitchFamily="34" charset="0"/>
              <a:buChar char="•"/>
            </a:pPr>
            <a:r>
              <a:rPr lang="fr-FR" sz="1600">
                <a:latin typeface="Calibri" pitchFamily="34" charset="0"/>
                <a:ea typeface="ＭＳ Ｐゴシック" pitchFamily="34" charset="-128"/>
              </a:rPr>
              <a:t> </a:t>
            </a:r>
            <a:r>
              <a:rPr lang="fr-FR" sz="1600">
                <a:solidFill>
                  <a:srgbClr val="FF0000"/>
                </a:solidFill>
                <a:latin typeface="Calibri" pitchFamily="34" charset="0"/>
                <a:ea typeface="ＭＳ Ｐゴシック" pitchFamily="34" charset="-128"/>
              </a:rPr>
              <a:t>in LR</a:t>
            </a:r>
            <a:r>
              <a:rPr lang="fr-FR" sz="1600">
                <a:latin typeface="Calibri" pitchFamily="34" charset="0"/>
                <a:ea typeface="ＭＳ Ｐゴシック" pitchFamily="34" charset="-128"/>
              </a:rPr>
              <a:t>: Estimation of V</a:t>
            </a:r>
            <a:r>
              <a:rPr lang="fr-FR" sz="1600" baseline="30000">
                <a:latin typeface="Calibri" pitchFamily="34" charset="0"/>
                <a:ea typeface="ＭＳ Ｐゴシック" pitchFamily="34" charset="-128"/>
              </a:rPr>
              <a:t>2</a:t>
            </a:r>
            <a:r>
              <a:rPr lang="fr-FR" sz="1600">
                <a:latin typeface="Calibri" pitchFamily="34" charset="0"/>
                <a:ea typeface="ＭＳ Ｐゴシック" pitchFamily="34" charset="-128"/>
              </a:rPr>
              <a:t> each 20s in 6 spectral bands of 20nm centered at 560, 580, 600, 620, 640 and 660nm</a:t>
            </a:r>
          </a:p>
        </p:txBody>
      </p:sp>
      <p:sp>
        <p:nvSpPr>
          <p:cNvPr id="34912" name="ZoneTexte 7"/>
          <p:cNvSpPr txBox="1">
            <a:spLocks noChangeArrowheads="1"/>
          </p:cNvSpPr>
          <p:nvPr/>
        </p:nvSpPr>
        <p:spPr bwMode="auto">
          <a:xfrm>
            <a:off x="3895725" y="4011613"/>
            <a:ext cx="4981575" cy="1384300"/>
          </a:xfrm>
          <a:prstGeom prst="rect">
            <a:avLst/>
          </a:prstGeom>
          <a:noFill/>
          <a:ln w="9525">
            <a:noFill/>
            <a:miter lim="800000"/>
            <a:headEnd/>
            <a:tailEnd/>
          </a:ln>
        </p:spPr>
        <p:txBody>
          <a:bodyPr>
            <a:spAutoFit/>
          </a:bodyPr>
          <a:lstStyle/>
          <a:p>
            <a:r>
              <a:rPr lang="en-GB" b="1">
                <a:solidFill>
                  <a:srgbClr val="0000FF"/>
                </a:solidFill>
                <a:latin typeface="Calibri" pitchFamily="34" charset="0"/>
                <a:ea typeface="ＭＳ Ｐゴシック" pitchFamily="34" charset="-128"/>
              </a:rPr>
              <a:t>Model Fitting Strategy (JMMC tool)</a:t>
            </a:r>
            <a:r>
              <a:rPr lang="en-GB">
                <a:latin typeface="Calibri" pitchFamily="34" charset="0"/>
                <a:ea typeface="ＭＳ Ｐゴシック" pitchFamily="34" charset="-128"/>
              </a:rPr>
              <a:t>:</a:t>
            </a:r>
          </a:p>
          <a:p>
            <a:pPr lvl="1">
              <a:buFont typeface="Arial" pitchFamily="34" charset="0"/>
              <a:buChar char="•"/>
            </a:pPr>
            <a:r>
              <a:rPr lang="en-GB">
                <a:latin typeface="Calibri" pitchFamily="34" charset="0"/>
                <a:ea typeface="ＭＳ Ｐゴシック" pitchFamily="34" charset="-128"/>
              </a:rPr>
              <a:t> </a:t>
            </a:r>
            <a:r>
              <a:rPr lang="en-GB" sz="1600">
                <a:latin typeface="Calibri" pitchFamily="34" charset="0"/>
                <a:ea typeface="ＭＳ Ｐゴシック" pitchFamily="34" charset="-128"/>
              </a:rPr>
              <a:t>2 Uniforms Disks</a:t>
            </a:r>
          </a:p>
          <a:p>
            <a:pPr lvl="1">
              <a:buFont typeface="Arial" pitchFamily="34" charset="0"/>
              <a:buChar char="•"/>
            </a:pPr>
            <a:r>
              <a:rPr lang="en-GB" sz="1600">
                <a:latin typeface="Calibri" pitchFamily="34" charset="0"/>
                <a:ea typeface="ＭＳ Ｐゴシック" pitchFamily="34" charset="-128"/>
              </a:rPr>
              <a:t> Fixed parameters : flux ratio=1, </a:t>
            </a:r>
            <a:r>
              <a:rPr lang="en-GB" sz="1600">
                <a:latin typeface="Symbol" pitchFamily="18" charset="2"/>
                <a:ea typeface="ＭＳ Ｐゴシック" pitchFamily="34" charset="-128"/>
              </a:rPr>
              <a:t>f</a:t>
            </a:r>
            <a:r>
              <a:rPr lang="en-GB" sz="1600" baseline="-25000">
                <a:latin typeface="Calibri" pitchFamily="34" charset="0"/>
                <a:ea typeface="ＭＳ Ｐゴシック" pitchFamily="34" charset="-128"/>
              </a:rPr>
              <a:t>1</a:t>
            </a:r>
            <a:r>
              <a:rPr lang="en-GB" sz="1600">
                <a:latin typeface="Calibri" pitchFamily="34" charset="0"/>
                <a:ea typeface="ＭＳ Ｐゴシック" pitchFamily="34" charset="-128"/>
              </a:rPr>
              <a:t>=0.82mas and </a:t>
            </a:r>
            <a:r>
              <a:rPr lang="en-GB" sz="1600">
                <a:latin typeface="Symbol" pitchFamily="18" charset="2"/>
                <a:ea typeface="ＭＳ Ｐゴシック" pitchFamily="34" charset="-128"/>
              </a:rPr>
              <a:t>f</a:t>
            </a:r>
            <a:r>
              <a:rPr lang="en-GB" sz="1600" baseline="-25000">
                <a:latin typeface="Calibri" pitchFamily="34" charset="0"/>
                <a:ea typeface="ＭＳ Ｐゴシック" pitchFamily="34" charset="-128"/>
              </a:rPr>
              <a:t>2</a:t>
            </a:r>
            <a:r>
              <a:rPr lang="en-GB" sz="1600">
                <a:latin typeface="Calibri" pitchFamily="34" charset="0"/>
                <a:ea typeface="ＭＳ Ｐゴシック" pitchFamily="34" charset="-128"/>
              </a:rPr>
              <a:t>=0.5mas</a:t>
            </a:r>
          </a:p>
          <a:p>
            <a:pPr lvl="1">
              <a:buFont typeface="Arial" pitchFamily="34" charset="0"/>
              <a:buChar char="•"/>
            </a:pPr>
            <a:r>
              <a:rPr lang="en-GB" sz="1600">
                <a:latin typeface="Calibri" pitchFamily="34" charset="0"/>
                <a:ea typeface="ＭＳ Ｐゴシック" pitchFamily="34" charset="-128"/>
              </a:rPr>
              <a:t> Free parameters: </a:t>
            </a:r>
            <a:r>
              <a:rPr lang="en-GB" sz="1600">
                <a:latin typeface="Symbol" pitchFamily="18" charset="2"/>
                <a:ea typeface="ＭＳ Ｐゴシック" pitchFamily="34" charset="-128"/>
              </a:rPr>
              <a:t>D</a:t>
            </a:r>
            <a:r>
              <a:rPr lang="en-GB" sz="1600">
                <a:latin typeface="Calibri" pitchFamily="34" charset="0"/>
                <a:ea typeface="ＭＳ Ｐゴシック" pitchFamily="34" charset="-128"/>
              </a:rPr>
              <a:t>x and </a:t>
            </a:r>
            <a:r>
              <a:rPr lang="en-GB" sz="1600">
                <a:latin typeface="Symbol" pitchFamily="18" charset="2"/>
                <a:ea typeface="ＭＳ Ｐゴシック" pitchFamily="34" charset="-128"/>
              </a:rPr>
              <a:t>D</a:t>
            </a:r>
            <a:r>
              <a:rPr lang="en-GB" sz="1600">
                <a:latin typeface="Calibri" pitchFamily="34" charset="0"/>
                <a:ea typeface="ＭＳ Ｐゴシック" pitchFamily="34" charset="-128"/>
              </a:rPr>
              <a:t>y</a:t>
            </a:r>
          </a:p>
        </p:txBody>
      </p:sp>
      <p:sp>
        <p:nvSpPr>
          <p:cNvPr id="34913" name="ZoneTexte 8"/>
          <p:cNvSpPr txBox="1">
            <a:spLocks noChangeArrowheads="1"/>
          </p:cNvSpPr>
          <p:nvPr/>
        </p:nvSpPr>
        <p:spPr bwMode="auto">
          <a:xfrm>
            <a:off x="215900" y="5680075"/>
            <a:ext cx="3521075" cy="461963"/>
          </a:xfrm>
          <a:prstGeom prst="rect">
            <a:avLst/>
          </a:prstGeom>
          <a:noFill/>
          <a:ln w="9525">
            <a:noFill/>
            <a:miter lim="800000"/>
            <a:headEnd/>
            <a:tailEnd/>
          </a:ln>
        </p:spPr>
        <p:txBody>
          <a:bodyPr>
            <a:spAutoFit/>
          </a:bodyPr>
          <a:lstStyle/>
          <a:p>
            <a:r>
              <a:rPr lang="fr-FR" sz="1200">
                <a:solidFill>
                  <a:srgbClr val="17375E"/>
                </a:solidFill>
                <a:ea typeface="ＭＳ Ｐゴシック" pitchFamily="34" charset="-128"/>
              </a:rPr>
              <a:t>In blue, observations of good quality used in the model fitting process</a:t>
            </a:r>
          </a:p>
        </p:txBody>
      </p:sp>
      <p:sp>
        <p:nvSpPr>
          <p:cNvPr id="34914" name="ZoneTexte 6"/>
          <p:cNvSpPr txBox="1">
            <a:spLocks noChangeArrowheads="1"/>
          </p:cNvSpPr>
          <p:nvPr/>
        </p:nvSpPr>
        <p:spPr bwMode="auto">
          <a:xfrm>
            <a:off x="387350" y="739775"/>
            <a:ext cx="8502650" cy="646113"/>
          </a:xfrm>
          <a:prstGeom prst="rect">
            <a:avLst/>
          </a:prstGeom>
          <a:noFill/>
          <a:ln w="9525">
            <a:solidFill>
              <a:srgbClr val="0000FF"/>
            </a:solidFill>
            <a:miter lim="800000"/>
            <a:headEnd/>
            <a:tailEnd/>
          </a:ln>
        </p:spPr>
        <p:txBody>
          <a:bodyPr>
            <a:spAutoFit/>
          </a:bodyPr>
          <a:lstStyle/>
          <a:p>
            <a:r>
              <a:rPr lang="en-GB" b="1">
                <a:solidFill>
                  <a:srgbClr val="0000FF"/>
                </a:solidFill>
                <a:latin typeface="Calibri" pitchFamily="34" charset="0"/>
                <a:ea typeface="ＭＳ Ｐゴシック" pitchFamily="34" charset="-128"/>
              </a:rPr>
              <a:t>Scientific justifications (</a:t>
            </a:r>
            <a:r>
              <a:rPr lang="en-GB" b="1">
                <a:solidFill>
                  <a:srgbClr val="0000FF"/>
                </a:solidFill>
              </a:rPr>
              <a:t>PI: C. Farrington)</a:t>
            </a:r>
            <a:r>
              <a:rPr lang="en-GB">
                <a:solidFill>
                  <a:srgbClr val="0000FF"/>
                </a:solidFill>
                <a:latin typeface="Calibri" pitchFamily="34" charset="0"/>
                <a:ea typeface="ＭＳ Ｐゴシック" pitchFamily="34" charset="-128"/>
              </a:rPr>
              <a:t>: </a:t>
            </a:r>
            <a:r>
              <a:rPr lang="en-GB">
                <a:latin typeface="Calibri" pitchFamily="34" charset="0"/>
                <a:ea typeface="ＭＳ Ｐゴシック" pitchFamily="34" charset="-128"/>
              </a:rPr>
              <a:t>Exploring the fundamental parameters of the </a:t>
            </a:r>
            <a:r>
              <a:rPr lang="en-GB">
                <a:solidFill>
                  <a:srgbClr val="FF0000"/>
                </a:solidFill>
                <a:latin typeface="Calibri" pitchFamily="34" charset="0"/>
                <a:ea typeface="ＭＳ Ｐゴシック" pitchFamily="34" charset="-128"/>
              </a:rPr>
              <a:t>subgiant branch</a:t>
            </a:r>
            <a:endParaRPr lang="en-GB" sz="1600">
              <a:latin typeface="Calibri" pitchFamily="34" charset="0"/>
              <a:ea typeface="ＭＳ Ｐゴシック" pitchFamily="34" charset="-128"/>
            </a:endParaRPr>
          </a:p>
        </p:txBody>
      </p:sp>
      <p:sp>
        <p:nvSpPr>
          <p:cNvPr id="8"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Etude de la branche des sous géantes: 48 And (binaire)</a:t>
            </a:r>
            <a:endParaRPr lang="fr-FR" sz="2400" dirty="0">
              <a:solidFill>
                <a:schemeClr val="bg1"/>
              </a:solidFill>
            </a:endParaRPr>
          </a:p>
        </p:txBody>
      </p:sp>
      <p:sp>
        <p:nvSpPr>
          <p:cNvPr id="9" name="Espace réservé de la date 8"/>
          <p:cNvSpPr>
            <a:spLocks noGrp="1"/>
          </p:cNvSpPr>
          <p:nvPr>
            <p:ph type="dt" sz="half" idx="10"/>
          </p:nvPr>
        </p:nvSpPr>
        <p:spPr/>
        <p:txBody>
          <a:bodyPr/>
          <a:lstStyle/>
          <a:p>
            <a:r>
              <a:rPr lang="fr-FR" smtClean="0"/>
              <a:t>06/10/2010</a:t>
            </a:r>
            <a:endParaRPr lang="fr-FR"/>
          </a:p>
        </p:txBody>
      </p:sp>
      <p:sp>
        <p:nvSpPr>
          <p:cNvPr id="10" name="Espace réservé du numéro de diapositive 9"/>
          <p:cNvSpPr>
            <a:spLocks noGrp="1"/>
          </p:cNvSpPr>
          <p:nvPr>
            <p:ph type="sldNum" sz="quarter" idx="12"/>
          </p:nvPr>
        </p:nvSpPr>
        <p:spPr/>
        <p:txBody>
          <a:bodyPr/>
          <a:lstStyle/>
          <a:p>
            <a:fld id="{7A7F6F43-6263-4B2E-B86C-6555E78F1920}" type="slidenum">
              <a:rPr lang="fr-FR" smtClean="0"/>
              <a:pPr/>
              <a:t>13</a:t>
            </a:fld>
            <a:endParaRPr lang="fr-FR"/>
          </a:p>
        </p:txBody>
      </p:sp>
      <p:sp>
        <p:nvSpPr>
          <p:cNvPr id="11" name="Espace réservé du pied de page 10"/>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4" descr="fig600.tiff"/>
          <p:cNvPicPr>
            <a:picLocks noChangeAspect="1"/>
          </p:cNvPicPr>
          <p:nvPr/>
        </p:nvPicPr>
        <p:blipFill>
          <a:blip r:embed="rId3" cstate="print"/>
          <a:srcRect/>
          <a:stretch>
            <a:fillRect/>
          </a:stretch>
        </p:blipFill>
        <p:spPr bwMode="auto">
          <a:xfrm>
            <a:off x="5673725" y="1030411"/>
            <a:ext cx="3000375" cy="2393950"/>
          </a:xfrm>
          <a:prstGeom prst="rect">
            <a:avLst/>
          </a:prstGeom>
          <a:noFill/>
          <a:ln w="9525">
            <a:noFill/>
            <a:miter lim="800000"/>
            <a:headEnd/>
            <a:tailEnd/>
          </a:ln>
        </p:spPr>
      </p:pic>
      <p:grpSp>
        <p:nvGrpSpPr>
          <p:cNvPr id="2" name="Grouper 24"/>
          <p:cNvGrpSpPr>
            <a:grpSpLocks/>
          </p:cNvGrpSpPr>
          <p:nvPr/>
        </p:nvGrpSpPr>
        <p:grpSpPr bwMode="auto">
          <a:xfrm>
            <a:off x="866775" y="825624"/>
            <a:ext cx="4984750" cy="2819400"/>
            <a:chOff x="257175" y="773113"/>
            <a:chExt cx="4984750" cy="2819400"/>
          </a:xfrm>
        </p:grpSpPr>
        <p:pic>
          <p:nvPicPr>
            <p:cNvPr id="35895" name="Image 3" descr="figall.tiff"/>
            <p:cNvPicPr>
              <a:picLocks noChangeAspect="1"/>
            </p:cNvPicPr>
            <p:nvPr/>
          </p:nvPicPr>
          <p:blipFill>
            <a:blip r:embed="rId4" cstate="print"/>
            <a:srcRect/>
            <a:stretch>
              <a:fillRect/>
            </a:stretch>
          </p:blipFill>
          <p:spPr bwMode="auto">
            <a:xfrm>
              <a:off x="257175" y="1160463"/>
              <a:ext cx="3195638" cy="2432050"/>
            </a:xfrm>
            <a:prstGeom prst="rect">
              <a:avLst/>
            </a:prstGeom>
            <a:noFill/>
            <a:ln w="9525">
              <a:noFill/>
              <a:miter lim="800000"/>
              <a:headEnd/>
              <a:tailEnd/>
            </a:ln>
          </p:spPr>
        </p:pic>
        <p:cxnSp>
          <p:nvCxnSpPr>
            <p:cNvPr id="6" name="Connecteur droit 5"/>
            <p:cNvCxnSpPr>
              <a:cxnSpLocks noChangeShapeType="1"/>
              <a:stCxn id="9" idx="1"/>
            </p:cNvCxnSpPr>
            <p:nvPr/>
          </p:nvCxnSpPr>
          <p:spPr bwMode="auto">
            <a:xfrm rot="5400000" flipH="1" flipV="1">
              <a:off x="3394075" y="-481012"/>
              <a:ext cx="0" cy="3695700"/>
            </a:xfrm>
            <a:prstGeom prst="line">
              <a:avLst/>
            </a:prstGeom>
            <a:noFill/>
            <a:ln w="25400">
              <a:solidFill>
                <a:schemeClr val="tx1"/>
              </a:solidFill>
              <a:round/>
              <a:headEnd type="none" w="lg" len="med"/>
              <a:tailEnd type="triangle" w="lg" len="med"/>
            </a:ln>
            <a:effectLst>
              <a:outerShdw dist="20000" dir="5400000" rotWithShape="0">
                <a:srgbClr val="808080">
                  <a:alpha val="37999"/>
                </a:srgbClr>
              </a:outerShdw>
            </a:effectLst>
          </p:spPr>
        </p:cxnSp>
        <p:sp>
          <p:nvSpPr>
            <p:cNvPr id="9" name="Accolade fermante 8"/>
            <p:cNvSpPr>
              <a:spLocks/>
            </p:cNvSpPr>
            <p:nvPr/>
          </p:nvSpPr>
          <p:spPr bwMode="auto">
            <a:xfrm rot="-5400000">
              <a:off x="1394619" y="1250157"/>
              <a:ext cx="304800" cy="538162"/>
            </a:xfrm>
            <a:prstGeom prst="rightBrace">
              <a:avLst>
                <a:gd name="adj1" fmla="val 8329"/>
                <a:gd name="adj2" fmla="val 50000"/>
              </a:avLst>
            </a:prstGeom>
            <a:noFill/>
            <a:ln w="25400">
              <a:solidFill>
                <a:schemeClr val="tx1"/>
              </a:solidFill>
              <a:round/>
              <a:headEnd/>
              <a:tailEnd/>
            </a:ln>
            <a:effectLst>
              <a:outerShdw dist="20000" dir="5400000" rotWithShape="0">
                <a:srgbClr val="808080">
                  <a:alpha val="37999"/>
                </a:srgbClr>
              </a:outerShdw>
            </a:effectLst>
          </p:spPr>
          <p:txBody>
            <a:bodyPr/>
            <a:lstStyle/>
            <a:p>
              <a:endParaRPr lang="fr-FR">
                <a:ea typeface="ＭＳ Ｐゴシック" pitchFamily="34" charset="-128"/>
              </a:endParaRPr>
            </a:p>
          </p:txBody>
        </p:sp>
        <p:sp>
          <p:nvSpPr>
            <p:cNvPr id="35898" name="ZoneTexte 10"/>
            <p:cNvSpPr txBox="1">
              <a:spLocks noChangeArrowheads="1"/>
            </p:cNvSpPr>
            <p:nvPr/>
          </p:nvSpPr>
          <p:spPr bwMode="auto">
            <a:xfrm>
              <a:off x="3621088" y="1090613"/>
              <a:ext cx="1173162" cy="276225"/>
            </a:xfrm>
            <a:prstGeom prst="rect">
              <a:avLst/>
            </a:prstGeom>
            <a:noFill/>
            <a:ln w="9525">
              <a:noFill/>
              <a:miter lim="800000"/>
              <a:headEnd/>
              <a:tailEnd/>
            </a:ln>
          </p:spPr>
          <p:txBody>
            <a:bodyPr wrap="none">
              <a:spAutoFit/>
            </a:bodyPr>
            <a:lstStyle/>
            <a:p>
              <a:r>
                <a:rPr lang="fr-FR" sz="1200">
                  <a:latin typeface="Calibri" pitchFamily="34" charset="0"/>
                  <a:ea typeface="ＭＳ Ｐゴシック" pitchFamily="34" charset="-128"/>
                </a:rPr>
                <a:t>Zoom </a:t>
              </a:r>
              <a:r>
                <a:rPr lang="fr-FR" sz="1200">
                  <a:latin typeface="Symbol" pitchFamily="18" charset="2"/>
                  <a:ea typeface="ＭＳ Ｐゴシック" pitchFamily="34" charset="-128"/>
                </a:rPr>
                <a:t>l</a:t>
              </a:r>
              <a:r>
                <a:rPr lang="fr-FR" sz="1200">
                  <a:latin typeface="Calibri" pitchFamily="34" charset="0"/>
                  <a:ea typeface="ＭＳ Ｐゴシック" pitchFamily="34" charset="-128"/>
                </a:rPr>
                <a:t>=600nm</a:t>
              </a:r>
            </a:p>
          </p:txBody>
        </p:sp>
        <p:sp>
          <p:nvSpPr>
            <p:cNvPr id="35899" name="ZoneTexte 12"/>
            <p:cNvSpPr txBox="1">
              <a:spLocks noChangeArrowheads="1"/>
            </p:cNvSpPr>
            <p:nvPr/>
          </p:nvSpPr>
          <p:spPr bwMode="auto">
            <a:xfrm>
              <a:off x="269875" y="773113"/>
              <a:ext cx="3147015" cy="369332"/>
            </a:xfrm>
            <a:prstGeom prst="rect">
              <a:avLst/>
            </a:prstGeom>
            <a:noFill/>
            <a:ln w="9525">
              <a:noFill/>
              <a:miter lim="800000"/>
              <a:headEnd/>
              <a:tailEnd/>
            </a:ln>
          </p:spPr>
          <p:txBody>
            <a:bodyPr wrap="none">
              <a:spAutoFit/>
            </a:bodyPr>
            <a:lstStyle/>
            <a:p>
              <a:r>
                <a:rPr lang="fr-FR">
                  <a:latin typeface="Calibri" pitchFamily="34" charset="0"/>
                  <a:ea typeface="ＭＳ Ｐゴシック" pitchFamily="34" charset="-128"/>
                </a:rPr>
                <a:t>17/11/2009 and 18/11/2009 LR</a:t>
              </a:r>
            </a:p>
          </p:txBody>
        </p:sp>
        <p:sp>
          <p:nvSpPr>
            <p:cNvPr id="35900" name="ZoneTexte 15"/>
            <p:cNvSpPr txBox="1">
              <a:spLocks noChangeArrowheads="1"/>
            </p:cNvSpPr>
            <p:nvPr/>
          </p:nvSpPr>
          <p:spPr bwMode="auto">
            <a:xfrm>
              <a:off x="425450" y="3133725"/>
              <a:ext cx="512763" cy="231775"/>
            </a:xfrm>
            <a:prstGeom prst="rect">
              <a:avLst/>
            </a:prstGeom>
            <a:noFill/>
            <a:ln w="9525">
              <a:noFill/>
              <a:miter lim="800000"/>
              <a:headEnd/>
              <a:tailEnd/>
            </a:ln>
          </p:spPr>
          <p:txBody>
            <a:bodyPr wrap="none">
              <a:spAutoFit/>
            </a:bodyPr>
            <a:lstStyle/>
            <a:p>
              <a:r>
                <a:rPr lang="fr-FR" sz="900">
                  <a:latin typeface="Calibri" pitchFamily="34" charset="0"/>
                  <a:ea typeface="ＭＳ Ｐゴシック" pitchFamily="34" charset="-128"/>
                </a:rPr>
                <a:t>560nm</a:t>
              </a:r>
            </a:p>
          </p:txBody>
        </p:sp>
        <p:sp>
          <p:nvSpPr>
            <p:cNvPr id="35901" name="ZoneTexte 16"/>
            <p:cNvSpPr txBox="1">
              <a:spLocks noChangeArrowheads="1"/>
            </p:cNvSpPr>
            <p:nvPr/>
          </p:nvSpPr>
          <p:spPr bwMode="auto">
            <a:xfrm>
              <a:off x="839788" y="3133725"/>
              <a:ext cx="512762" cy="231775"/>
            </a:xfrm>
            <a:prstGeom prst="rect">
              <a:avLst/>
            </a:prstGeom>
            <a:noFill/>
            <a:ln w="9525">
              <a:noFill/>
              <a:miter lim="800000"/>
              <a:headEnd/>
              <a:tailEnd/>
            </a:ln>
          </p:spPr>
          <p:txBody>
            <a:bodyPr wrap="none">
              <a:spAutoFit/>
            </a:bodyPr>
            <a:lstStyle/>
            <a:p>
              <a:r>
                <a:rPr lang="fr-FR" sz="900">
                  <a:latin typeface="Calibri" pitchFamily="34" charset="0"/>
                  <a:ea typeface="ＭＳ Ｐゴシック" pitchFamily="34" charset="-128"/>
                </a:rPr>
                <a:t>580nm</a:t>
              </a:r>
            </a:p>
          </p:txBody>
        </p:sp>
        <p:sp>
          <p:nvSpPr>
            <p:cNvPr id="35902" name="ZoneTexte 17"/>
            <p:cNvSpPr txBox="1">
              <a:spLocks noChangeArrowheads="1"/>
            </p:cNvSpPr>
            <p:nvPr/>
          </p:nvSpPr>
          <p:spPr bwMode="auto">
            <a:xfrm>
              <a:off x="1303338" y="3133725"/>
              <a:ext cx="512762" cy="231775"/>
            </a:xfrm>
            <a:prstGeom prst="rect">
              <a:avLst/>
            </a:prstGeom>
            <a:noFill/>
            <a:ln w="9525">
              <a:noFill/>
              <a:miter lim="800000"/>
              <a:headEnd/>
              <a:tailEnd/>
            </a:ln>
          </p:spPr>
          <p:txBody>
            <a:bodyPr wrap="none">
              <a:spAutoFit/>
            </a:bodyPr>
            <a:lstStyle/>
            <a:p>
              <a:r>
                <a:rPr lang="fr-FR" sz="900">
                  <a:latin typeface="Calibri" pitchFamily="34" charset="0"/>
                  <a:ea typeface="ＭＳ Ｐゴシック" pitchFamily="34" charset="-128"/>
                </a:rPr>
                <a:t>600nm</a:t>
              </a:r>
            </a:p>
          </p:txBody>
        </p:sp>
        <p:sp>
          <p:nvSpPr>
            <p:cNvPr id="35903" name="ZoneTexte 18"/>
            <p:cNvSpPr txBox="1">
              <a:spLocks noChangeArrowheads="1"/>
            </p:cNvSpPr>
            <p:nvPr/>
          </p:nvSpPr>
          <p:spPr bwMode="auto">
            <a:xfrm>
              <a:off x="1754188" y="3133725"/>
              <a:ext cx="512762" cy="231775"/>
            </a:xfrm>
            <a:prstGeom prst="rect">
              <a:avLst/>
            </a:prstGeom>
            <a:noFill/>
            <a:ln w="9525">
              <a:noFill/>
              <a:miter lim="800000"/>
              <a:headEnd/>
              <a:tailEnd/>
            </a:ln>
          </p:spPr>
          <p:txBody>
            <a:bodyPr wrap="none">
              <a:spAutoFit/>
            </a:bodyPr>
            <a:lstStyle/>
            <a:p>
              <a:r>
                <a:rPr lang="fr-FR" sz="900">
                  <a:latin typeface="Calibri" pitchFamily="34" charset="0"/>
                  <a:ea typeface="ＭＳ Ｐゴシック" pitchFamily="34" charset="-128"/>
                </a:rPr>
                <a:t>620nm</a:t>
              </a:r>
            </a:p>
          </p:txBody>
        </p:sp>
        <p:sp>
          <p:nvSpPr>
            <p:cNvPr id="35904" name="ZoneTexte 19"/>
            <p:cNvSpPr txBox="1">
              <a:spLocks noChangeArrowheads="1"/>
            </p:cNvSpPr>
            <p:nvPr/>
          </p:nvSpPr>
          <p:spPr bwMode="auto">
            <a:xfrm>
              <a:off x="2292350" y="3133725"/>
              <a:ext cx="512763" cy="231775"/>
            </a:xfrm>
            <a:prstGeom prst="rect">
              <a:avLst/>
            </a:prstGeom>
            <a:noFill/>
            <a:ln w="9525">
              <a:noFill/>
              <a:miter lim="800000"/>
              <a:headEnd/>
              <a:tailEnd/>
            </a:ln>
          </p:spPr>
          <p:txBody>
            <a:bodyPr wrap="none">
              <a:spAutoFit/>
            </a:bodyPr>
            <a:lstStyle/>
            <a:p>
              <a:r>
                <a:rPr lang="fr-FR" sz="900">
                  <a:latin typeface="Calibri" pitchFamily="34" charset="0"/>
                  <a:ea typeface="ＭＳ Ｐゴシック" pitchFamily="34" charset="-128"/>
                </a:rPr>
                <a:t>640nm</a:t>
              </a:r>
            </a:p>
          </p:txBody>
        </p:sp>
        <p:sp>
          <p:nvSpPr>
            <p:cNvPr id="35905" name="ZoneTexte 20"/>
            <p:cNvSpPr txBox="1">
              <a:spLocks noChangeArrowheads="1"/>
            </p:cNvSpPr>
            <p:nvPr/>
          </p:nvSpPr>
          <p:spPr bwMode="auto">
            <a:xfrm>
              <a:off x="2952750" y="3133725"/>
              <a:ext cx="514350" cy="231775"/>
            </a:xfrm>
            <a:prstGeom prst="rect">
              <a:avLst/>
            </a:prstGeom>
            <a:noFill/>
            <a:ln w="9525">
              <a:noFill/>
              <a:miter lim="800000"/>
              <a:headEnd/>
              <a:tailEnd/>
            </a:ln>
          </p:spPr>
          <p:txBody>
            <a:bodyPr wrap="none">
              <a:spAutoFit/>
            </a:bodyPr>
            <a:lstStyle/>
            <a:p>
              <a:r>
                <a:rPr lang="fr-FR" sz="900">
                  <a:latin typeface="Calibri" pitchFamily="34" charset="0"/>
                  <a:ea typeface="ＭＳ Ｐゴシック" pitchFamily="34" charset="-128"/>
                </a:rPr>
                <a:t>660nm</a:t>
              </a:r>
            </a:p>
          </p:txBody>
        </p:sp>
      </p:grpSp>
      <p:graphicFrame>
        <p:nvGraphicFramePr>
          <p:cNvPr id="17" name="Tableau 16"/>
          <p:cNvGraphicFramePr>
            <a:graphicFrameLocks noGrp="1"/>
          </p:cNvGraphicFramePr>
          <p:nvPr/>
        </p:nvGraphicFramePr>
        <p:xfrm>
          <a:off x="366713" y="4149080"/>
          <a:ext cx="5195887" cy="1610679"/>
        </p:xfrm>
        <a:graphic>
          <a:graphicData uri="http://schemas.openxmlformats.org/drawingml/2006/table">
            <a:tbl>
              <a:tblPr/>
              <a:tblGrid>
                <a:gridCol w="1009650"/>
                <a:gridCol w="841375"/>
                <a:gridCol w="831850"/>
                <a:gridCol w="769937"/>
                <a:gridCol w="684213"/>
                <a:gridCol w="1058862"/>
              </a:tblGrid>
              <a:tr h="4333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Date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Symbol" pitchFamily="18" charset="2"/>
                          <a:ea typeface="ＭＳ Ｐゴシック" pitchFamily="34" charset="-128"/>
                          <a:cs typeface="Arial" pitchFamily="34" charset="0"/>
                        </a:rPr>
                        <a:t>D</a:t>
                      </a:r>
                      <a:r>
                        <a:rPr kumimoji="0" lang="fr-FR" sz="14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x (mas)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Symbol" pitchFamily="18" charset="2"/>
                          <a:ea typeface="ＭＳ Ｐゴシック" pitchFamily="34" charset="-128"/>
                          <a:cs typeface="Arial" pitchFamily="34" charset="0"/>
                        </a:rPr>
                        <a:t>D</a:t>
                      </a:r>
                      <a:r>
                        <a:rPr kumimoji="0" lang="fr-FR" sz="14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y (mas)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Quality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Orbital Phase </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FF"/>
                          </a:solidFill>
                          <a:effectLst/>
                          <a:latin typeface="Calibri" pitchFamily="34" charset="0"/>
                          <a:ea typeface="ＭＳ Ｐゴシック" pitchFamily="34" charset="-128"/>
                          <a:cs typeface="Arial" pitchFamily="34" charset="0"/>
                        </a:rPr>
                        <a:t>(P=200j)</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23-24/11/2008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19.6+/-0.1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3.1+/-0.05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Strong correlation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252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~10/10/2009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-26.7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CLASSIC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r>
              <a:tr h="252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24/10/2009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-34.2+/-0.08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-7.2+/-0.03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r>
              <a:tr h="252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17-18/11/2009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-38.6+/-0.09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2.4+/-0.02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Calibri" pitchFamily="34" charset="0"/>
                          <a:ea typeface="ＭＳ Ｐゴシック" pitchFamily="34" charset="-128"/>
                          <a:cs typeface="Arial" pitchFamily="34"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C885"/>
                    </a:solidFill>
                  </a:tcPr>
                </a:tc>
              </a:tr>
            </a:tbl>
          </a:graphicData>
        </a:graphic>
      </p:graphicFrame>
      <p:grpSp>
        <p:nvGrpSpPr>
          <p:cNvPr id="3" name="Grouper 22"/>
          <p:cNvGrpSpPr>
            <a:grpSpLocks/>
          </p:cNvGrpSpPr>
          <p:nvPr/>
        </p:nvGrpSpPr>
        <p:grpSpPr bwMode="auto">
          <a:xfrm>
            <a:off x="6012160" y="3522687"/>
            <a:ext cx="2516187" cy="2714625"/>
            <a:chOff x="6399213" y="3932238"/>
            <a:chExt cx="2516187" cy="2714625"/>
          </a:xfrm>
        </p:grpSpPr>
        <p:pic>
          <p:nvPicPr>
            <p:cNvPr id="35890" name="Image 17" descr="graphe.tiff"/>
            <p:cNvPicPr>
              <a:picLocks noChangeAspect="1"/>
            </p:cNvPicPr>
            <p:nvPr/>
          </p:nvPicPr>
          <p:blipFill>
            <a:blip r:embed="rId5" cstate="print"/>
            <a:srcRect l="12216" t="10724" r="5693" b="7747"/>
            <a:stretch>
              <a:fillRect/>
            </a:stretch>
          </p:blipFill>
          <p:spPr bwMode="auto">
            <a:xfrm>
              <a:off x="6399213" y="3932238"/>
              <a:ext cx="2516187" cy="2714625"/>
            </a:xfrm>
            <a:prstGeom prst="rect">
              <a:avLst/>
            </a:prstGeom>
            <a:noFill/>
            <a:ln w="9525">
              <a:noFill/>
              <a:miter lim="800000"/>
              <a:headEnd/>
              <a:tailEnd/>
            </a:ln>
          </p:spPr>
        </p:pic>
        <p:sp>
          <p:nvSpPr>
            <p:cNvPr id="35891" name="ZoneTexte 22"/>
            <p:cNvSpPr txBox="1">
              <a:spLocks noChangeArrowheads="1"/>
            </p:cNvSpPr>
            <p:nvPr/>
          </p:nvSpPr>
          <p:spPr bwMode="auto">
            <a:xfrm>
              <a:off x="8145463" y="4962525"/>
              <a:ext cx="269875" cy="276225"/>
            </a:xfrm>
            <a:prstGeom prst="rect">
              <a:avLst/>
            </a:prstGeom>
            <a:noFill/>
            <a:ln w="9525">
              <a:noFill/>
              <a:miter lim="800000"/>
              <a:headEnd/>
              <a:tailEnd/>
            </a:ln>
          </p:spPr>
          <p:txBody>
            <a:bodyPr wrap="none">
              <a:spAutoFit/>
            </a:bodyPr>
            <a:lstStyle/>
            <a:p>
              <a:r>
                <a:rPr lang="fr-FR" sz="1200">
                  <a:solidFill>
                    <a:schemeClr val="bg1"/>
                  </a:solidFill>
                  <a:ea typeface="ＭＳ Ｐゴシック" pitchFamily="34" charset="-128"/>
                </a:rPr>
                <a:t>1</a:t>
              </a:r>
            </a:p>
          </p:txBody>
        </p:sp>
        <p:sp>
          <p:nvSpPr>
            <p:cNvPr id="35892" name="ZoneTexte 23"/>
            <p:cNvSpPr txBox="1">
              <a:spLocks noChangeArrowheads="1"/>
            </p:cNvSpPr>
            <p:nvPr/>
          </p:nvSpPr>
          <p:spPr bwMode="auto">
            <a:xfrm>
              <a:off x="6856413" y="5297488"/>
              <a:ext cx="269875" cy="276225"/>
            </a:xfrm>
            <a:prstGeom prst="rect">
              <a:avLst/>
            </a:prstGeom>
            <a:noFill/>
            <a:ln w="9525">
              <a:noFill/>
              <a:miter lim="800000"/>
              <a:headEnd/>
              <a:tailEnd/>
            </a:ln>
          </p:spPr>
          <p:txBody>
            <a:bodyPr wrap="none">
              <a:spAutoFit/>
            </a:bodyPr>
            <a:lstStyle/>
            <a:p>
              <a:r>
                <a:rPr lang="fr-FR" sz="1200">
                  <a:solidFill>
                    <a:schemeClr val="bg1"/>
                  </a:solidFill>
                  <a:ea typeface="ＭＳ Ｐゴシック" pitchFamily="34" charset="-128"/>
                </a:rPr>
                <a:t>2</a:t>
              </a:r>
            </a:p>
          </p:txBody>
        </p:sp>
        <p:sp>
          <p:nvSpPr>
            <p:cNvPr id="35893" name="ZoneTexte 24"/>
            <p:cNvSpPr txBox="1">
              <a:spLocks noChangeArrowheads="1"/>
            </p:cNvSpPr>
            <p:nvPr/>
          </p:nvSpPr>
          <p:spPr bwMode="auto">
            <a:xfrm>
              <a:off x="6791325" y="4976813"/>
              <a:ext cx="269875" cy="276225"/>
            </a:xfrm>
            <a:prstGeom prst="rect">
              <a:avLst/>
            </a:prstGeom>
            <a:noFill/>
            <a:ln w="9525">
              <a:noFill/>
              <a:miter lim="800000"/>
              <a:headEnd/>
              <a:tailEnd/>
            </a:ln>
          </p:spPr>
          <p:txBody>
            <a:bodyPr wrap="none">
              <a:spAutoFit/>
            </a:bodyPr>
            <a:lstStyle/>
            <a:p>
              <a:r>
                <a:rPr lang="fr-FR" sz="1200">
                  <a:solidFill>
                    <a:schemeClr val="bg1"/>
                  </a:solidFill>
                  <a:ea typeface="ＭＳ Ｐゴシック" pitchFamily="34" charset="-128"/>
                </a:rPr>
                <a:t>3</a:t>
              </a:r>
            </a:p>
          </p:txBody>
        </p:sp>
        <p:sp>
          <p:nvSpPr>
            <p:cNvPr id="35894" name="ZoneTexte 25"/>
            <p:cNvSpPr txBox="1">
              <a:spLocks noChangeArrowheads="1"/>
            </p:cNvSpPr>
            <p:nvPr/>
          </p:nvSpPr>
          <p:spPr bwMode="auto">
            <a:xfrm>
              <a:off x="7153275" y="5534025"/>
              <a:ext cx="623888" cy="215900"/>
            </a:xfrm>
            <a:prstGeom prst="rect">
              <a:avLst/>
            </a:prstGeom>
            <a:noFill/>
            <a:ln w="9525">
              <a:noFill/>
              <a:miter lim="800000"/>
              <a:headEnd/>
              <a:tailEnd/>
            </a:ln>
          </p:spPr>
          <p:txBody>
            <a:bodyPr wrap="none">
              <a:spAutoFit/>
            </a:bodyPr>
            <a:lstStyle/>
            <a:p>
              <a:r>
                <a:rPr lang="fr-FR" sz="800">
                  <a:solidFill>
                    <a:srgbClr val="FF0000"/>
                  </a:solidFill>
                  <a:ea typeface="ＭＳ Ｐゴシック" pitchFamily="34" charset="-128"/>
                </a:rPr>
                <a:t>CLASSIC</a:t>
              </a:r>
            </a:p>
          </p:txBody>
        </p:sp>
      </p:grpSp>
      <p:sp>
        <p:nvSpPr>
          <p:cNvPr id="24"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Etude de la branche des sous géantes: 48 And (résultats)</a:t>
            </a:r>
            <a:endParaRPr lang="fr-FR" sz="2400" dirty="0">
              <a:solidFill>
                <a:schemeClr val="bg1"/>
              </a:solidFill>
            </a:endParaRPr>
          </a:p>
        </p:txBody>
      </p:sp>
      <p:sp>
        <p:nvSpPr>
          <p:cNvPr id="26" name="Espace réservé de la date 25"/>
          <p:cNvSpPr>
            <a:spLocks noGrp="1"/>
          </p:cNvSpPr>
          <p:nvPr>
            <p:ph type="dt" sz="half" idx="10"/>
          </p:nvPr>
        </p:nvSpPr>
        <p:spPr/>
        <p:txBody>
          <a:bodyPr/>
          <a:lstStyle/>
          <a:p>
            <a:r>
              <a:rPr lang="fr-FR" smtClean="0"/>
              <a:t>06/10/2010</a:t>
            </a:r>
            <a:endParaRPr lang="fr-FR" dirty="0"/>
          </a:p>
        </p:txBody>
      </p:sp>
      <p:sp>
        <p:nvSpPr>
          <p:cNvPr id="27" name="Espace réservé du numéro de diapositive 26"/>
          <p:cNvSpPr>
            <a:spLocks noGrp="1"/>
          </p:cNvSpPr>
          <p:nvPr>
            <p:ph type="sldNum" sz="quarter" idx="12"/>
          </p:nvPr>
        </p:nvSpPr>
        <p:spPr/>
        <p:txBody>
          <a:bodyPr/>
          <a:lstStyle/>
          <a:p>
            <a:fld id="{7A7F6F43-6263-4B2E-B86C-6555E78F1920}" type="slidenum">
              <a:rPr lang="fr-FR" smtClean="0"/>
              <a:pPr/>
              <a:t>14</a:t>
            </a:fld>
            <a:endParaRPr lang="fr-FR"/>
          </a:p>
        </p:txBody>
      </p:sp>
      <p:sp>
        <p:nvSpPr>
          <p:cNvPr id="28" name="Espace réservé du pied de page 27"/>
          <p:cNvSpPr>
            <a:spLocks noGrp="1"/>
          </p:cNvSpPr>
          <p:nvPr>
            <p:ph type="ftr" sz="quarter" idx="11"/>
          </p:nvPr>
        </p:nvSpPr>
        <p:spPr/>
        <p:txBody>
          <a:bodyPr/>
          <a:lstStyle/>
          <a:p>
            <a:r>
              <a:rPr lang="fr-FR" smtClean="0"/>
              <a:t>Forum PNPS 2010  D. Mourard VEGA</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457200" y="973138"/>
            <a:ext cx="7859972" cy="1292662"/>
          </a:xfrm>
          <a:prstGeom prst="rect">
            <a:avLst/>
          </a:prstGeom>
          <a:noFill/>
          <a:ln w="47625" cmpd="thinThick">
            <a:noFill/>
            <a:miter lim="800000"/>
            <a:headEnd type="none" w="sm" len="sm"/>
            <a:tailEnd type="none" w="sm" len="sm"/>
          </a:ln>
        </p:spPr>
        <p:txBody>
          <a:bodyPr wrap="none">
            <a:spAutoFit/>
          </a:bodyPr>
          <a:lstStyle/>
          <a:p>
            <a:r>
              <a:rPr lang="en-US" dirty="0">
                <a:ea typeface="ＭＳ Ｐゴシック" pitchFamily="34" charset="-128"/>
              </a:rPr>
              <a:t>Current sample: </a:t>
            </a:r>
          </a:p>
          <a:p>
            <a:r>
              <a:rPr lang="en-US" dirty="0">
                <a:ea typeface="ＭＳ Ｐゴシック" pitchFamily="34" charset="-128"/>
              </a:rPr>
              <a:t>      HD216385(F7IV) – HD220657(F8IV) – HD202444(F0IV) – HD211336(F0IV</a:t>
            </a:r>
            <a:r>
              <a:rPr lang="en-US" dirty="0" smtClean="0">
                <a:ea typeface="ＭＳ Ｐゴシック" pitchFamily="34" charset="-128"/>
              </a:rPr>
              <a:t>) - +++</a:t>
            </a:r>
            <a:endParaRPr lang="en-US" dirty="0">
              <a:ea typeface="ＭＳ Ｐゴシック" pitchFamily="34" charset="-128"/>
            </a:endParaRPr>
          </a:p>
          <a:p>
            <a:r>
              <a:rPr lang="en-US" dirty="0" err="1">
                <a:ea typeface="ＭＳ Ｐゴシック" pitchFamily="34" charset="-128"/>
              </a:rPr>
              <a:t>Exemple</a:t>
            </a:r>
            <a:r>
              <a:rPr lang="en-US" dirty="0">
                <a:ea typeface="ＭＳ Ｐゴシック" pitchFamily="34" charset="-128"/>
              </a:rPr>
              <a:t> of analysis done for HD220657:   </a:t>
            </a:r>
            <a:r>
              <a:rPr lang="en-US" sz="2400" b="1" dirty="0" err="1">
                <a:solidFill>
                  <a:srgbClr val="3333CC"/>
                </a:solidFill>
                <a:latin typeface="Symbol" pitchFamily="18" charset="2"/>
                <a:ea typeface="ＭＳ Ｐゴシック" pitchFamily="34" charset="-128"/>
              </a:rPr>
              <a:t>q</a:t>
            </a:r>
            <a:r>
              <a:rPr lang="en-US" b="1" baseline="-25000" dirty="0" err="1">
                <a:solidFill>
                  <a:srgbClr val="3333CC"/>
                </a:solidFill>
                <a:ea typeface="ＭＳ Ｐゴシック" pitchFamily="34" charset="-128"/>
              </a:rPr>
              <a:t>UD</a:t>
            </a:r>
            <a:r>
              <a:rPr lang="en-US" b="1" dirty="0">
                <a:solidFill>
                  <a:srgbClr val="3333CC"/>
                </a:solidFill>
                <a:ea typeface="ＭＳ Ｐゴシック" pitchFamily="34" charset="-128"/>
              </a:rPr>
              <a:t>=1.00</a:t>
            </a:r>
            <a:r>
              <a:rPr lang="en-US" b="1" dirty="0">
                <a:solidFill>
                  <a:srgbClr val="3333CC"/>
                </a:solidFill>
              </a:rPr>
              <a:t>±0.01</a:t>
            </a:r>
            <a:endParaRPr lang="en-US" dirty="0">
              <a:ea typeface="ＭＳ Ｐゴシック" pitchFamily="34" charset="-128"/>
            </a:endParaRPr>
          </a:p>
          <a:p>
            <a:endParaRPr lang="en-US" dirty="0">
              <a:ea typeface="ＭＳ Ｐゴシック" pitchFamily="34" charset="-128"/>
            </a:endParaRPr>
          </a:p>
        </p:txBody>
      </p:sp>
      <p:pic>
        <p:nvPicPr>
          <p:cNvPr id="15410" name="Picture 50" descr="V22B_new"/>
          <p:cNvPicPr>
            <a:picLocks noChangeAspect="1" noChangeArrowheads="1"/>
          </p:cNvPicPr>
          <p:nvPr/>
        </p:nvPicPr>
        <p:blipFill>
          <a:blip r:embed="rId2" cstate="print"/>
          <a:srcRect t="3660"/>
          <a:stretch>
            <a:fillRect/>
          </a:stretch>
        </p:blipFill>
        <p:spPr bwMode="auto">
          <a:xfrm>
            <a:off x="1403648" y="2276872"/>
            <a:ext cx="6165924" cy="3790431"/>
          </a:xfrm>
          <a:prstGeom prst="rect">
            <a:avLst/>
          </a:prstGeom>
          <a:noFill/>
          <a:ln>
            <a:noFill/>
          </a:ln>
        </p:spPr>
      </p:pic>
      <p:sp>
        <p:nvSpPr>
          <p:cNvPr id="6"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Etude de la branche des sous géantes: échantillon de classe IV</a:t>
            </a:r>
            <a:endParaRPr lang="fr-FR" sz="2400" dirty="0">
              <a:solidFill>
                <a:schemeClr val="bg1"/>
              </a:solidFill>
            </a:endParaRPr>
          </a:p>
        </p:txBody>
      </p:sp>
      <p:sp>
        <p:nvSpPr>
          <p:cNvPr id="5" name="Espace réservé de la date 4"/>
          <p:cNvSpPr>
            <a:spLocks noGrp="1"/>
          </p:cNvSpPr>
          <p:nvPr>
            <p:ph type="dt" sz="half" idx="10"/>
          </p:nvPr>
        </p:nvSpPr>
        <p:spPr/>
        <p:txBody>
          <a:bodyPr/>
          <a:lstStyle/>
          <a:p>
            <a:r>
              <a:rPr lang="fr-FR" smtClean="0"/>
              <a:t>06/10/2010</a:t>
            </a:r>
            <a:endParaRPr lang="fr-FR" dirty="0"/>
          </a:p>
        </p:txBody>
      </p:sp>
      <p:sp>
        <p:nvSpPr>
          <p:cNvPr id="7" name="Espace réservé du numéro de diapositive 6"/>
          <p:cNvSpPr>
            <a:spLocks noGrp="1"/>
          </p:cNvSpPr>
          <p:nvPr>
            <p:ph type="sldNum" sz="quarter" idx="12"/>
          </p:nvPr>
        </p:nvSpPr>
        <p:spPr/>
        <p:txBody>
          <a:bodyPr/>
          <a:lstStyle/>
          <a:p>
            <a:fld id="{7A7F6F43-6263-4B2E-B86C-6555E78F1920}" type="slidenum">
              <a:rPr lang="fr-FR" smtClean="0"/>
              <a:pPr/>
              <a:t>15</a:t>
            </a:fld>
            <a:endParaRPr lang="fr-FR"/>
          </a:p>
        </p:txBody>
      </p:sp>
      <p:sp>
        <p:nvSpPr>
          <p:cNvPr id="8" name="Espace réservé du pied de page 7"/>
          <p:cNvSpPr>
            <a:spLocks noGrp="1"/>
          </p:cNvSpPr>
          <p:nvPr>
            <p:ph type="ftr" sz="quarter" idx="11"/>
          </p:nvPr>
        </p:nvSpPr>
        <p:spPr/>
        <p:txBody>
          <a:bodyPr/>
          <a:lstStyle/>
          <a:p>
            <a:r>
              <a:rPr lang="fr-FR" smtClean="0"/>
              <a:t>Forum PNPS 2010  D. Mourard VEGA</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06/10/2010</a:t>
            </a:r>
            <a:endParaRPr lang="fr-FR"/>
          </a:p>
        </p:txBody>
      </p:sp>
      <p:sp>
        <p:nvSpPr>
          <p:cNvPr id="5" name="Espace réservé du pied de page 4"/>
          <p:cNvSpPr>
            <a:spLocks noGrp="1"/>
          </p:cNvSpPr>
          <p:nvPr>
            <p:ph type="ftr" sz="quarter" idx="11"/>
          </p:nvPr>
        </p:nvSpPr>
        <p:spPr/>
        <p:txBody>
          <a:bodyPr/>
          <a:lstStyle/>
          <a:p>
            <a:r>
              <a:rPr lang="fr-FR" smtClean="0"/>
              <a:t>Forum PNPS 2010  D. Mourard VEGA</a:t>
            </a:r>
            <a:endParaRPr lang="fr-FR"/>
          </a:p>
        </p:txBody>
      </p:sp>
      <p:sp>
        <p:nvSpPr>
          <p:cNvPr id="6" name="Espace réservé du numéro de diapositive 5"/>
          <p:cNvSpPr>
            <a:spLocks noGrp="1"/>
          </p:cNvSpPr>
          <p:nvPr>
            <p:ph type="sldNum" sz="quarter" idx="12"/>
          </p:nvPr>
        </p:nvSpPr>
        <p:spPr/>
        <p:txBody>
          <a:bodyPr/>
          <a:lstStyle/>
          <a:p>
            <a:fld id="{7A7F6F43-6263-4B2E-B86C-6555E78F1920}" type="slidenum">
              <a:rPr lang="fr-FR" smtClean="0"/>
              <a:pPr/>
              <a:t>16</a:t>
            </a:fld>
            <a:endParaRPr lang="fr-FR"/>
          </a:p>
        </p:txBody>
      </p:sp>
      <p:sp>
        <p:nvSpPr>
          <p:cNvPr id="7" name="ZoneTexte 5"/>
          <p:cNvSpPr txBox="1">
            <a:spLocks noChangeArrowheads="1"/>
          </p:cNvSpPr>
          <p:nvPr/>
        </p:nvSpPr>
        <p:spPr bwMode="auto">
          <a:xfrm>
            <a:off x="955675" y="779463"/>
            <a:ext cx="7383463" cy="2308225"/>
          </a:xfrm>
          <a:prstGeom prst="rect">
            <a:avLst/>
          </a:prstGeom>
          <a:noFill/>
          <a:ln w="9525">
            <a:noFill/>
            <a:miter lim="800000"/>
            <a:headEnd/>
            <a:tailEnd/>
          </a:ln>
        </p:spPr>
        <p:txBody>
          <a:bodyPr wrap="none">
            <a:spAutoFit/>
          </a:bodyPr>
          <a:lstStyle/>
          <a:p>
            <a:r>
              <a:rPr lang="fr-FR" b="1" dirty="0">
                <a:latin typeface="Calibri" pitchFamily="-112" charset="0"/>
              </a:rPr>
              <a:t>But:</a:t>
            </a:r>
          </a:p>
          <a:p>
            <a:pPr lvl="1">
              <a:buFont typeface="Arial" charset="0"/>
              <a:buChar char="•"/>
            </a:pPr>
            <a:r>
              <a:rPr lang="fr-FR" dirty="0">
                <a:latin typeface="Calibri" pitchFamily="-112" charset="0"/>
              </a:rPr>
              <a:t> Comprendre la structure de l’atmosphère des étoiles géantes froides</a:t>
            </a:r>
          </a:p>
          <a:p>
            <a:pPr lvl="1">
              <a:buFont typeface="Arial" charset="0"/>
              <a:buChar char="•"/>
            </a:pPr>
            <a:r>
              <a:rPr lang="fr-FR" dirty="0">
                <a:latin typeface="Calibri" pitchFamily="-112" charset="0"/>
              </a:rPr>
              <a:t> Apporter des contraintes spatiales au modèle</a:t>
            </a:r>
          </a:p>
          <a:p>
            <a:pPr lvl="1"/>
            <a:endParaRPr lang="fr-FR" dirty="0">
              <a:latin typeface="Calibri" pitchFamily="-112" charset="0"/>
            </a:endParaRPr>
          </a:p>
          <a:p>
            <a:r>
              <a:rPr lang="fr-FR" b="1" dirty="0">
                <a:latin typeface="Calibri" pitchFamily="-112" charset="0"/>
              </a:rPr>
              <a:t>Méthode:</a:t>
            </a:r>
          </a:p>
          <a:p>
            <a:r>
              <a:rPr lang="fr-FR" dirty="0">
                <a:latin typeface="Calibri" pitchFamily="-112" charset="0"/>
              </a:rPr>
              <a:t>	Observation CHARA/VEGA en Haute Résolution Spectrale (</a:t>
            </a:r>
            <a:r>
              <a:rPr lang="fr-FR" dirty="0" err="1">
                <a:latin typeface="Calibri" pitchFamily="-112" charset="0"/>
              </a:rPr>
              <a:t>R</a:t>
            </a:r>
            <a:r>
              <a:rPr lang="fr-FR" baseline="-25000" dirty="0" err="1">
                <a:latin typeface="Calibri" pitchFamily="-112" charset="0"/>
              </a:rPr>
              <a:t>eff</a:t>
            </a:r>
            <a:r>
              <a:rPr lang="fr-FR" dirty="0">
                <a:latin typeface="Calibri" pitchFamily="-112" charset="0"/>
              </a:rPr>
              <a:t>=16000) </a:t>
            </a:r>
          </a:p>
          <a:p>
            <a:r>
              <a:rPr lang="fr-FR" dirty="0">
                <a:latin typeface="Calibri" pitchFamily="-112" charset="0"/>
              </a:rPr>
              <a:t>	dans des raies photosphériques (et éventuellement chromosphériques), </a:t>
            </a:r>
          </a:p>
          <a:p>
            <a:r>
              <a:rPr lang="fr-FR" dirty="0">
                <a:latin typeface="Calibri" pitchFamily="-112" charset="0"/>
              </a:rPr>
              <a:t>	telles que le triplet du </a:t>
            </a:r>
            <a:r>
              <a:rPr lang="fr-FR" dirty="0" err="1">
                <a:latin typeface="Calibri" pitchFamily="-112" charset="0"/>
              </a:rPr>
              <a:t>CaII</a:t>
            </a:r>
            <a:r>
              <a:rPr lang="fr-FR" dirty="0">
                <a:latin typeface="Calibri" pitchFamily="-112" charset="0"/>
              </a:rPr>
              <a:t> (849.8nm, 854.2nm,866.2nm)</a:t>
            </a:r>
          </a:p>
        </p:txBody>
      </p:sp>
      <p:graphicFrame>
        <p:nvGraphicFramePr>
          <p:cNvPr id="8" name="Tableau 7"/>
          <p:cNvGraphicFramePr>
            <a:graphicFrameLocks noGrp="1"/>
          </p:cNvGraphicFramePr>
          <p:nvPr/>
        </p:nvGraphicFramePr>
        <p:xfrm>
          <a:off x="166688" y="3482975"/>
          <a:ext cx="8648700" cy="2228850"/>
        </p:xfrm>
        <a:graphic>
          <a:graphicData uri="http://schemas.openxmlformats.org/drawingml/2006/table">
            <a:tbl>
              <a:tblPr/>
              <a:tblGrid>
                <a:gridCol w="960437"/>
                <a:gridCol w="962025"/>
                <a:gridCol w="960438"/>
                <a:gridCol w="709612"/>
                <a:gridCol w="1092200"/>
                <a:gridCol w="1081088"/>
                <a:gridCol w="960437"/>
                <a:gridCol w="962025"/>
                <a:gridCol w="960438"/>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pitchFamily="-112" charset="0"/>
                          <a:ea typeface="ＭＳ Ｐゴシック" pitchFamily="-112" charset="-128"/>
                        </a:rPr>
                        <a:t>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112" charset="0"/>
                          <a:ea typeface="ＭＳ Ｐゴシック" pitchFamily="-112" charset="-128"/>
                        </a:rPr>
                        <a:t>TypSpec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112" charset="0"/>
                          <a:ea typeface="ＭＳ Ｐゴシック" pitchFamily="-112" charset="-128"/>
                        </a:rPr>
                        <a:t>mV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112" charset="0"/>
                          <a:ea typeface="ＭＳ Ｐゴシック" pitchFamily="-112" charset="-128"/>
                        </a:rPr>
                        <a:t>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112" charset="0"/>
                          <a:ea typeface="ＭＳ Ｐゴシック" pitchFamily="-112" charset="-128"/>
                        </a:rPr>
                        <a:t>Cont 620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112" charset="0"/>
                          <a:ea typeface="ＭＳ Ｐゴシック" pitchFamily="-112" charset="-128"/>
                        </a:rPr>
                        <a:t>Cont 790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112" charset="0"/>
                          <a:ea typeface="ＭＳ Ｐゴシック" pitchFamily="-112" charset="-128"/>
                        </a:rPr>
                        <a:t>CaII 849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112" charset="0"/>
                          <a:ea typeface="ＭＳ Ｐゴシック" pitchFamily="-112" charset="-128"/>
                        </a:rPr>
                        <a:t>CaII 854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pitchFamily="-112" charset="0"/>
                          <a:ea typeface="ＭＳ Ｐゴシック" pitchFamily="-112" charset="-128"/>
                        </a:rPr>
                        <a:t>CaII 866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Symbol" pitchFamily="-112" charset="2"/>
                          <a:ea typeface="ＭＳ Ｐゴシック" pitchFamily="-112" charset="-128"/>
                        </a:rPr>
                        <a:t>b</a:t>
                      </a: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 Ceti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K0III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2.04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Symbol" pitchFamily="-112" charset="2"/>
                          <a:ea typeface="ＭＳ Ｐゴシック" pitchFamily="-112" charset="-128"/>
                        </a:rPr>
                        <a:t>r</a:t>
                      </a: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 Boo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K3III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3.58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112" charset="0"/>
                          <a:ea typeface="ＭＳ Ｐゴシック" pitchFamily="-112" charset="-128"/>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Symbol" pitchFamily="-112" charset="2"/>
                          <a:ea typeface="ＭＳ Ｐゴシック" pitchFamily="-112" charset="-128"/>
                        </a:rPr>
                        <a:t>d </a:t>
                      </a: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Crt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K0III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3.56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112"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Calibri" pitchFamily="-112"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Symbol" pitchFamily="-112" charset="2"/>
                          <a:ea typeface="ＭＳ Ｐゴシック" pitchFamily="-112" charset="-128"/>
                        </a:rPr>
                        <a:t>b</a:t>
                      </a: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 Oph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K2III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2.77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Symbol" pitchFamily="-112" charset="2"/>
                          <a:ea typeface="ＭＳ Ｐゴシック" pitchFamily="-112" charset="-128"/>
                        </a:rPr>
                        <a:t>h </a:t>
                      </a: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Ceti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K2III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3.45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112" charset="0"/>
                          <a:ea typeface="ＭＳ Ｐゴシック" pitchFamily="-112" charset="-128"/>
                        </a:rPr>
                        <a:t>S1S2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0000"/>
                          </a:solidFill>
                          <a:effectLst/>
                          <a:latin typeface="Calibri" pitchFamily="-112" charset="0"/>
                          <a:ea typeface="ＭＳ Ｐゴシック" pitchFamily="-112" charset="-128"/>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9" name="ZoneTexte 7"/>
          <p:cNvSpPr txBox="1">
            <a:spLocks noChangeArrowheads="1"/>
          </p:cNvSpPr>
          <p:nvPr/>
        </p:nvSpPr>
        <p:spPr bwMode="auto">
          <a:xfrm>
            <a:off x="7297738" y="5707063"/>
            <a:ext cx="1517650" cy="461962"/>
          </a:xfrm>
          <a:prstGeom prst="rect">
            <a:avLst/>
          </a:prstGeom>
          <a:noFill/>
          <a:ln w="9525">
            <a:noFill/>
            <a:miter lim="800000"/>
            <a:headEnd/>
            <a:tailEnd/>
          </a:ln>
        </p:spPr>
        <p:txBody>
          <a:bodyPr wrap="none">
            <a:spAutoFit/>
          </a:bodyPr>
          <a:lstStyle/>
          <a:p>
            <a:r>
              <a:rPr lang="fr-FR" sz="1200">
                <a:latin typeface="Calibri" pitchFamily="-112" charset="0"/>
              </a:rPr>
              <a:t>x traitement effectué</a:t>
            </a:r>
          </a:p>
          <a:p>
            <a:r>
              <a:rPr lang="fr-FR" sz="1200">
                <a:solidFill>
                  <a:srgbClr val="FF0000"/>
                </a:solidFill>
                <a:latin typeface="Calibri" pitchFamily="-112" charset="0"/>
              </a:rPr>
              <a:t>x traitement à faire</a:t>
            </a:r>
          </a:p>
        </p:txBody>
      </p:sp>
      <p:sp>
        <p:nvSpPr>
          <p:cNvPr id="10" name="Titre 1"/>
          <p:cNvSpPr txBox="1">
            <a:spLocks/>
          </p:cNvSpPr>
          <p:nvPr/>
        </p:nvSpPr>
        <p:spPr bwMode="auto">
          <a:xfrm>
            <a:off x="0" y="0"/>
            <a:ext cx="9144000" cy="577850"/>
          </a:xfrm>
          <a:prstGeom prst="rect">
            <a:avLst/>
          </a:prstGeom>
          <a:solidFill>
            <a:srgbClr val="0000FF"/>
          </a:solidFill>
          <a:ln w="9525">
            <a:noFill/>
            <a:miter lim="800000"/>
            <a:headEnd/>
            <a:tailEnd/>
          </a:ln>
        </p:spPr>
        <p:txBody>
          <a:bodyPr anchor="ctr"/>
          <a:lstStyle/>
          <a:p>
            <a:r>
              <a:rPr lang="fr-FR" sz="2400" b="1">
                <a:solidFill>
                  <a:srgbClr val="FFFFFF"/>
                </a:solidFill>
                <a:latin typeface="Calibri" pitchFamily="-112" charset="0"/>
              </a:rPr>
              <a:t>Etude de l’atmosphère des étoiles géantes froides  </a:t>
            </a:r>
            <a:r>
              <a:rPr lang="fr-FR" sz="1400" b="1">
                <a:solidFill>
                  <a:srgbClr val="FFFFFF"/>
                </a:solidFill>
                <a:latin typeface="Calibri" pitchFamily="-112" charset="0"/>
              </a:rPr>
              <a:t>                 </a:t>
            </a:r>
            <a:r>
              <a:rPr lang="fr-FR" sz="1400">
                <a:solidFill>
                  <a:schemeClr val="bg1"/>
                </a:solidFill>
              </a:rPr>
              <a:t>Résultats Préliminaires</a:t>
            </a:r>
          </a:p>
        </p:txBody>
      </p:sp>
      <p:sp>
        <p:nvSpPr>
          <p:cNvPr id="11" name="ZoneTexte 7"/>
          <p:cNvSpPr txBox="1">
            <a:spLocks noChangeArrowheads="1"/>
          </p:cNvSpPr>
          <p:nvPr/>
        </p:nvSpPr>
        <p:spPr bwMode="auto">
          <a:xfrm>
            <a:off x="7812360" y="548680"/>
            <a:ext cx="1311578" cy="246221"/>
          </a:xfrm>
          <a:prstGeom prst="rect">
            <a:avLst/>
          </a:prstGeom>
          <a:noFill/>
          <a:ln w="9525">
            <a:noFill/>
            <a:miter lim="800000"/>
            <a:headEnd/>
            <a:tailEnd/>
          </a:ln>
        </p:spPr>
        <p:txBody>
          <a:bodyPr wrap="none">
            <a:spAutoFit/>
          </a:bodyPr>
          <a:lstStyle/>
          <a:p>
            <a:r>
              <a:rPr lang="fr-FR" sz="1000" dirty="0" err="1"/>
              <a:t>P.Berio</a:t>
            </a:r>
            <a:r>
              <a:rPr lang="fr-FR" sz="1000" dirty="0"/>
              <a:t>, </a:t>
            </a:r>
            <a:r>
              <a:rPr lang="fr-FR" sz="1000" dirty="0" err="1"/>
              <a:t>T.Merle</a:t>
            </a:r>
            <a:r>
              <a:rPr lang="fr-FR" sz="1000" dirty="0"/>
              <a:t> et al</a:t>
            </a:r>
            <a:r>
              <a:rPr lang="fr-FR" sz="1000" dirty="0" smtClean="0"/>
              <a:t>.</a:t>
            </a:r>
            <a:endParaRPr lang="fr-FR"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06/10/2010</a:t>
            </a:r>
            <a:endParaRPr lang="fr-FR"/>
          </a:p>
        </p:txBody>
      </p:sp>
      <p:sp>
        <p:nvSpPr>
          <p:cNvPr id="5" name="Espace réservé du pied de page 4"/>
          <p:cNvSpPr>
            <a:spLocks noGrp="1"/>
          </p:cNvSpPr>
          <p:nvPr>
            <p:ph type="ftr" sz="quarter" idx="11"/>
          </p:nvPr>
        </p:nvSpPr>
        <p:spPr/>
        <p:txBody>
          <a:bodyPr/>
          <a:lstStyle/>
          <a:p>
            <a:r>
              <a:rPr lang="fr-FR" smtClean="0"/>
              <a:t>Forum PNPS 2010  D. Mourard VEGA</a:t>
            </a:r>
            <a:endParaRPr lang="fr-FR"/>
          </a:p>
        </p:txBody>
      </p:sp>
      <p:sp>
        <p:nvSpPr>
          <p:cNvPr id="6" name="Espace réservé du numéro de diapositive 5"/>
          <p:cNvSpPr>
            <a:spLocks noGrp="1"/>
          </p:cNvSpPr>
          <p:nvPr>
            <p:ph type="sldNum" sz="quarter" idx="12"/>
          </p:nvPr>
        </p:nvSpPr>
        <p:spPr/>
        <p:txBody>
          <a:bodyPr/>
          <a:lstStyle/>
          <a:p>
            <a:fld id="{7A7F6F43-6263-4B2E-B86C-6555E78F1920}" type="slidenum">
              <a:rPr lang="fr-FR" smtClean="0"/>
              <a:pPr/>
              <a:t>17</a:t>
            </a:fld>
            <a:endParaRPr lang="fr-FR"/>
          </a:p>
        </p:txBody>
      </p:sp>
      <p:sp>
        <p:nvSpPr>
          <p:cNvPr id="7"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a:solidFill>
                  <a:srgbClr val="FFFFFF"/>
                </a:solidFill>
                <a:latin typeface="Calibri" pitchFamily="-112" charset="0"/>
              </a:rPr>
              <a:t>Etude de l’atmosphère des étoiles géantes </a:t>
            </a:r>
            <a:r>
              <a:rPr lang="fr-FR" sz="2400" b="1" dirty="0" smtClean="0">
                <a:solidFill>
                  <a:srgbClr val="FFFFFF"/>
                </a:solidFill>
                <a:latin typeface="Calibri" pitchFamily="-112" charset="0"/>
              </a:rPr>
              <a:t>froides </a:t>
            </a:r>
            <a:r>
              <a:rPr lang="fr-FR" sz="1600" b="1" dirty="0" smtClean="0">
                <a:solidFill>
                  <a:srgbClr val="FFFFFF"/>
                </a:solidFill>
                <a:latin typeface="Calibri" pitchFamily="-112" charset="0"/>
              </a:rPr>
              <a:t>(</a:t>
            </a:r>
            <a:r>
              <a:rPr lang="fr-FR" sz="1600" b="1" dirty="0" err="1" smtClean="0">
                <a:solidFill>
                  <a:srgbClr val="FFFFFF"/>
                </a:solidFill>
                <a:latin typeface="Calibri" pitchFamily="-112" charset="0"/>
              </a:rPr>
              <a:t>Bério</a:t>
            </a:r>
            <a:r>
              <a:rPr lang="fr-FR" sz="1600" b="1" dirty="0" smtClean="0">
                <a:solidFill>
                  <a:srgbClr val="FFFFFF"/>
                </a:solidFill>
                <a:latin typeface="Calibri" pitchFamily="-112" charset="0"/>
              </a:rPr>
              <a:t>, Merle et al.)</a:t>
            </a:r>
            <a:r>
              <a:rPr lang="fr-FR" sz="2400" dirty="0" smtClean="0">
                <a:solidFill>
                  <a:schemeClr val="bg1"/>
                </a:solidFill>
              </a:rPr>
              <a:t> </a:t>
            </a:r>
            <a:endParaRPr lang="fr-FR" sz="2400" dirty="0">
              <a:solidFill>
                <a:schemeClr val="bg1"/>
              </a:solidFill>
            </a:endParaRPr>
          </a:p>
        </p:txBody>
      </p:sp>
      <p:graphicFrame>
        <p:nvGraphicFramePr>
          <p:cNvPr id="8" name="Tableau 7"/>
          <p:cNvGraphicFramePr>
            <a:graphicFrameLocks noGrp="1"/>
          </p:cNvGraphicFramePr>
          <p:nvPr/>
        </p:nvGraphicFramePr>
        <p:xfrm>
          <a:off x="1331913" y="4746625"/>
          <a:ext cx="6096000" cy="807898"/>
        </p:xfrm>
        <a:graphic>
          <a:graphicData uri="http://schemas.openxmlformats.org/drawingml/2006/table">
            <a:tbl>
              <a:tblPr/>
              <a:tblGrid>
                <a:gridCol w="715962"/>
                <a:gridCol w="673100"/>
                <a:gridCol w="671513"/>
                <a:gridCol w="673100"/>
                <a:gridCol w="673100"/>
                <a:gridCol w="671512"/>
                <a:gridCol w="673100"/>
                <a:gridCol w="671513"/>
                <a:gridCol w="673100"/>
              </a:tblGrid>
              <a:tr h="114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UD Diameter (mas)</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Ratio UD(l)/UD(790)</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114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Star</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Cont 620</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Cont 790</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CaII 849</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CaII 854</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CaII866</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CaII 849</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CaII 854</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CaII866</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4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delta Crateris</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3.476 (0.02)</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3.6 (0.04)</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5.58 (0.43)</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1.550</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4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rho Bootis</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3.772 (0.05)</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3.753 (0.02)</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4.860 (0.28)</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1.295</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4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beta Ceti</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5.733 (0.03)</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7.187 (0.23)</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6.984 (0.19)</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7.370 (0.20)</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1.253</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1.218</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1.286</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4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beta Oph</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43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Verdana" pitchFamily="-112" charset="0"/>
                          <a:ea typeface="ＭＳ Ｐゴシック" pitchFamily="-112" charset="-128"/>
                        </a:rPr>
                        <a:t>eta Cep</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fr-FR" sz="700" b="0" i="0" u="none" strike="noStrike" cap="none" normalizeH="0" baseline="0" dirty="0" smtClean="0">
                          <a:ln>
                            <a:noFill/>
                          </a:ln>
                          <a:solidFill>
                            <a:schemeClr val="tx1"/>
                          </a:solidFill>
                          <a:effectLst/>
                          <a:latin typeface="Verdana" pitchFamily="-112" charset="0"/>
                          <a:ea typeface="ＭＳ Ｐゴシック" pitchFamily="-112" charset="-128"/>
                        </a:rPr>
                        <a:t> </a:t>
                      </a:r>
                    </a:p>
                  </a:txBody>
                  <a:tcPr marL="8734" marR="8734" marT="873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9" name="Image 9" descr="betaCetiVis.jpg"/>
          <p:cNvPicPr>
            <a:picLocks noChangeAspect="1"/>
          </p:cNvPicPr>
          <p:nvPr/>
        </p:nvPicPr>
        <p:blipFill>
          <a:blip r:embed="rId2" cstate="print"/>
          <a:srcRect l="7465" t="8557" r="9143" b="7152"/>
          <a:stretch>
            <a:fillRect/>
          </a:stretch>
        </p:blipFill>
        <p:spPr bwMode="auto">
          <a:xfrm>
            <a:off x="4507028" y="556320"/>
            <a:ext cx="4601476" cy="3592760"/>
          </a:xfrm>
          <a:prstGeom prst="rect">
            <a:avLst/>
          </a:prstGeom>
          <a:noFill/>
          <a:ln w="9525">
            <a:noFill/>
            <a:miter lim="800000"/>
            <a:headEnd/>
            <a:tailEnd/>
          </a:ln>
        </p:spPr>
      </p:pic>
      <p:grpSp>
        <p:nvGrpSpPr>
          <p:cNvPr id="2" name="Grouper 10"/>
          <p:cNvGrpSpPr>
            <a:grpSpLocks/>
          </p:cNvGrpSpPr>
          <p:nvPr/>
        </p:nvGrpSpPr>
        <p:grpSpPr bwMode="auto">
          <a:xfrm>
            <a:off x="4244975" y="4746625"/>
            <a:ext cx="4294188" cy="1703388"/>
            <a:chOff x="4244975" y="5062538"/>
            <a:chExt cx="4294188" cy="1703395"/>
          </a:xfrm>
        </p:grpSpPr>
        <p:sp>
          <p:nvSpPr>
            <p:cNvPr id="11" name="Parenthèse ouvrante 10"/>
            <p:cNvSpPr>
              <a:spLocks/>
            </p:cNvSpPr>
            <p:nvPr/>
          </p:nvSpPr>
          <p:spPr bwMode="auto">
            <a:xfrm>
              <a:off x="5413375" y="5062538"/>
              <a:ext cx="122238" cy="808041"/>
            </a:xfrm>
            <a:prstGeom prst="leftBracket">
              <a:avLst>
                <a:gd name="adj" fmla="val 8324"/>
              </a:avLst>
            </a:prstGeom>
            <a:noFill/>
            <a:ln w="25400">
              <a:solidFill>
                <a:srgbClr val="0000FF"/>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fr-FR">
                <a:latin typeface="+mn-lt"/>
                <a:ea typeface="+mn-ea"/>
              </a:endParaRPr>
            </a:p>
          </p:txBody>
        </p:sp>
        <p:sp>
          <p:nvSpPr>
            <p:cNvPr id="12" name="Parenthèse fermante 11"/>
            <p:cNvSpPr>
              <a:spLocks/>
            </p:cNvSpPr>
            <p:nvPr/>
          </p:nvSpPr>
          <p:spPr bwMode="auto">
            <a:xfrm>
              <a:off x="7269163" y="5062538"/>
              <a:ext cx="160337" cy="808041"/>
            </a:xfrm>
            <a:prstGeom prst="rightBracket">
              <a:avLst>
                <a:gd name="adj" fmla="val 8329"/>
              </a:avLst>
            </a:prstGeom>
            <a:noFill/>
            <a:ln w="25400">
              <a:solidFill>
                <a:srgbClr val="0000FF"/>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fr-FR">
                <a:latin typeface="+mn-lt"/>
                <a:ea typeface="+mn-ea"/>
              </a:endParaRPr>
            </a:p>
          </p:txBody>
        </p:sp>
        <p:sp>
          <p:nvSpPr>
            <p:cNvPr id="13" name="ZoneTexte 9"/>
            <p:cNvSpPr txBox="1">
              <a:spLocks noChangeArrowheads="1"/>
            </p:cNvSpPr>
            <p:nvPr/>
          </p:nvSpPr>
          <p:spPr bwMode="auto">
            <a:xfrm>
              <a:off x="4244975" y="5934991"/>
              <a:ext cx="4294188" cy="830942"/>
            </a:xfrm>
            <a:prstGeom prst="rect">
              <a:avLst/>
            </a:prstGeom>
            <a:noFill/>
            <a:ln w="9525">
              <a:noFill/>
              <a:miter lim="800000"/>
              <a:headEnd/>
              <a:tailEnd/>
            </a:ln>
          </p:spPr>
          <p:txBody>
            <a:bodyPr>
              <a:spAutoFit/>
            </a:bodyPr>
            <a:lstStyle/>
            <a:p>
              <a:pPr algn="ctr"/>
              <a:r>
                <a:rPr lang="fr-FR" sz="1600">
                  <a:solidFill>
                    <a:srgbClr val="0000FF"/>
                  </a:solidFill>
                </a:rPr>
                <a:t>Le cœur des raies du CaII se forme nettement au dessus de la surface de l’étoile</a:t>
              </a:r>
            </a:p>
            <a:p>
              <a:pPr algn="ctr"/>
              <a:r>
                <a:rPr lang="fr-FR" sz="1600">
                  <a:solidFill>
                    <a:srgbClr val="0000FF"/>
                  </a:solidFill>
                </a:rPr>
                <a:t>=&gt; Comparaison avec les modèles en cours</a:t>
              </a:r>
            </a:p>
          </p:txBody>
        </p:sp>
      </p:grpSp>
      <p:grpSp>
        <p:nvGrpSpPr>
          <p:cNvPr id="18" name="Groupe 17"/>
          <p:cNvGrpSpPr/>
          <p:nvPr/>
        </p:nvGrpSpPr>
        <p:grpSpPr>
          <a:xfrm>
            <a:off x="107504" y="4149080"/>
            <a:ext cx="4536504" cy="400110"/>
            <a:chOff x="107504" y="3964994"/>
            <a:chExt cx="4536504" cy="400110"/>
          </a:xfrm>
        </p:grpSpPr>
        <p:sp>
          <p:nvSpPr>
            <p:cNvPr id="14" name="ZoneTexte 9"/>
            <p:cNvSpPr txBox="1">
              <a:spLocks noChangeArrowheads="1"/>
            </p:cNvSpPr>
            <p:nvPr/>
          </p:nvSpPr>
          <p:spPr bwMode="auto">
            <a:xfrm>
              <a:off x="462533" y="3964994"/>
              <a:ext cx="4181475" cy="400110"/>
            </a:xfrm>
            <a:prstGeom prst="rect">
              <a:avLst/>
            </a:prstGeom>
            <a:noFill/>
            <a:ln w="9525">
              <a:noFill/>
              <a:miter lim="800000"/>
              <a:headEnd/>
              <a:tailEnd/>
            </a:ln>
          </p:spPr>
          <p:txBody>
            <a:bodyPr>
              <a:spAutoFit/>
            </a:bodyPr>
            <a:lstStyle/>
            <a:p>
              <a:r>
                <a:rPr lang="fr-FR" sz="1000" dirty="0" smtClean="0">
                  <a:solidFill>
                    <a:srgbClr val="008000"/>
                  </a:solidFill>
                </a:rPr>
                <a:t>Modèle </a:t>
              </a:r>
              <a:r>
                <a:rPr lang="fr-FR" sz="1000" dirty="0">
                  <a:solidFill>
                    <a:srgbClr val="008000"/>
                  </a:solidFill>
                </a:rPr>
                <a:t>d’atmosphère MARCS </a:t>
              </a:r>
              <a:r>
                <a:rPr lang="fr-FR" sz="1000" dirty="0" smtClean="0">
                  <a:solidFill>
                    <a:srgbClr val="008000"/>
                  </a:solidFill>
                </a:rPr>
                <a:t> (</a:t>
              </a:r>
              <a:r>
                <a:rPr lang="fr-FR" sz="1000" dirty="0" err="1">
                  <a:solidFill>
                    <a:srgbClr val="008000"/>
                  </a:solidFill>
                </a:rPr>
                <a:t>T</a:t>
              </a:r>
              <a:r>
                <a:rPr lang="fr-FR" sz="1000" baseline="-25000" dirty="0" err="1">
                  <a:solidFill>
                    <a:srgbClr val="008000"/>
                  </a:solidFill>
                </a:rPr>
                <a:t>eff</a:t>
              </a:r>
              <a:r>
                <a:rPr lang="fr-FR" sz="1000" dirty="0">
                  <a:solidFill>
                    <a:srgbClr val="008000"/>
                  </a:solidFill>
                </a:rPr>
                <a:t>=4750K, log g=2.50, [Fe/H]=0, M=1Mo, </a:t>
              </a:r>
              <a:r>
                <a:rPr lang="fr-FR" sz="1000" dirty="0" err="1">
                  <a:solidFill>
                    <a:srgbClr val="008000"/>
                  </a:solidFill>
                </a:rPr>
                <a:t>v</a:t>
              </a:r>
              <a:r>
                <a:rPr lang="fr-FR" sz="1000" baseline="-25000" dirty="0" err="1">
                  <a:solidFill>
                    <a:srgbClr val="008000"/>
                  </a:solidFill>
                </a:rPr>
                <a:t>turb</a:t>
              </a:r>
              <a:r>
                <a:rPr lang="fr-FR" sz="1000" dirty="0">
                  <a:solidFill>
                    <a:srgbClr val="008000"/>
                  </a:solidFill>
                </a:rPr>
                <a:t>=2km/s</a:t>
              </a:r>
              <a:r>
                <a:rPr lang="fr-FR" sz="1000" dirty="0" smtClean="0">
                  <a:solidFill>
                    <a:srgbClr val="008000"/>
                  </a:solidFill>
                </a:rPr>
                <a:t>) + </a:t>
              </a:r>
              <a:r>
                <a:rPr lang="fr-FR" sz="1000" dirty="0">
                  <a:solidFill>
                    <a:srgbClr val="008000"/>
                  </a:solidFill>
                </a:rPr>
                <a:t>Transfert non-ETL avec le code MULTI</a:t>
              </a:r>
            </a:p>
          </p:txBody>
        </p:sp>
        <p:cxnSp>
          <p:nvCxnSpPr>
            <p:cNvPr id="15" name="Connecteur droit 14"/>
            <p:cNvCxnSpPr/>
            <p:nvPr/>
          </p:nvCxnSpPr>
          <p:spPr>
            <a:xfrm>
              <a:off x="107504" y="4077072"/>
              <a:ext cx="342900" cy="1588"/>
            </a:xfrm>
            <a:prstGeom prst="line">
              <a:avLst/>
            </a:prstGeom>
            <a:ln w="12700">
              <a:solidFill>
                <a:srgbClr val="008000"/>
              </a:solidFill>
            </a:ln>
            <a:effectLst/>
          </p:spPr>
          <p:style>
            <a:lnRef idx="2">
              <a:schemeClr val="accent1"/>
            </a:lnRef>
            <a:fillRef idx="0">
              <a:schemeClr val="accent1"/>
            </a:fillRef>
            <a:effectRef idx="1">
              <a:schemeClr val="accent1"/>
            </a:effectRef>
            <a:fontRef idx="minor">
              <a:schemeClr val="tx1"/>
            </a:fontRef>
          </p:style>
        </p:cxnSp>
      </p:grpSp>
      <p:pic>
        <p:nvPicPr>
          <p:cNvPr id="17" name="Image 13"/>
          <p:cNvPicPr>
            <a:picLocks noChangeAspect="1"/>
          </p:cNvPicPr>
          <p:nvPr/>
        </p:nvPicPr>
        <p:blipFill>
          <a:blip r:embed="rId3" cstate="print"/>
          <a:srcRect l="13004" t="8734" r="8577" b="45226"/>
          <a:stretch>
            <a:fillRect/>
          </a:stretch>
        </p:blipFill>
        <p:spPr bwMode="auto">
          <a:xfrm>
            <a:off x="0" y="657078"/>
            <a:ext cx="4499992" cy="34199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Image 4" descr="Fih_diametre.tiff"/>
          <p:cNvPicPr>
            <a:picLocks noChangeAspect="1"/>
          </p:cNvPicPr>
          <p:nvPr/>
        </p:nvPicPr>
        <p:blipFill>
          <a:blip r:embed="rId2" cstate="print">
            <a:lum contrast="-4000"/>
          </a:blip>
          <a:srcRect/>
          <a:stretch>
            <a:fillRect/>
          </a:stretch>
        </p:blipFill>
        <p:spPr bwMode="auto">
          <a:xfrm>
            <a:off x="158750" y="2076450"/>
            <a:ext cx="4471988" cy="2774950"/>
          </a:xfrm>
          <a:prstGeom prst="rect">
            <a:avLst/>
          </a:prstGeom>
          <a:noFill/>
          <a:ln w="9525">
            <a:noFill/>
            <a:miter lim="800000"/>
            <a:headEnd/>
            <a:tailEnd/>
          </a:ln>
        </p:spPr>
      </p:pic>
      <p:sp>
        <p:nvSpPr>
          <p:cNvPr id="43013" name="ZoneTexte 5"/>
          <p:cNvSpPr txBox="1">
            <a:spLocks noChangeArrowheads="1"/>
          </p:cNvSpPr>
          <p:nvPr/>
        </p:nvSpPr>
        <p:spPr bwMode="auto">
          <a:xfrm>
            <a:off x="2946400" y="3365500"/>
            <a:ext cx="635000" cy="369888"/>
          </a:xfrm>
          <a:prstGeom prst="rect">
            <a:avLst/>
          </a:prstGeom>
          <a:noFill/>
          <a:ln w="9525">
            <a:noFill/>
            <a:miter lim="800000"/>
            <a:headEnd/>
            <a:tailEnd/>
          </a:ln>
        </p:spPr>
        <p:txBody>
          <a:bodyPr>
            <a:spAutoFit/>
          </a:bodyPr>
          <a:lstStyle/>
          <a:p>
            <a:r>
              <a:rPr lang="en-GB">
                <a:ea typeface="ＭＳ Ｐゴシック" pitchFamily="34" charset="-128"/>
              </a:rPr>
              <a:t>1%</a:t>
            </a:r>
          </a:p>
        </p:txBody>
      </p:sp>
      <p:sp>
        <p:nvSpPr>
          <p:cNvPr id="43014" name="ZoneTexte 6"/>
          <p:cNvSpPr txBox="1">
            <a:spLocks noChangeArrowheads="1"/>
          </p:cNvSpPr>
          <p:nvPr/>
        </p:nvSpPr>
        <p:spPr bwMode="auto">
          <a:xfrm>
            <a:off x="1993900" y="3835400"/>
            <a:ext cx="635000" cy="369888"/>
          </a:xfrm>
          <a:prstGeom prst="rect">
            <a:avLst/>
          </a:prstGeom>
          <a:noFill/>
          <a:ln w="9525">
            <a:noFill/>
            <a:miter lim="800000"/>
            <a:headEnd/>
            <a:tailEnd/>
          </a:ln>
        </p:spPr>
        <p:txBody>
          <a:bodyPr>
            <a:spAutoFit/>
          </a:bodyPr>
          <a:lstStyle/>
          <a:p>
            <a:r>
              <a:rPr lang="en-GB">
                <a:ea typeface="ＭＳ Ｐゴシック" pitchFamily="34" charset="-128"/>
              </a:rPr>
              <a:t>2%</a:t>
            </a:r>
          </a:p>
        </p:txBody>
      </p:sp>
      <p:grpSp>
        <p:nvGrpSpPr>
          <p:cNvPr id="14" name="Groupe 13"/>
          <p:cNvGrpSpPr/>
          <p:nvPr/>
        </p:nvGrpSpPr>
        <p:grpSpPr>
          <a:xfrm>
            <a:off x="1043608" y="1276350"/>
            <a:ext cx="7817817" cy="4934129"/>
            <a:chOff x="1043608" y="1276350"/>
            <a:chExt cx="7817817" cy="4934129"/>
          </a:xfrm>
        </p:grpSpPr>
        <p:grpSp>
          <p:nvGrpSpPr>
            <p:cNvPr id="2" name="Grouper 11"/>
            <p:cNvGrpSpPr>
              <a:grpSpLocks/>
            </p:cNvGrpSpPr>
            <p:nvPr/>
          </p:nvGrpSpPr>
          <p:grpSpPr bwMode="auto">
            <a:xfrm>
              <a:off x="1043608" y="1276350"/>
              <a:ext cx="7817817" cy="4934129"/>
              <a:chOff x="1043608" y="1276350"/>
              <a:chExt cx="7817817" cy="4934129"/>
            </a:xfrm>
          </p:grpSpPr>
          <p:pic>
            <p:nvPicPr>
              <p:cNvPr id="43019" name="Image 2"/>
              <p:cNvPicPr>
                <a:picLocks noChangeAspect="1"/>
              </p:cNvPicPr>
              <p:nvPr/>
            </p:nvPicPr>
            <p:blipFill>
              <a:blip r:embed="rId3" cstate="print"/>
              <a:srcRect/>
              <a:stretch>
                <a:fillRect/>
              </a:stretch>
            </p:blipFill>
            <p:spPr bwMode="auto">
              <a:xfrm>
                <a:off x="4648200" y="1276350"/>
                <a:ext cx="4213225" cy="3562350"/>
              </a:xfrm>
              <a:prstGeom prst="rect">
                <a:avLst/>
              </a:prstGeom>
              <a:noFill/>
              <a:ln w="9525">
                <a:noFill/>
                <a:miter lim="800000"/>
                <a:headEnd/>
                <a:tailEnd/>
              </a:ln>
            </p:spPr>
          </p:pic>
          <p:sp>
            <p:nvSpPr>
              <p:cNvPr id="43020" name="Rectangle 3"/>
              <p:cNvSpPr>
                <a:spLocks noChangeArrowheads="1"/>
              </p:cNvSpPr>
              <p:nvPr/>
            </p:nvSpPr>
            <p:spPr bwMode="auto">
              <a:xfrm>
                <a:off x="1043608" y="5010150"/>
                <a:ext cx="7344816" cy="1200329"/>
              </a:xfrm>
              <a:prstGeom prst="rect">
                <a:avLst/>
              </a:prstGeom>
              <a:noFill/>
              <a:ln w="9525">
                <a:noFill/>
                <a:miter lim="800000"/>
                <a:headEnd/>
                <a:tailEnd/>
              </a:ln>
            </p:spPr>
            <p:txBody>
              <a:bodyPr wrap="square">
                <a:spAutoFit/>
              </a:bodyPr>
              <a:lstStyle/>
              <a:p>
                <a:r>
                  <a:rPr lang="en-GB" dirty="0">
                    <a:solidFill>
                      <a:srgbClr val="FF0000"/>
                    </a:solidFill>
                    <a:ea typeface="ＭＳ Ｐゴシック" pitchFamily="34" charset="-128"/>
                  </a:rPr>
                  <a:t>4000 </a:t>
                </a:r>
                <a:r>
                  <a:rPr lang="en-GB" dirty="0" err="1" smtClean="0">
                    <a:solidFill>
                      <a:srgbClr val="FF0000"/>
                    </a:solidFill>
                    <a:ea typeface="ＭＳ Ｐゴシック" pitchFamily="34" charset="-128"/>
                  </a:rPr>
                  <a:t>étoiles</a:t>
                </a:r>
                <a:r>
                  <a:rPr lang="en-GB" dirty="0" smtClean="0">
                    <a:solidFill>
                      <a:srgbClr val="FF0000"/>
                    </a:solidFill>
                    <a:ea typeface="ＭＳ Ｐゴシック" pitchFamily="34" charset="-128"/>
                  </a:rPr>
                  <a:t> plus </a:t>
                </a:r>
                <a:r>
                  <a:rPr lang="en-GB" dirty="0" err="1" smtClean="0">
                    <a:solidFill>
                      <a:srgbClr val="FF0000"/>
                    </a:solidFill>
                    <a:ea typeface="ＭＳ Ｐゴシック" pitchFamily="34" charset="-128"/>
                  </a:rPr>
                  <a:t>brillantes</a:t>
                </a:r>
                <a:r>
                  <a:rPr lang="en-GB" dirty="0" smtClean="0">
                    <a:solidFill>
                      <a:srgbClr val="FF0000"/>
                    </a:solidFill>
                    <a:ea typeface="ＭＳ Ｐゴシック" pitchFamily="34" charset="-128"/>
                  </a:rPr>
                  <a:t> </a:t>
                </a:r>
                <a:r>
                  <a:rPr lang="en-GB" dirty="0" err="1" smtClean="0">
                    <a:solidFill>
                      <a:srgbClr val="FF0000"/>
                    </a:solidFill>
                    <a:ea typeface="ＭＳ Ｐゴシック" pitchFamily="34" charset="-128"/>
                  </a:rPr>
                  <a:t>que</a:t>
                </a:r>
                <a:r>
                  <a:rPr lang="en-GB" dirty="0" smtClean="0">
                    <a:solidFill>
                      <a:srgbClr val="FF0000"/>
                    </a:solidFill>
                    <a:ea typeface="ＭＳ Ｐゴシック" pitchFamily="34" charset="-128"/>
                  </a:rPr>
                  <a:t> </a:t>
                </a:r>
                <a:r>
                  <a:rPr lang="en-GB" dirty="0" err="1" smtClean="0">
                    <a:solidFill>
                      <a:srgbClr val="FF0000"/>
                    </a:solidFill>
                    <a:ea typeface="ＭＳ Ｐゴシック" pitchFamily="34" charset="-128"/>
                  </a:rPr>
                  <a:t>magV</a:t>
                </a:r>
                <a:r>
                  <a:rPr lang="en-GB" dirty="0" smtClean="0">
                    <a:solidFill>
                      <a:srgbClr val="FF0000"/>
                    </a:solidFill>
                    <a:ea typeface="ＭＳ Ｐゴシック" pitchFamily="34" charset="-128"/>
                  </a:rPr>
                  <a:t>=6.5 </a:t>
                </a:r>
                <a:r>
                  <a:rPr lang="en-GB" dirty="0" err="1" smtClean="0">
                    <a:solidFill>
                      <a:srgbClr val="FF0000"/>
                    </a:solidFill>
                    <a:ea typeface="ＭＳ Ｐゴシック" pitchFamily="34" charset="-128"/>
                  </a:rPr>
                  <a:t>peuvent</a:t>
                </a:r>
                <a:r>
                  <a:rPr lang="en-GB" dirty="0" smtClean="0">
                    <a:solidFill>
                      <a:srgbClr val="FF0000"/>
                    </a:solidFill>
                    <a:ea typeface="ＭＳ Ｐゴシック" pitchFamily="34" charset="-128"/>
                  </a:rPr>
                  <a:t> </a:t>
                </a:r>
                <a:r>
                  <a:rPr lang="en-GB" dirty="0" err="1" smtClean="0">
                    <a:solidFill>
                      <a:srgbClr val="FF0000"/>
                    </a:solidFill>
                    <a:ea typeface="ＭＳ Ｐゴシック" pitchFamily="34" charset="-128"/>
                  </a:rPr>
                  <a:t>être</a:t>
                </a:r>
                <a:r>
                  <a:rPr lang="en-GB" dirty="0" smtClean="0">
                    <a:solidFill>
                      <a:srgbClr val="FF0000"/>
                    </a:solidFill>
                    <a:ea typeface="ＭＳ Ｐゴシック" pitchFamily="34" charset="-128"/>
                  </a:rPr>
                  <a:t> </a:t>
                </a:r>
                <a:r>
                  <a:rPr lang="en-GB" dirty="0" err="1" smtClean="0">
                    <a:solidFill>
                      <a:srgbClr val="FF0000"/>
                    </a:solidFill>
                    <a:ea typeface="ＭＳ Ｐゴシック" pitchFamily="34" charset="-128"/>
                  </a:rPr>
                  <a:t>mesurées</a:t>
                </a:r>
                <a:r>
                  <a:rPr lang="en-GB" dirty="0" smtClean="0">
                    <a:solidFill>
                      <a:srgbClr val="FF0000"/>
                    </a:solidFill>
                    <a:ea typeface="ＭＳ Ｐゴシック" pitchFamily="34" charset="-128"/>
                  </a:rPr>
                  <a:t> avec </a:t>
                </a:r>
                <a:r>
                  <a:rPr lang="en-GB" dirty="0" err="1" smtClean="0">
                    <a:solidFill>
                      <a:srgbClr val="FF0000"/>
                    </a:solidFill>
                    <a:ea typeface="ＭＳ Ｐゴシック" pitchFamily="34" charset="-128"/>
                  </a:rPr>
                  <a:t>une</a:t>
                </a:r>
                <a:r>
                  <a:rPr lang="en-GB" dirty="0" smtClean="0">
                    <a:solidFill>
                      <a:srgbClr val="FF0000"/>
                    </a:solidFill>
                    <a:ea typeface="ＭＳ Ｐゴシック" pitchFamily="34" charset="-128"/>
                  </a:rPr>
                  <a:t> </a:t>
                </a:r>
                <a:r>
                  <a:rPr lang="en-GB" dirty="0" err="1" smtClean="0">
                    <a:solidFill>
                      <a:srgbClr val="FF0000"/>
                    </a:solidFill>
                    <a:ea typeface="ＭＳ Ｐゴシック" pitchFamily="34" charset="-128"/>
                  </a:rPr>
                  <a:t>précision</a:t>
                </a:r>
                <a:r>
                  <a:rPr lang="en-GB" dirty="0" smtClean="0">
                    <a:solidFill>
                      <a:srgbClr val="FF0000"/>
                    </a:solidFill>
                    <a:ea typeface="ＭＳ Ｐゴシック" pitchFamily="34" charset="-128"/>
                  </a:rPr>
                  <a:t> </a:t>
                </a:r>
                <a:r>
                  <a:rPr lang="en-GB" dirty="0" err="1" smtClean="0">
                    <a:solidFill>
                      <a:srgbClr val="FF0000"/>
                    </a:solidFill>
                    <a:ea typeface="ＭＳ Ｐゴシック" pitchFamily="34" charset="-128"/>
                  </a:rPr>
                  <a:t>meilleure</a:t>
                </a:r>
                <a:r>
                  <a:rPr lang="en-GB" dirty="0" smtClean="0">
                    <a:solidFill>
                      <a:srgbClr val="FF0000"/>
                    </a:solidFill>
                    <a:ea typeface="ＭＳ Ｐゴシック" pitchFamily="34" charset="-128"/>
                  </a:rPr>
                  <a:t> </a:t>
                </a:r>
                <a:r>
                  <a:rPr lang="en-GB" dirty="0" err="1" smtClean="0">
                    <a:solidFill>
                      <a:srgbClr val="FF0000"/>
                    </a:solidFill>
                    <a:ea typeface="ＭＳ Ｐゴシック" pitchFamily="34" charset="-128"/>
                  </a:rPr>
                  <a:t>que</a:t>
                </a:r>
                <a:r>
                  <a:rPr lang="en-GB" dirty="0" smtClean="0">
                    <a:solidFill>
                      <a:srgbClr val="FF0000"/>
                    </a:solidFill>
                    <a:ea typeface="ＭＳ Ｐゴシック" pitchFamily="34" charset="-128"/>
                  </a:rPr>
                  <a:t> 2%:</a:t>
                </a:r>
              </a:p>
              <a:p>
                <a:endParaRPr lang="en-GB" dirty="0" smtClean="0">
                  <a:solidFill>
                    <a:srgbClr val="FF0000"/>
                  </a:solidFill>
                  <a:ea typeface="ＭＳ Ｐゴシック" pitchFamily="34" charset="-128"/>
                </a:endParaRPr>
              </a:p>
              <a:p>
                <a:r>
                  <a:rPr lang="en-GB" dirty="0" err="1" smtClean="0">
                    <a:solidFill>
                      <a:srgbClr val="FF0000"/>
                    </a:solidFill>
                    <a:ea typeface="ＭＳ Ｐゴシック" pitchFamily="34" charset="-128"/>
                  </a:rPr>
                  <a:t>Contraintes</a:t>
                </a:r>
                <a:r>
                  <a:rPr lang="en-GB" dirty="0" smtClean="0">
                    <a:solidFill>
                      <a:srgbClr val="FF0000"/>
                    </a:solidFill>
                    <a:ea typeface="ＭＳ Ｐゴシック" pitchFamily="34" charset="-128"/>
                  </a:rPr>
                  <a:t> fortes </a:t>
                </a:r>
                <a:r>
                  <a:rPr lang="en-GB" dirty="0" err="1" smtClean="0">
                    <a:solidFill>
                      <a:srgbClr val="FF0000"/>
                    </a:solidFill>
                    <a:ea typeface="ＭＳ Ｐゴシック" pitchFamily="34" charset="-128"/>
                  </a:rPr>
                  <a:t>sur</a:t>
                </a:r>
                <a:r>
                  <a:rPr lang="en-GB" dirty="0" smtClean="0">
                    <a:solidFill>
                      <a:srgbClr val="FF0000"/>
                    </a:solidFill>
                    <a:ea typeface="ＭＳ Ｐゴシック" pitchFamily="34" charset="-128"/>
                  </a:rPr>
                  <a:t> les </a:t>
                </a:r>
                <a:r>
                  <a:rPr lang="en-GB" dirty="0" err="1" smtClean="0">
                    <a:solidFill>
                      <a:srgbClr val="FF0000"/>
                    </a:solidFill>
                    <a:ea typeface="ＭＳ Ｐゴシック" pitchFamily="34" charset="-128"/>
                  </a:rPr>
                  <a:t>modèles</a:t>
                </a:r>
                <a:r>
                  <a:rPr lang="en-GB" dirty="0" smtClean="0">
                    <a:solidFill>
                      <a:srgbClr val="FF0000"/>
                    </a:solidFill>
                    <a:ea typeface="ＭＳ Ｐゴシック" pitchFamily="34" charset="-128"/>
                  </a:rPr>
                  <a:t> </a:t>
                </a:r>
                <a:r>
                  <a:rPr lang="en-GB" dirty="0">
                    <a:solidFill>
                      <a:srgbClr val="FF0000"/>
                    </a:solidFill>
                    <a:ea typeface="ＭＳ Ｐゴシック" pitchFamily="34" charset="-128"/>
                  </a:rPr>
                  <a:t>(</a:t>
                </a:r>
                <a:r>
                  <a:rPr lang="en-GB" dirty="0" err="1">
                    <a:solidFill>
                      <a:srgbClr val="FF0000"/>
                    </a:solidFill>
                    <a:ea typeface="ＭＳ Ｐゴシック" pitchFamily="34" charset="-128"/>
                  </a:rPr>
                  <a:t>Creevey</a:t>
                </a:r>
                <a:r>
                  <a:rPr lang="en-GB" dirty="0">
                    <a:solidFill>
                      <a:srgbClr val="FF0000"/>
                    </a:solidFill>
                    <a:ea typeface="ＭＳ Ｐゴシック" pitchFamily="34" charset="-128"/>
                  </a:rPr>
                  <a:t> et al. 2007, </a:t>
                </a:r>
                <a:r>
                  <a:rPr lang="en-GB" dirty="0" err="1">
                    <a:solidFill>
                      <a:srgbClr val="FF0000"/>
                    </a:solidFill>
                    <a:ea typeface="ＭＳ Ｐゴシック" pitchFamily="34" charset="-128"/>
                  </a:rPr>
                  <a:t>Kervella</a:t>
                </a:r>
                <a:r>
                  <a:rPr lang="en-GB" dirty="0">
                    <a:solidFill>
                      <a:srgbClr val="FF0000"/>
                    </a:solidFill>
                    <a:ea typeface="ＭＳ Ｐゴシック" pitchFamily="34" charset="-128"/>
                  </a:rPr>
                  <a:t> et al. 2008)</a:t>
                </a:r>
              </a:p>
            </p:txBody>
          </p:sp>
        </p:grpSp>
        <p:sp>
          <p:nvSpPr>
            <p:cNvPr id="43015" name="Flèche vers la droite 7"/>
            <p:cNvSpPr>
              <a:spLocks noChangeArrowheads="1"/>
            </p:cNvSpPr>
            <p:nvPr/>
          </p:nvSpPr>
          <p:spPr bwMode="auto">
            <a:xfrm>
              <a:off x="2695724" y="5661248"/>
              <a:ext cx="292100" cy="190500"/>
            </a:xfrm>
            <a:prstGeom prst="rightArrow">
              <a:avLst>
                <a:gd name="adj1" fmla="val 50000"/>
                <a:gd name="adj2" fmla="val 49997"/>
              </a:avLst>
            </a:prstGeom>
            <a:solidFill>
              <a:schemeClr val="accent1"/>
            </a:solidFill>
            <a:ln w="12700">
              <a:solidFill>
                <a:schemeClr val="tx1"/>
              </a:solidFill>
              <a:round/>
              <a:headEnd type="none" w="sm" len="sm"/>
              <a:tailEnd type="none" w="sm" len="sm"/>
            </a:ln>
          </p:spPr>
          <p:txBody>
            <a:bodyPr/>
            <a:lstStyle/>
            <a:p>
              <a:endParaRPr lang="en-GB">
                <a:ea typeface="ＭＳ Ｐゴシック" pitchFamily="34" charset="-128"/>
              </a:endParaRPr>
            </a:p>
          </p:txBody>
        </p:sp>
      </p:grpSp>
      <p:cxnSp>
        <p:nvCxnSpPr>
          <p:cNvPr id="43016" name="Connecteur droit avec flèche 9"/>
          <p:cNvCxnSpPr>
            <a:cxnSpLocks noChangeShapeType="1"/>
          </p:cNvCxnSpPr>
          <p:nvPr/>
        </p:nvCxnSpPr>
        <p:spPr bwMode="auto">
          <a:xfrm rot="5400000">
            <a:off x="2952751" y="1746250"/>
            <a:ext cx="393700" cy="3175"/>
          </a:xfrm>
          <a:prstGeom prst="straightConnector1">
            <a:avLst/>
          </a:prstGeom>
          <a:noFill/>
          <a:ln w="28575">
            <a:solidFill>
              <a:schemeClr val="tx1"/>
            </a:solidFill>
            <a:round/>
            <a:headEnd type="none" w="sm" len="sm"/>
            <a:tailEnd type="arrow" w="med" len="med"/>
          </a:ln>
        </p:spPr>
      </p:cxnSp>
      <p:sp>
        <p:nvSpPr>
          <p:cNvPr id="43017" name="ZoneTexte 10"/>
          <p:cNvSpPr txBox="1">
            <a:spLocks noChangeArrowheads="1"/>
          </p:cNvSpPr>
          <p:nvPr/>
        </p:nvSpPr>
        <p:spPr bwMode="auto">
          <a:xfrm>
            <a:off x="1854200" y="1104900"/>
            <a:ext cx="2768600" cy="369888"/>
          </a:xfrm>
          <a:prstGeom prst="rect">
            <a:avLst/>
          </a:prstGeom>
          <a:noFill/>
          <a:ln w="9525">
            <a:noFill/>
            <a:miter lim="800000"/>
            <a:headEnd/>
            <a:tailEnd/>
          </a:ln>
        </p:spPr>
        <p:txBody>
          <a:bodyPr>
            <a:spAutoFit/>
          </a:bodyPr>
          <a:lstStyle/>
          <a:p>
            <a:r>
              <a:rPr lang="en-GB" dirty="0" err="1" smtClean="0">
                <a:ea typeface="ＭＳ Ｐゴシック" pitchFamily="34" charset="-128"/>
              </a:rPr>
              <a:t>Suiveur</a:t>
            </a:r>
            <a:r>
              <a:rPr lang="en-GB" dirty="0" smtClean="0">
                <a:ea typeface="ＭＳ Ｐゴシック" pitchFamily="34" charset="-128"/>
              </a:rPr>
              <a:t> de </a:t>
            </a:r>
            <a:r>
              <a:rPr lang="en-GB" dirty="0" err="1" smtClean="0">
                <a:ea typeface="ＭＳ Ｐゴシック" pitchFamily="34" charset="-128"/>
              </a:rPr>
              <a:t>frange</a:t>
            </a:r>
            <a:r>
              <a:rPr lang="en-GB" dirty="0" smtClean="0">
                <a:ea typeface="ＭＳ Ｐゴシック" pitchFamily="34" charset="-128"/>
              </a:rPr>
              <a:t> </a:t>
            </a:r>
            <a:r>
              <a:rPr lang="en-GB" dirty="0" err="1" smtClean="0">
                <a:ea typeface="ＭＳ Ｐゴシック" pitchFamily="34" charset="-128"/>
              </a:rPr>
              <a:t>externe</a:t>
            </a:r>
            <a:endParaRPr lang="en-GB" dirty="0">
              <a:ea typeface="ＭＳ Ｐゴシック" pitchFamily="34" charset="-128"/>
            </a:endParaRPr>
          </a:p>
        </p:txBody>
      </p:sp>
      <p:sp>
        <p:nvSpPr>
          <p:cNvPr id="43018" name="Ellipse 11"/>
          <p:cNvSpPr>
            <a:spLocks noChangeArrowheads="1"/>
          </p:cNvSpPr>
          <p:nvPr/>
        </p:nvSpPr>
        <p:spPr bwMode="auto">
          <a:xfrm>
            <a:off x="1600200" y="1841500"/>
            <a:ext cx="2171700" cy="609600"/>
          </a:xfrm>
          <a:prstGeom prst="ellipse">
            <a:avLst/>
          </a:prstGeom>
          <a:noFill/>
          <a:ln w="19050">
            <a:solidFill>
              <a:srgbClr val="FF0000"/>
            </a:solidFill>
            <a:round/>
            <a:headEnd type="none" w="sm" len="sm"/>
            <a:tailEnd type="none" w="sm" len="sm"/>
          </a:ln>
        </p:spPr>
        <p:txBody>
          <a:bodyPr/>
          <a:lstStyle/>
          <a:p>
            <a:endParaRPr lang="en-GB">
              <a:ea typeface="ＭＳ Ｐゴシック" pitchFamily="34" charset="-128"/>
            </a:endParaRPr>
          </a:p>
        </p:txBody>
      </p:sp>
      <p:sp>
        <p:nvSpPr>
          <p:cNvPr id="13"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Prospective court et moyen terme pour VEGA</a:t>
            </a:r>
            <a:endParaRPr lang="fr-FR" sz="2400" dirty="0">
              <a:solidFill>
                <a:schemeClr val="bg1"/>
              </a:solidFill>
            </a:endParaRPr>
          </a:p>
        </p:txBody>
      </p:sp>
      <p:sp>
        <p:nvSpPr>
          <p:cNvPr id="15" name="Espace réservé de la date 14"/>
          <p:cNvSpPr>
            <a:spLocks noGrp="1"/>
          </p:cNvSpPr>
          <p:nvPr>
            <p:ph type="dt" sz="half" idx="10"/>
          </p:nvPr>
        </p:nvSpPr>
        <p:spPr/>
        <p:txBody>
          <a:bodyPr/>
          <a:lstStyle/>
          <a:p>
            <a:r>
              <a:rPr lang="fr-FR" smtClean="0"/>
              <a:t>06/10/2010</a:t>
            </a:r>
            <a:endParaRPr lang="fr-FR"/>
          </a:p>
        </p:txBody>
      </p:sp>
      <p:sp>
        <p:nvSpPr>
          <p:cNvPr id="16" name="Espace réservé du numéro de diapositive 15"/>
          <p:cNvSpPr>
            <a:spLocks noGrp="1"/>
          </p:cNvSpPr>
          <p:nvPr>
            <p:ph type="sldNum" sz="quarter" idx="12"/>
          </p:nvPr>
        </p:nvSpPr>
        <p:spPr/>
        <p:txBody>
          <a:bodyPr/>
          <a:lstStyle/>
          <a:p>
            <a:fld id="{7A7F6F43-6263-4B2E-B86C-6555E78F1920}" type="slidenum">
              <a:rPr lang="fr-FR" smtClean="0"/>
              <a:pPr/>
              <a:t>18</a:t>
            </a:fld>
            <a:endParaRPr lang="fr-FR"/>
          </a:p>
        </p:txBody>
      </p:sp>
      <p:sp>
        <p:nvSpPr>
          <p:cNvPr id="17" name="Espace réservé du pied de page 16"/>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6300788" y="981075"/>
          <a:ext cx="2376264" cy="2286000"/>
        </p:xfrm>
        <a:graphic>
          <a:graphicData uri="http://schemas.openxmlformats.org/drawingml/2006/table">
            <a:tbl>
              <a:tblPr firstRow="1" bandRow="1">
                <a:tableStyleId>{5C22544A-7EE6-4342-B048-85BDC9FD1C3A}</a:tableStyleId>
              </a:tblPr>
              <a:tblGrid>
                <a:gridCol w="456974"/>
                <a:gridCol w="839170"/>
                <a:gridCol w="1080120"/>
              </a:tblGrid>
              <a:tr h="263001">
                <a:tc>
                  <a:txBody>
                    <a:bodyPr/>
                    <a:lstStyle/>
                    <a:p>
                      <a:endParaRPr lang="fr-FR" dirty="0"/>
                    </a:p>
                  </a:txBody>
                  <a:tcPr/>
                </a:tc>
                <a:tc>
                  <a:txBody>
                    <a:bodyPr/>
                    <a:lstStyle/>
                    <a:p>
                      <a:r>
                        <a:rPr lang="fr-FR" sz="1400" dirty="0" smtClean="0"/>
                        <a:t>Cal:</a:t>
                      </a:r>
                      <a:r>
                        <a:rPr lang="fr-FR" sz="1400" baseline="0" dirty="0" smtClean="0"/>
                        <a:t> &lt;0.4</a:t>
                      </a:r>
                      <a:endParaRPr lang="fr-FR" sz="1400" dirty="0"/>
                    </a:p>
                  </a:txBody>
                  <a:tcPr/>
                </a:tc>
                <a:tc>
                  <a:txBody>
                    <a:bodyPr/>
                    <a:lstStyle/>
                    <a:p>
                      <a:r>
                        <a:rPr lang="fr-FR" sz="1200" dirty="0" smtClean="0"/>
                        <a:t>Target:&lt;1.0</a:t>
                      </a:r>
                      <a:endParaRPr lang="fr-FR" sz="1200" dirty="0"/>
                    </a:p>
                  </a:txBody>
                  <a:tcPr/>
                </a:tc>
              </a:tr>
              <a:tr h="263001">
                <a:tc>
                  <a:txBody>
                    <a:bodyPr/>
                    <a:lstStyle/>
                    <a:p>
                      <a:r>
                        <a:rPr lang="fr-FR" sz="1200" dirty="0" smtClean="0"/>
                        <a:t>O</a:t>
                      </a:r>
                      <a:endParaRPr lang="fr-FR" sz="1200" dirty="0"/>
                    </a:p>
                  </a:txBody>
                  <a:tcPr/>
                </a:tc>
                <a:tc>
                  <a:txBody>
                    <a:bodyPr/>
                    <a:lstStyle/>
                    <a:p>
                      <a:pPr algn="ctr"/>
                      <a:r>
                        <a:rPr lang="fr-FR" sz="1200" dirty="0" smtClean="0"/>
                        <a:t>4</a:t>
                      </a:r>
                    </a:p>
                  </a:txBody>
                  <a:tcPr/>
                </a:tc>
                <a:tc>
                  <a:txBody>
                    <a:bodyPr/>
                    <a:lstStyle/>
                    <a:p>
                      <a:pPr algn="ctr"/>
                      <a:r>
                        <a:rPr lang="fr-FR" sz="1200" dirty="0" smtClean="0"/>
                        <a:t>12</a:t>
                      </a:r>
                    </a:p>
                  </a:txBody>
                  <a:tcPr/>
                </a:tc>
              </a:tr>
              <a:tr h="263001">
                <a:tc>
                  <a:txBody>
                    <a:bodyPr/>
                    <a:lstStyle/>
                    <a:p>
                      <a:r>
                        <a:rPr lang="fr-FR" sz="1200" dirty="0" smtClean="0"/>
                        <a:t>B</a:t>
                      </a:r>
                      <a:endParaRPr lang="fr-FR" sz="1200" dirty="0"/>
                    </a:p>
                  </a:txBody>
                  <a:tcPr/>
                </a:tc>
                <a:tc>
                  <a:txBody>
                    <a:bodyPr/>
                    <a:lstStyle/>
                    <a:p>
                      <a:pPr algn="ctr"/>
                      <a:r>
                        <a:rPr lang="fr-FR" sz="1200" dirty="0" smtClean="0"/>
                        <a:t>35</a:t>
                      </a:r>
                      <a:endParaRPr lang="fr-FR" sz="1200" dirty="0"/>
                    </a:p>
                  </a:txBody>
                  <a:tcPr/>
                </a:tc>
                <a:tc>
                  <a:txBody>
                    <a:bodyPr/>
                    <a:lstStyle/>
                    <a:p>
                      <a:pPr algn="ctr"/>
                      <a:r>
                        <a:rPr lang="fr-FR" sz="1200" dirty="0" smtClean="0"/>
                        <a:t>112</a:t>
                      </a:r>
                      <a:endParaRPr lang="fr-FR" sz="1200" dirty="0"/>
                    </a:p>
                  </a:txBody>
                  <a:tcPr/>
                </a:tc>
              </a:tr>
              <a:tr h="263001">
                <a:tc>
                  <a:txBody>
                    <a:bodyPr/>
                    <a:lstStyle/>
                    <a:p>
                      <a:r>
                        <a:rPr lang="fr-FR" sz="1200" dirty="0" smtClean="0"/>
                        <a:t>A</a:t>
                      </a:r>
                      <a:endParaRPr lang="fr-FR" sz="1200" dirty="0"/>
                    </a:p>
                  </a:txBody>
                  <a:tcPr/>
                </a:tc>
                <a:tc>
                  <a:txBody>
                    <a:bodyPr/>
                    <a:lstStyle/>
                    <a:p>
                      <a:pPr algn="ctr"/>
                      <a:r>
                        <a:rPr lang="fr-FR" sz="1200" dirty="0" smtClean="0"/>
                        <a:t>7</a:t>
                      </a:r>
                      <a:endParaRPr lang="fr-FR" sz="1200" dirty="0"/>
                    </a:p>
                  </a:txBody>
                  <a:tcPr/>
                </a:tc>
                <a:tc>
                  <a:txBody>
                    <a:bodyPr/>
                    <a:lstStyle/>
                    <a:p>
                      <a:pPr algn="ctr"/>
                      <a:r>
                        <a:rPr lang="fr-FR" sz="1200" dirty="0" smtClean="0"/>
                        <a:t>176</a:t>
                      </a:r>
                      <a:endParaRPr lang="fr-FR" sz="1200" dirty="0"/>
                    </a:p>
                  </a:txBody>
                  <a:tcPr/>
                </a:tc>
              </a:tr>
              <a:tr h="263001">
                <a:tc>
                  <a:txBody>
                    <a:bodyPr/>
                    <a:lstStyle/>
                    <a:p>
                      <a:r>
                        <a:rPr lang="fr-FR" sz="1200" dirty="0" smtClean="0"/>
                        <a:t>F</a:t>
                      </a:r>
                      <a:endParaRPr lang="fr-FR" sz="1200" dirty="0"/>
                    </a:p>
                  </a:txBody>
                  <a:tcPr/>
                </a:tc>
                <a:tc>
                  <a:txBody>
                    <a:bodyPr/>
                    <a:lstStyle/>
                    <a:p>
                      <a:pPr algn="ctr"/>
                      <a:endParaRPr lang="fr-FR" sz="1200" dirty="0"/>
                    </a:p>
                  </a:txBody>
                  <a:tcPr/>
                </a:tc>
                <a:tc>
                  <a:txBody>
                    <a:bodyPr/>
                    <a:lstStyle/>
                    <a:p>
                      <a:pPr algn="ctr"/>
                      <a:r>
                        <a:rPr lang="fr-FR" sz="1200" dirty="0" smtClean="0"/>
                        <a:t>243</a:t>
                      </a:r>
                      <a:endParaRPr lang="fr-FR" sz="1200" dirty="0"/>
                    </a:p>
                  </a:txBody>
                  <a:tcPr/>
                </a:tc>
              </a:tr>
              <a:tr h="263001">
                <a:tc>
                  <a:txBody>
                    <a:bodyPr/>
                    <a:lstStyle/>
                    <a:p>
                      <a:r>
                        <a:rPr lang="fr-FR" sz="1200" dirty="0" smtClean="0"/>
                        <a:t>G</a:t>
                      </a:r>
                      <a:endParaRPr lang="fr-FR" sz="1200" dirty="0"/>
                    </a:p>
                  </a:txBody>
                  <a:tcPr/>
                </a:tc>
                <a:tc>
                  <a:txBody>
                    <a:bodyPr/>
                    <a:lstStyle/>
                    <a:p>
                      <a:pPr algn="ctr"/>
                      <a:endParaRPr lang="fr-FR" sz="1200" dirty="0"/>
                    </a:p>
                  </a:txBody>
                  <a:tcPr/>
                </a:tc>
                <a:tc>
                  <a:txBody>
                    <a:bodyPr/>
                    <a:lstStyle/>
                    <a:p>
                      <a:pPr algn="ctr"/>
                      <a:r>
                        <a:rPr lang="fr-FR" sz="1200" dirty="0" smtClean="0"/>
                        <a:t>481</a:t>
                      </a:r>
                      <a:endParaRPr lang="fr-FR" sz="1200" dirty="0"/>
                    </a:p>
                  </a:txBody>
                  <a:tcPr/>
                </a:tc>
              </a:tr>
              <a:tr h="263001">
                <a:tc>
                  <a:txBody>
                    <a:bodyPr/>
                    <a:lstStyle/>
                    <a:p>
                      <a:r>
                        <a:rPr lang="fr-FR" sz="1200" dirty="0" smtClean="0"/>
                        <a:t>K</a:t>
                      </a:r>
                      <a:endParaRPr lang="fr-FR" sz="1200" dirty="0"/>
                    </a:p>
                  </a:txBody>
                  <a:tcPr/>
                </a:tc>
                <a:tc>
                  <a:txBody>
                    <a:bodyPr/>
                    <a:lstStyle/>
                    <a:p>
                      <a:pPr algn="ctr"/>
                      <a:endParaRPr lang="fr-FR" sz="1200"/>
                    </a:p>
                  </a:txBody>
                  <a:tcPr/>
                </a:tc>
                <a:tc>
                  <a:txBody>
                    <a:bodyPr/>
                    <a:lstStyle/>
                    <a:p>
                      <a:pPr algn="ctr"/>
                      <a:r>
                        <a:rPr lang="fr-FR" sz="1200" dirty="0" smtClean="0"/>
                        <a:t>501</a:t>
                      </a:r>
                      <a:endParaRPr lang="fr-FR" sz="1200" dirty="0"/>
                    </a:p>
                  </a:txBody>
                  <a:tcPr/>
                </a:tc>
              </a:tr>
              <a:tr h="263001">
                <a:tc>
                  <a:txBody>
                    <a:bodyPr/>
                    <a:lstStyle/>
                    <a:p>
                      <a:r>
                        <a:rPr lang="fr-FR" sz="1200" dirty="0" smtClean="0"/>
                        <a:t>M</a:t>
                      </a:r>
                      <a:endParaRPr lang="fr-FR" sz="1200" dirty="0"/>
                    </a:p>
                  </a:txBody>
                  <a:tcPr/>
                </a:tc>
                <a:tc>
                  <a:txBody>
                    <a:bodyPr/>
                    <a:lstStyle/>
                    <a:p>
                      <a:pPr algn="ctr"/>
                      <a:endParaRPr lang="fr-FR" sz="1200"/>
                    </a:p>
                  </a:txBody>
                  <a:tcPr/>
                </a:tc>
                <a:tc>
                  <a:txBody>
                    <a:bodyPr/>
                    <a:lstStyle/>
                    <a:p>
                      <a:pPr algn="ctr"/>
                      <a:endParaRPr lang="fr-FR" sz="1200" dirty="0"/>
                    </a:p>
                  </a:txBody>
                  <a:tcPr/>
                </a:tc>
              </a:tr>
            </a:tbl>
          </a:graphicData>
        </a:graphic>
      </p:graphicFrame>
      <p:graphicFrame>
        <p:nvGraphicFramePr>
          <p:cNvPr id="11" name="Tableau 10"/>
          <p:cNvGraphicFramePr>
            <a:graphicFrameLocks noGrp="1"/>
          </p:cNvGraphicFramePr>
          <p:nvPr/>
        </p:nvGraphicFramePr>
        <p:xfrm>
          <a:off x="6300788" y="3573463"/>
          <a:ext cx="2376264" cy="2286000"/>
        </p:xfrm>
        <a:graphic>
          <a:graphicData uri="http://schemas.openxmlformats.org/drawingml/2006/table">
            <a:tbl>
              <a:tblPr firstRow="1" bandRow="1">
                <a:tableStyleId>{5C22544A-7EE6-4342-B048-85BDC9FD1C3A}</a:tableStyleId>
              </a:tblPr>
              <a:tblGrid>
                <a:gridCol w="456974"/>
                <a:gridCol w="839170"/>
                <a:gridCol w="1080120"/>
              </a:tblGrid>
              <a:tr h="263001">
                <a:tc>
                  <a:txBody>
                    <a:bodyPr/>
                    <a:lstStyle/>
                    <a:p>
                      <a:endParaRPr lang="fr-FR" dirty="0"/>
                    </a:p>
                  </a:txBody>
                  <a:tcPr/>
                </a:tc>
                <a:tc>
                  <a:txBody>
                    <a:bodyPr/>
                    <a:lstStyle/>
                    <a:p>
                      <a:r>
                        <a:rPr lang="fr-FR" sz="1400" dirty="0" smtClean="0"/>
                        <a:t>Cal:</a:t>
                      </a:r>
                      <a:r>
                        <a:rPr lang="fr-FR" sz="1400" baseline="0" dirty="0" smtClean="0"/>
                        <a:t> &lt;0.4</a:t>
                      </a:r>
                      <a:endParaRPr lang="fr-FR" sz="1400" dirty="0"/>
                    </a:p>
                  </a:txBody>
                  <a:tcPr/>
                </a:tc>
                <a:tc>
                  <a:txBody>
                    <a:bodyPr/>
                    <a:lstStyle/>
                    <a:p>
                      <a:r>
                        <a:rPr lang="fr-FR" sz="1200" dirty="0" smtClean="0"/>
                        <a:t>Target:&lt;1.0</a:t>
                      </a:r>
                      <a:endParaRPr lang="fr-FR" sz="1200" dirty="0"/>
                    </a:p>
                  </a:txBody>
                  <a:tcPr/>
                </a:tc>
              </a:tr>
              <a:tr h="263001">
                <a:tc>
                  <a:txBody>
                    <a:bodyPr/>
                    <a:lstStyle/>
                    <a:p>
                      <a:r>
                        <a:rPr lang="fr-FR" sz="1200" dirty="0" smtClean="0"/>
                        <a:t>O</a:t>
                      </a:r>
                      <a:endParaRPr lang="fr-FR" sz="1200" dirty="0"/>
                    </a:p>
                  </a:txBody>
                  <a:tcPr/>
                </a:tc>
                <a:tc>
                  <a:txBody>
                    <a:bodyPr/>
                    <a:lstStyle/>
                    <a:p>
                      <a:pPr algn="ctr"/>
                      <a:r>
                        <a:rPr lang="fr-FR" sz="1200" dirty="0" smtClean="0"/>
                        <a:t>7</a:t>
                      </a:r>
                    </a:p>
                  </a:txBody>
                  <a:tcPr/>
                </a:tc>
                <a:tc>
                  <a:txBody>
                    <a:bodyPr/>
                    <a:lstStyle/>
                    <a:p>
                      <a:pPr algn="ctr"/>
                      <a:r>
                        <a:rPr lang="fr-FR" sz="1200" dirty="0" smtClean="0"/>
                        <a:t>15</a:t>
                      </a:r>
                      <a:endParaRPr lang="fr-FR" sz="1200" dirty="0"/>
                    </a:p>
                  </a:txBody>
                  <a:tcPr/>
                </a:tc>
              </a:tr>
              <a:tr h="263001">
                <a:tc>
                  <a:txBody>
                    <a:bodyPr/>
                    <a:lstStyle/>
                    <a:p>
                      <a:r>
                        <a:rPr lang="fr-FR" sz="1200" dirty="0" smtClean="0"/>
                        <a:t>B</a:t>
                      </a:r>
                      <a:endParaRPr lang="fr-FR" sz="1200" dirty="0"/>
                    </a:p>
                  </a:txBody>
                  <a:tcPr/>
                </a:tc>
                <a:tc>
                  <a:txBody>
                    <a:bodyPr/>
                    <a:lstStyle/>
                    <a:p>
                      <a:pPr algn="ctr"/>
                      <a:r>
                        <a:rPr lang="fr-FR" sz="1200" dirty="0" smtClean="0"/>
                        <a:t>108</a:t>
                      </a:r>
                      <a:endParaRPr lang="fr-FR" sz="1200" dirty="0"/>
                    </a:p>
                  </a:txBody>
                  <a:tcPr/>
                </a:tc>
                <a:tc>
                  <a:txBody>
                    <a:bodyPr/>
                    <a:lstStyle/>
                    <a:p>
                      <a:pPr algn="ctr"/>
                      <a:r>
                        <a:rPr lang="fr-FR" sz="1200" dirty="0" smtClean="0"/>
                        <a:t>197</a:t>
                      </a:r>
                      <a:endParaRPr lang="fr-FR" sz="1200" dirty="0"/>
                    </a:p>
                  </a:txBody>
                  <a:tcPr/>
                </a:tc>
              </a:tr>
              <a:tr h="263001">
                <a:tc>
                  <a:txBody>
                    <a:bodyPr/>
                    <a:lstStyle/>
                    <a:p>
                      <a:r>
                        <a:rPr lang="fr-FR" sz="1200" dirty="0" smtClean="0"/>
                        <a:t>A</a:t>
                      </a:r>
                      <a:endParaRPr lang="fr-FR" sz="1200" dirty="0"/>
                    </a:p>
                  </a:txBody>
                  <a:tcPr/>
                </a:tc>
                <a:tc>
                  <a:txBody>
                    <a:bodyPr/>
                    <a:lstStyle/>
                    <a:p>
                      <a:pPr algn="ctr"/>
                      <a:r>
                        <a:rPr lang="fr-FR" sz="1200" dirty="0" smtClean="0"/>
                        <a:t>88</a:t>
                      </a:r>
                      <a:endParaRPr lang="fr-FR" sz="1200" dirty="0"/>
                    </a:p>
                  </a:txBody>
                  <a:tcPr/>
                </a:tc>
                <a:tc>
                  <a:txBody>
                    <a:bodyPr/>
                    <a:lstStyle/>
                    <a:p>
                      <a:pPr algn="ctr"/>
                      <a:r>
                        <a:rPr lang="fr-FR" sz="1200" dirty="0" smtClean="0"/>
                        <a:t>321</a:t>
                      </a:r>
                      <a:endParaRPr lang="fr-FR" sz="1200" dirty="0"/>
                    </a:p>
                  </a:txBody>
                  <a:tcPr/>
                </a:tc>
              </a:tr>
              <a:tr h="263001">
                <a:tc>
                  <a:txBody>
                    <a:bodyPr/>
                    <a:lstStyle/>
                    <a:p>
                      <a:r>
                        <a:rPr lang="fr-FR" sz="1200" dirty="0" smtClean="0"/>
                        <a:t>F</a:t>
                      </a:r>
                      <a:endParaRPr lang="fr-FR" sz="1200" dirty="0"/>
                    </a:p>
                  </a:txBody>
                  <a:tcPr/>
                </a:tc>
                <a:tc>
                  <a:txBody>
                    <a:bodyPr/>
                    <a:lstStyle/>
                    <a:p>
                      <a:pPr algn="ctr"/>
                      <a:r>
                        <a:rPr lang="fr-FR" sz="1200" dirty="0" smtClean="0"/>
                        <a:t>4</a:t>
                      </a:r>
                      <a:endParaRPr lang="fr-FR" sz="1200" dirty="0"/>
                    </a:p>
                  </a:txBody>
                  <a:tcPr/>
                </a:tc>
                <a:tc>
                  <a:txBody>
                    <a:bodyPr/>
                    <a:lstStyle/>
                    <a:p>
                      <a:pPr algn="ctr"/>
                      <a:r>
                        <a:rPr lang="fr-FR" sz="1200" dirty="0" smtClean="0"/>
                        <a:t>487</a:t>
                      </a:r>
                      <a:endParaRPr lang="fr-FR" sz="1200" dirty="0"/>
                    </a:p>
                  </a:txBody>
                  <a:tcPr/>
                </a:tc>
              </a:tr>
              <a:tr h="263001">
                <a:tc>
                  <a:txBody>
                    <a:bodyPr/>
                    <a:lstStyle/>
                    <a:p>
                      <a:r>
                        <a:rPr lang="fr-FR" sz="1200" dirty="0" smtClean="0"/>
                        <a:t>G</a:t>
                      </a:r>
                      <a:endParaRPr lang="fr-FR" sz="1200" dirty="0"/>
                    </a:p>
                  </a:txBody>
                  <a:tcPr/>
                </a:tc>
                <a:tc>
                  <a:txBody>
                    <a:bodyPr/>
                    <a:lstStyle/>
                    <a:p>
                      <a:pPr algn="ctr"/>
                      <a:endParaRPr lang="fr-FR" sz="1200" dirty="0"/>
                    </a:p>
                  </a:txBody>
                  <a:tcPr/>
                </a:tc>
                <a:tc>
                  <a:txBody>
                    <a:bodyPr/>
                    <a:lstStyle/>
                    <a:p>
                      <a:pPr algn="ctr"/>
                      <a:r>
                        <a:rPr lang="fr-FR" sz="1200" dirty="0" smtClean="0"/>
                        <a:t>559</a:t>
                      </a:r>
                      <a:endParaRPr lang="fr-FR" sz="1200" dirty="0"/>
                    </a:p>
                  </a:txBody>
                  <a:tcPr/>
                </a:tc>
              </a:tr>
              <a:tr h="263001">
                <a:tc>
                  <a:txBody>
                    <a:bodyPr/>
                    <a:lstStyle/>
                    <a:p>
                      <a:r>
                        <a:rPr lang="fr-FR" sz="1200" dirty="0" smtClean="0"/>
                        <a:t>K</a:t>
                      </a:r>
                      <a:endParaRPr lang="fr-FR" sz="1200" dirty="0"/>
                    </a:p>
                  </a:txBody>
                  <a:tcPr/>
                </a:tc>
                <a:tc>
                  <a:txBody>
                    <a:bodyPr/>
                    <a:lstStyle/>
                    <a:p>
                      <a:pPr algn="ctr"/>
                      <a:endParaRPr lang="fr-FR" sz="1200" dirty="0"/>
                    </a:p>
                  </a:txBody>
                  <a:tcPr/>
                </a:tc>
                <a:tc>
                  <a:txBody>
                    <a:bodyPr/>
                    <a:lstStyle/>
                    <a:p>
                      <a:pPr algn="ctr"/>
                      <a:r>
                        <a:rPr lang="fr-FR" sz="1200" dirty="0" smtClean="0"/>
                        <a:t>504</a:t>
                      </a:r>
                      <a:endParaRPr lang="fr-FR" sz="1200" dirty="0"/>
                    </a:p>
                  </a:txBody>
                  <a:tcPr/>
                </a:tc>
              </a:tr>
              <a:tr h="263001">
                <a:tc>
                  <a:txBody>
                    <a:bodyPr/>
                    <a:lstStyle/>
                    <a:p>
                      <a:r>
                        <a:rPr lang="fr-FR" sz="1200" dirty="0" smtClean="0"/>
                        <a:t>M</a:t>
                      </a:r>
                      <a:endParaRPr lang="fr-FR" sz="1200" dirty="0"/>
                    </a:p>
                  </a:txBody>
                  <a:tcPr/>
                </a:tc>
                <a:tc>
                  <a:txBody>
                    <a:bodyPr/>
                    <a:lstStyle/>
                    <a:p>
                      <a:pPr algn="ctr"/>
                      <a:endParaRPr lang="fr-FR" sz="1200" dirty="0"/>
                    </a:p>
                  </a:txBody>
                  <a:tcPr/>
                </a:tc>
                <a:tc>
                  <a:txBody>
                    <a:bodyPr/>
                    <a:lstStyle/>
                    <a:p>
                      <a:pPr algn="ctr"/>
                      <a:r>
                        <a:rPr lang="fr-FR" sz="1200" dirty="0" smtClean="0"/>
                        <a:t>2</a:t>
                      </a:r>
                    </a:p>
                  </a:txBody>
                  <a:tcPr/>
                </a:tc>
              </a:tr>
            </a:tbl>
          </a:graphicData>
        </a:graphic>
      </p:graphicFrame>
      <p:sp>
        <p:nvSpPr>
          <p:cNvPr id="17490" name="ZoneTexte 11"/>
          <p:cNvSpPr txBox="1">
            <a:spLocks noChangeArrowheads="1"/>
          </p:cNvSpPr>
          <p:nvPr/>
        </p:nvSpPr>
        <p:spPr bwMode="auto">
          <a:xfrm>
            <a:off x="5292725" y="1916113"/>
            <a:ext cx="855663" cy="369887"/>
          </a:xfrm>
          <a:prstGeom prst="rect">
            <a:avLst/>
          </a:prstGeom>
          <a:noFill/>
          <a:ln w="9525">
            <a:noFill/>
            <a:miter lim="800000"/>
            <a:headEnd/>
            <a:tailEnd/>
          </a:ln>
        </p:spPr>
        <p:txBody>
          <a:bodyPr wrap="none">
            <a:spAutoFit/>
          </a:bodyPr>
          <a:lstStyle/>
          <a:p>
            <a:r>
              <a:rPr lang="fr-FR">
                <a:latin typeface="Calibri" pitchFamily="34" charset="0"/>
              </a:rPr>
              <a:t>m</a:t>
            </a:r>
            <a:r>
              <a:rPr lang="fr-FR" baseline="-25000">
                <a:latin typeface="Calibri" pitchFamily="34" charset="0"/>
              </a:rPr>
              <a:t>K</a:t>
            </a:r>
            <a:r>
              <a:rPr lang="fr-FR">
                <a:latin typeface="Calibri" pitchFamily="34" charset="0"/>
              </a:rPr>
              <a:t>&lt;4.5</a:t>
            </a:r>
            <a:endParaRPr lang="fr-FR" baseline="-25000">
              <a:latin typeface="Calibri" pitchFamily="34" charset="0"/>
            </a:endParaRPr>
          </a:p>
        </p:txBody>
      </p:sp>
      <p:sp>
        <p:nvSpPr>
          <p:cNvPr id="17491" name="ZoneTexte 12"/>
          <p:cNvSpPr txBox="1">
            <a:spLocks noChangeArrowheads="1"/>
          </p:cNvSpPr>
          <p:nvPr/>
        </p:nvSpPr>
        <p:spPr bwMode="auto">
          <a:xfrm>
            <a:off x="5292725" y="4437063"/>
            <a:ext cx="855663" cy="369887"/>
          </a:xfrm>
          <a:prstGeom prst="rect">
            <a:avLst/>
          </a:prstGeom>
          <a:noFill/>
          <a:ln w="9525">
            <a:noFill/>
            <a:miter lim="800000"/>
            <a:headEnd/>
            <a:tailEnd/>
          </a:ln>
        </p:spPr>
        <p:txBody>
          <a:bodyPr wrap="none">
            <a:spAutoFit/>
          </a:bodyPr>
          <a:lstStyle/>
          <a:p>
            <a:r>
              <a:rPr lang="fr-FR">
                <a:latin typeface="Calibri" pitchFamily="34" charset="0"/>
              </a:rPr>
              <a:t>m</a:t>
            </a:r>
            <a:r>
              <a:rPr lang="fr-FR" baseline="-25000">
                <a:latin typeface="Calibri" pitchFamily="34" charset="0"/>
              </a:rPr>
              <a:t>K</a:t>
            </a:r>
            <a:r>
              <a:rPr lang="fr-FR">
                <a:latin typeface="Calibri" pitchFamily="34" charset="0"/>
              </a:rPr>
              <a:t>&lt;5.0</a:t>
            </a:r>
            <a:endParaRPr lang="fr-FR" baseline="-25000">
              <a:latin typeface="Calibri" pitchFamily="34" charset="0"/>
            </a:endParaRPr>
          </a:p>
        </p:txBody>
      </p:sp>
      <p:pic>
        <p:nvPicPr>
          <p:cNvPr id="17492" name="Picture 87"/>
          <p:cNvPicPr>
            <a:picLocks noChangeAspect="1" noChangeArrowheads="1"/>
          </p:cNvPicPr>
          <p:nvPr/>
        </p:nvPicPr>
        <p:blipFill>
          <a:blip r:embed="rId3" cstate="print"/>
          <a:srcRect/>
          <a:stretch>
            <a:fillRect/>
          </a:stretch>
        </p:blipFill>
        <p:spPr bwMode="auto">
          <a:xfrm>
            <a:off x="28575" y="908050"/>
            <a:ext cx="5119688" cy="2881313"/>
          </a:xfrm>
          <a:prstGeom prst="rect">
            <a:avLst/>
          </a:prstGeom>
          <a:noFill/>
          <a:ln w="9525">
            <a:noFill/>
            <a:miter lim="800000"/>
            <a:headEnd/>
            <a:tailEnd/>
          </a:ln>
        </p:spPr>
      </p:pic>
      <p:pic>
        <p:nvPicPr>
          <p:cNvPr id="17493" name="Picture 86"/>
          <p:cNvPicPr>
            <a:picLocks noChangeAspect="1" noChangeArrowheads="1"/>
          </p:cNvPicPr>
          <p:nvPr/>
        </p:nvPicPr>
        <p:blipFill>
          <a:blip r:embed="rId4" cstate="print"/>
          <a:srcRect/>
          <a:stretch>
            <a:fillRect/>
          </a:stretch>
        </p:blipFill>
        <p:spPr bwMode="auto">
          <a:xfrm>
            <a:off x="34925" y="3573463"/>
            <a:ext cx="5119688" cy="2879725"/>
          </a:xfrm>
          <a:prstGeom prst="rect">
            <a:avLst/>
          </a:prstGeom>
          <a:noFill/>
          <a:ln w="9525">
            <a:noFill/>
            <a:miter lim="800000"/>
            <a:headEnd/>
            <a:tailEnd/>
          </a:ln>
        </p:spPr>
      </p:pic>
      <p:sp>
        <p:nvSpPr>
          <p:cNvPr id="13"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Suiveur de franges infrarouge et VEGA en mode 3T</a:t>
            </a:r>
            <a:endParaRPr lang="fr-FR" sz="2400" dirty="0">
              <a:solidFill>
                <a:schemeClr val="bg1"/>
              </a:solidFill>
            </a:endParaRPr>
          </a:p>
        </p:txBody>
      </p:sp>
      <p:sp>
        <p:nvSpPr>
          <p:cNvPr id="14" name="Espace réservé de la date 13"/>
          <p:cNvSpPr>
            <a:spLocks noGrp="1"/>
          </p:cNvSpPr>
          <p:nvPr>
            <p:ph type="dt" sz="half" idx="10"/>
          </p:nvPr>
        </p:nvSpPr>
        <p:spPr/>
        <p:txBody>
          <a:bodyPr/>
          <a:lstStyle/>
          <a:p>
            <a:r>
              <a:rPr lang="fr-FR" smtClean="0"/>
              <a:t>06/10/2010</a:t>
            </a:r>
            <a:endParaRPr lang="fr-FR"/>
          </a:p>
        </p:txBody>
      </p:sp>
      <p:sp>
        <p:nvSpPr>
          <p:cNvPr id="15" name="Espace réservé du numéro de diapositive 14"/>
          <p:cNvSpPr>
            <a:spLocks noGrp="1"/>
          </p:cNvSpPr>
          <p:nvPr>
            <p:ph type="sldNum" sz="quarter" idx="12"/>
          </p:nvPr>
        </p:nvSpPr>
        <p:spPr/>
        <p:txBody>
          <a:bodyPr/>
          <a:lstStyle/>
          <a:p>
            <a:fld id="{7A7F6F43-6263-4B2E-B86C-6555E78F1920}" type="slidenum">
              <a:rPr lang="fr-FR" smtClean="0"/>
              <a:pPr/>
              <a:t>19</a:t>
            </a:fld>
            <a:endParaRPr lang="fr-FR"/>
          </a:p>
        </p:txBody>
      </p:sp>
      <p:sp>
        <p:nvSpPr>
          <p:cNvPr id="16" name="Espace réservé du pied de page 15"/>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552" y="764704"/>
            <a:ext cx="7848600" cy="504056"/>
          </a:xfrm>
        </p:spPr>
        <p:txBody>
          <a:bodyPr/>
          <a:lstStyle/>
          <a:p>
            <a:r>
              <a:rPr lang="fr-FR" sz="2000" dirty="0" smtClean="0">
                <a:solidFill>
                  <a:srgbClr val="FF0000"/>
                </a:solidFill>
              </a:rPr>
              <a:t>Rayon, température effective et luminosité</a:t>
            </a:r>
            <a:endParaRPr lang="fr-FR" sz="2000" dirty="0">
              <a:solidFill>
                <a:srgbClr val="FF0000"/>
              </a:solidFill>
            </a:endParaRPr>
          </a:p>
        </p:txBody>
      </p:sp>
      <p:sp>
        <p:nvSpPr>
          <p:cNvPr id="17411" name="Rectangle 3"/>
          <p:cNvSpPr>
            <a:spLocks noGrp="1" noChangeArrowheads="1"/>
          </p:cNvSpPr>
          <p:nvPr>
            <p:ph type="body" idx="1"/>
          </p:nvPr>
        </p:nvSpPr>
        <p:spPr>
          <a:xfrm>
            <a:off x="323528" y="1268760"/>
            <a:ext cx="8424936" cy="2016224"/>
          </a:xfrm>
        </p:spPr>
        <p:txBody>
          <a:bodyPr>
            <a:noAutofit/>
          </a:bodyPr>
          <a:lstStyle/>
          <a:p>
            <a:pPr algn="just"/>
            <a:r>
              <a:rPr lang="fr-FR" sz="1800" dirty="0" smtClean="0"/>
              <a:t> Contrainte classique dans le diagramme HR</a:t>
            </a:r>
          </a:p>
          <a:p>
            <a:pPr algn="just">
              <a:buFontTx/>
              <a:buNone/>
            </a:pPr>
            <a:r>
              <a:rPr lang="fr-FR" sz="1800" dirty="0" smtClean="0"/>
              <a:t>		</a:t>
            </a:r>
            <a:r>
              <a:rPr lang="fr-FR" sz="1800" dirty="0" smtClean="0">
                <a:sym typeface="Wingdings" pitchFamily="2" charset="2"/>
              </a:rPr>
              <a:t> </a:t>
            </a:r>
            <a:r>
              <a:rPr lang="fr-FR" sz="1800" dirty="0" smtClean="0"/>
              <a:t>L-</a:t>
            </a:r>
            <a:r>
              <a:rPr lang="fr-FR" sz="1800" dirty="0" err="1" smtClean="0"/>
              <a:t>T</a:t>
            </a:r>
            <a:r>
              <a:rPr lang="fr-FR" sz="1800" baseline="-25000" dirty="0" err="1" smtClean="0"/>
              <a:t>eff</a:t>
            </a:r>
            <a:endParaRPr lang="fr-FR" sz="1800" baseline="-25000" dirty="0" smtClean="0"/>
          </a:p>
          <a:p>
            <a:pPr algn="just">
              <a:buFontTx/>
              <a:buNone/>
            </a:pPr>
            <a:endParaRPr lang="fr-FR" sz="1800" dirty="0" smtClean="0"/>
          </a:p>
          <a:p>
            <a:pPr algn="just"/>
            <a:r>
              <a:rPr lang="fr-FR" sz="1800" dirty="0" smtClean="0"/>
              <a:t>Visibilité(</a:t>
            </a:r>
            <a:r>
              <a:rPr lang="fr-FR" sz="1800" dirty="0" err="1" smtClean="0"/>
              <a:t>B,</a:t>
            </a:r>
            <a:r>
              <a:rPr lang="fr-FR" sz="1800" dirty="0" err="1" smtClean="0">
                <a:latin typeface="Symbol" pitchFamily="18" charset="2"/>
              </a:rPr>
              <a:t>l</a:t>
            </a:r>
            <a:r>
              <a:rPr lang="fr-FR" sz="1800" dirty="0"/>
              <a:t>) </a:t>
            </a:r>
            <a:r>
              <a:rPr lang="fr-FR" sz="1800" dirty="0" smtClean="0"/>
              <a:t>+ loi d’assombrissement+ parallaxe</a:t>
            </a:r>
            <a:endParaRPr lang="fr-FR" sz="1800" dirty="0"/>
          </a:p>
          <a:p>
            <a:pPr algn="just">
              <a:buFontTx/>
              <a:buNone/>
            </a:pPr>
            <a:r>
              <a:rPr lang="fr-FR" sz="1800" dirty="0" smtClean="0">
                <a:sym typeface="Wingdings" pitchFamily="2" charset="2"/>
              </a:rPr>
              <a:t>		 </a:t>
            </a:r>
            <a:r>
              <a:rPr lang="fr-FR" sz="1800" dirty="0" smtClean="0"/>
              <a:t>Rayon photosphérique R en m.</a:t>
            </a:r>
          </a:p>
          <a:p>
            <a:pPr algn="just">
              <a:buNone/>
            </a:pPr>
            <a:r>
              <a:rPr lang="fr-FR" sz="1800" dirty="0" smtClean="0"/>
              <a:t>		</a:t>
            </a:r>
            <a:r>
              <a:rPr lang="fr-FR" sz="1800" dirty="0" smtClean="0">
                <a:sym typeface="Wingdings" pitchFamily="2" charset="2"/>
              </a:rPr>
              <a:t> Contrainte supplémentaire R-L-</a:t>
            </a:r>
            <a:r>
              <a:rPr lang="fr-FR" sz="1800" dirty="0" err="1" smtClean="0">
                <a:sym typeface="Wingdings" pitchFamily="2" charset="2"/>
              </a:rPr>
              <a:t>T</a:t>
            </a:r>
            <a:r>
              <a:rPr lang="fr-FR" sz="1800" baseline="-25000" dirty="0" err="1" smtClean="0">
                <a:sym typeface="Wingdings" pitchFamily="2" charset="2"/>
              </a:rPr>
              <a:t>eff</a:t>
            </a:r>
            <a:r>
              <a:rPr lang="fr-FR" sz="1800" baseline="-25000" dirty="0" smtClean="0">
                <a:sym typeface="Wingdings" pitchFamily="2" charset="2"/>
              </a:rPr>
              <a:t> </a:t>
            </a:r>
            <a:r>
              <a:rPr lang="fr-FR" sz="1800" dirty="0" smtClean="0"/>
              <a:t>   (L= 4 </a:t>
            </a:r>
            <a:r>
              <a:rPr lang="fr-FR" sz="1800" dirty="0" smtClean="0">
                <a:latin typeface="Symbol" pitchFamily="18" charset="2"/>
                <a:sym typeface="Symbol" pitchFamily="18" charset="2"/>
              </a:rPr>
              <a:t></a:t>
            </a:r>
            <a:r>
              <a:rPr lang="fr-FR" sz="1800" dirty="0" smtClean="0"/>
              <a:t> R</a:t>
            </a:r>
            <a:r>
              <a:rPr lang="fr-FR" sz="1800" baseline="30000" dirty="0" smtClean="0"/>
              <a:t>2</a:t>
            </a:r>
            <a:r>
              <a:rPr lang="fr-FR" sz="1800" dirty="0" smtClean="0"/>
              <a:t> </a:t>
            </a:r>
            <a:r>
              <a:rPr lang="fr-FR" sz="1800" dirty="0" smtClean="0">
                <a:latin typeface="Symbol" pitchFamily="18" charset="2"/>
                <a:sym typeface="Symbol" pitchFamily="18" charset="2"/>
              </a:rPr>
              <a:t></a:t>
            </a:r>
            <a:r>
              <a:rPr lang="fr-FR" sz="1800" dirty="0" smtClean="0"/>
              <a:t> T</a:t>
            </a:r>
            <a:r>
              <a:rPr lang="fr-FR" sz="1800" baseline="-25000" dirty="0" smtClean="0"/>
              <a:t>eff</a:t>
            </a:r>
            <a:r>
              <a:rPr lang="fr-FR" sz="1800" baseline="30000" dirty="0" smtClean="0"/>
              <a:t>4</a:t>
            </a:r>
            <a:r>
              <a:rPr lang="fr-FR" sz="1800" dirty="0" smtClean="0"/>
              <a:t>)</a:t>
            </a:r>
          </a:p>
        </p:txBody>
      </p:sp>
      <p:sp>
        <p:nvSpPr>
          <p:cNvPr id="4"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Quelques principes de base</a:t>
            </a:r>
            <a:endParaRPr lang="fr-FR" sz="2400" dirty="0">
              <a:solidFill>
                <a:schemeClr val="bg1"/>
              </a:solidFill>
            </a:endParaRPr>
          </a:p>
        </p:txBody>
      </p:sp>
      <p:sp>
        <p:nvSpPr>
          <p:cNvPr id="5" name="Espace réservé de la date 4"/>
          <p:cNvSpPr>
            <a:spLocks noGrp="1"/>
          </p:cNvSpPr>
          <p:nvPr>
            <p:ph type="dt" sz="half" idx="10"/>
          </p:nvPr>
        </p:nvSpPr>
        <p:spPr/>
        <p:txBody>
          <a:bodyPr/>
          <a:lstStyle/>
          <a:p>
            <a:r>
              <a:rPr lang="fr-FR" smtClean="0"/>
              <a:t>06/10/2010</a:t>
            </a:r>
            <a:endParaRPr lang="fr-FR"/>
          </a:p>
        </p:txBody>
      </p:sp>
      <p:sp>
        <p:nvSpPr>
          <p:cNvPr id="6" name="Espace réservé du numéro de diapositive 5"/>
          <p:cNvSpPr>
            <a:spLocks noGrp="1"/>
          </p:cNvSpPr>
          <p:nvPr>
            <p:ph type="sldNum" sz="quarter" idx="12"/>
          </p:nvPr>
        </p:nvSpPr>
        <p:spPr/>
        <p:txBody>
          <a:bodyPr/>
          <a:lstStyle/>
          <a:p>
            <a:fld id="{7A7F6F43-6263-4B2E-B86C-6555E78F1920}" type="slidenum">
              <a:rPr lang="fr-FR" smtClean="0"/>
              <a:pPr/>
              <a:t>2</a:t>
            </a:fld>
            <a:endParaRPr lang="fr-FR" dirty="0"/>
          </a:p>
        </p:txBody>
      </p:sp>
      <p:sp>
        <p:nvSpPr>
          <p:cNvPr id="7" name="Espace réservé du pied de page 6"/>
          <p:cNvSpPr>
            <a:spLocks noGrp="1"/>
          </p:cNvSpPr>
          <p:nvPr>
            <p:ph type="ftr" sz="quarter" idx="11"/>
          </p:nvPr>
        </p:nvSpPr>
        <p:spPr/>
        <p:txBody>
          <a:bodyPr/>
          <a:lstStyle/>
          <a:p>
            <a:r>
              <a:rPr lang="fr-FR" smtClean="0"/>
              <a:t>Forum PNPS 2010  D. Mourard VEGA</a:t>
            </a:r>
            <a:endParaRPr lang="fr-FR"/>
          </a:p>
        </p:txBody>
      </p:sp>
      <p:grpSp>
        <p:nvGrpSpPr>
          <p:cNvPr id="2" name="Groupe 13"/>
          <p:cNvGrpSpPr/>
          <p:nvPr/>
        </p:nvGrpSpPr>
        <p:grpSpPr>
          <a:xfrm>
            <a:off x="395536" y="3789040"/>
            <a:ext cx="8208912" cy="1800200"/>
            <a:chOff x="683568" y="3429000"/>
            <a:chExt cx="8208912" cy="1800200"/>
          </a:xfrm>
        </p:grpSpPr>
        <p:sp>
          <p:nvSpPr>
            <p:cNvPr id="8" name="Rectangle 2"/>
            <p:cNvSpPr txBox="1">
              <a:spLocks noChangeArrowheads="1"/>
            </p:cNvSpPr>
            <p:nvPr/>
          </p:nvSpPr>
          <p:spPr>
            <a:xfrm>
              <a:off x="683568" y="3429000"/>
              <a:ext cx="7848600" cy="5040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smtClean="0">
                  <a:ln>
                    <a:noFill/>
                  </a:ln>
                  <a:solidFill>
                    <a:srgbClr val="FF0000"/>
                  </a:solidFill>
                  <a:effectLst/>
                  <a:uLnTx/>
                  <a:uFillTx/>
                  <a:latin typeface="+mj-lt"/>
                  <a:ea typeface="+mj-ea"/>
                  <a:cs typeface="+mj-cs"/>
                </a:rPr>
                <a:t>Rayon, diamètre</a:t>
              </a:r>
              <a:r>
                <a:rPr kumimoji="0" lang="fr-FR" sz="2000" b="0" i="0" u="none" strike="noStrike" kern="1200" cap="none" spc="0" normalizeH="0" noProof="0" dirty="0" smtClean="0">
                  <a:ln>
                    <a:noFill/>
                  </a:ln>
                  <a:solidFill>
                    <a:srgbClr val="FF0000"/>
                  </a:solidFill>
                  <a:effectLst/>
                  <a:uLnTx/>
                  <a:uFillTx/>
                  <a:latin typeface="+mj-lt"/>
                  <a:ea typeface="+mj-ea"/>
                  <a:cs typeface="+mj-cs"/>
                </a:rPr>
                <a:t> et distance</a:t>
              </a:r>
              <a:endParaRPr kumimoji="0" lang="fr-FR" sz="2000" b="0" i="0" u="none" strike="noStrike" kern="1200" cap="none" spc="0" normalizeH="0" baseline="0" noProof="0" dirty="0">
                <a:ln>
                  <a:noFill/>
                </a:ln>
                <a:solidFill>
                  <a:srgbClr val="FF0000"/>
                </a:solidFill>
                <a:effectLst/>
                <a:uLnTx/>
                <a:uFillTx/>
                <a:latin typeface="+mj-lt"/>
                <a:ea typeface="+mj-ea"/>
                <a:cs typeface="+mj-cs"/>
              </a:endParaRPr>
            </a:p>
          </p:txBody>
        </p:sp>
        <p:grpSp>
          <p:nvGrpSpPr>
            <p:cNvPr id="3" name="Groupe 12"/>
            <p:cNvGrpSpPr/>
            <p:nvPr/>
          </p:nvGrpSpPr>
          <p:grpSpPr>
            <a:xfrm>
              <a:off x="971600" y="4005064"/>
              <a:ext cx="7920880" cy="1224136"/>
              <a:chOff x="971600" y="4005064"/>
              <a:chExt cx="7920880" cy="1224136"/>
            </a:xfrm>
          </p:grpSpPr>
          <p:graphicFrame>
            <p:nvGraphicFramePr>
              <p:cNvPr id="10" name="Objet 9"/>
              <p:cNvGraphicFramePr>
                <a:graphicFrameLocks noChangeAspect="1"/>
              </p:cNvGraphicFramePr>
              <p:nvPr/>
            </p:nvGraphicFramePr>
            <p:xfrm>
              <a:off x="971600" y="4005064"/>
              <a:ext cx="1483088" cy="1224136"/>
            </p:xfrm>
            <a:graphic>
              <a:graphicData uri="http://schemas.openxmlformats.org/presentationml/2006/ole">
                <p:oleObj spid="_x0000_s35842" name="Équation" r:id="rId4" imgW="799920" imgH="660240" progId="Equation.3">
                  <p:embed/>
                </p:oleObj>
              </a:graphicData>
            </a:graphic>
          </p:graphicFrame>
          <p:sp>
            <p:nvSpPr>
              <p:cNvPr id="11" name="ZoneTexte 10"/>
              <p:cNvSpPr txBox="1"/>
              <p:nvPr/>
            </p:nvSpPr>
            <p:spPr>
              <a:xfrm>
                <a:off x="2843808" y="4365104"/>
                <a:ext cx="6048672" cy="400110"/>
              </a:xfrm>
              <a:prstGeom prst="rect">
                <a:avLst/>
              </a:prstGeom>
              <a:noFill/>
            </p:spPr>
            <p:txBody>
              <a:bodyPr wrap="square" rtlCol="0">
                <a:spAutoFit/>
              </a:bodyPr>
              <a:lstStyle/>
              <a:p>
                <a:r>
                  <a:rPr lang="fr-FR" sz="2000" b="1" dirty="0" smtClean="0"/>
                  <a:t>+                              </a:t>
                </a:r>
                <a:r>
                  <a:rPr lang="fr-FR" sz="2000" b="1" dirty="0" smtClean="0">
                    <a:sym typeface="Wingdings" pitchFamily="2" charset="2"/>
                  </a:rPr>
                  <a:t>            </a:t>
                </a:r>
                <a:r>
                  <a:rPr lang="fr-FR" sz="2000" dirty="0" smtClean="0">
                    <a:sym typeface="Wingdings" pitchFamily="2" charset="2"/>
                  </a:rPr>
                  <a:t>Estimateurs de distance</a:t>
                </a:r>
                <a:endParaRPr lang="fr-FR" sz="2000" dirty="0"/>
              </a:p>
            </p:txBody>
          </p:sp>
          <p:graphicFrame>
            <p:nvGraphicFramePr>
              <p:cNvPr id="12" name="Objet 11"/>
              <p:cNvGraphicFramePr>
                <a:graphicFrameLocks noChangeAspect="1"/>
              </p:cNvGraphicFramePr>
              <p:nvPr/>
            </p:nvGraphicFramePr>
            <p:xfrm>
              <a:off x="3587254" y="4005064"/>
              <a:ext cx="696714" cy="1139305"/>
            </p:xfrm>
            <a:graphic>
              <a:graphicData uri="http://schemas.openxmlformats.org/presentationml/2006/ole">
                <p:oleObj spid="_x0000_s35843" name="Équation" r:id="rId5" imgW="241200" imgH="406080" progId="Equation.3">
                  <p:embed/>
                </p:oleObj>
              </a:graphicData>
            </a:graphic>
          </p:graphicFrame>
        </p:grpSp>
      </p:grpSp>
    </p:spTree>
  </p:cSld>
  <p:clrMapOvr>
    <a:masterClrMapping/>
  </p:clrMapOvr>
  <p:transition advTm="1023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520700" y="749300"/>
            <a:ext cx="5486400" cy="2586038"/>
          </a:xfrm>
          <a:prstGeom prst="rect">
            <a:avLst/>
          </a:prstGeom>
          <a:noFill/>
          <a:ln w="9525">
            <a:noFill/>
            <a:miter lim="800000"/>
            <a:headEnd/>
            <a:tailEnd/>
          </a:ln>
        </p:spPr>
        <p:txBody>
          <a:bodyPr>
            <a:spAutoFit/>
          </a:bodyPr>
          <a:lstStyle/>
          <a:p>
            <a:pPr eaLnBrk="0" hangingPunct="0"/>
            <a:r>
              <a:rPr lang="en-GB" dirty="0">
                <a:solidFill>
                  <a:srgbClr val="0000FF"/>
                </a:solidFill>
                <a:latin typeface="Times New Roman" pitchFamily="18" charset="0"/>
                <a:ea typeface="ＭＳ Ｐゴシック" pitchFamily="34" charset="-128"/>
              </a:rPr>
              <a:t>Pulsating stars (need AOs + external fringe tracker):</a:t>
            </a:r>
          </a:p>
          <a:p>
            <a:pPr eaLnBrk="0" hangingPunct="0"/>
            <a:r>
              <a:rPr lang="en-GB" u="sng" dirty="0">
                <a:solidFill>
                  <a:srgbClr val="000000"/>
                </a:solidFill>
                <a:latin typeface="Times New Roman" pitchFamily="18" charset="0"/>
                <a:ea typeface="ＭＳ Ｐゴシック" pitchFamily="34" charset="-128"/>
              </a:rPr>
              <a:t>1/ angular diameter variation (distances)</a:t>
            </a:r>
            <a:r>
              <a:rPr lang="en-GB" dirty="0">
                <a:solidFill>
                  <a:srgbClr val="000000"/>
                </a:solidFill>
                <a:latin typeface="Times New Roman" pitchFamily="18" charset="0"/>
                <a:ea typeface="ＭＳ Ｐゴシック" pitchFamily="34" charset="-128"/>
              </a:rPr>
              <a:t>:</a:t>
            </a:r>
          </a:p>
          <a:p>
            <a:pPr eaLnBrk="0" hangingPunct="0"/>
            <a:endParaRPr lang="en-GB" dirty="0">
              <a:solidFill>
                <a:srgbClr val="000000"/>
              </a:solidFill>
              <a:latin typeface="Times New Roman" pitchFamily="18" charset="0"/>
              <a:ea typeface="ＭＳ Ｐゴシック" pitchFamily="34" charset="-128"/>
            </a:endParaRPr>
          </a:p>
          <a:p>
            <a:pPr eaLnBrk="0" hangingPunct="0"/>
            <a:endParaRPr lang="en-GB" dirty="0">
              <a:solidFill>
                <a:srgbClr val="000000"/>
              </a:solidFill>
              <a:latin typeface="Times New Roman" pitchFamily="18" charset="0"/>
              <a:ea typeface="ＭＳ Ｐゴシック" pitchFamily="34" charset="-128"/>
            </a:endParaRPr>
          </a:p>
          <a:p>
            <a:pPr eaLnBrk="0" hangingPunct="0"/>
            <a:endParaRPr lang="en-GB" dirty="0">
              <a:solidFill>
                <a:srgbClr val="000000"/>
              </a:solidFill>
              <a:latin typeface="Times New Roman" pitchFamily="18" charset="0"/>
              <a:ea typeface="ＭＳ Ｐゴシック" pitchFamily="34" charset="-128"/>
            </a:endParaRPr>
          </a:p>
          <a:p>
            <a:pPr eaLnBrk="0" hangingPunct="0"/>
            <a:endParaRPr lang="en-GB" dirty="0">
              <a:solidFill>
                <a:srgbClr val="000000"/>
              </a:solidFill>
              <a:latin typeface="Times New Roman" pitchFamily="18" charset="0"/>
              <a:ea typeface="ＭＳ Ｐゴシック" pitchFamily="34" charset="-128"/>
            </a:endParaRPr>
          </a:p>
          <a:p>
            <a:pPr eaLnBrk="0" hangingPunct="0"/>
            <a:endParaRPr lang="en-GB" dirty="0">
              <a:solidFill>
                <a:srgbClr val="000000"/>
              </a:solidFill>
              <a:latin typeface="Times New Roman" pitchFamily="18" charset="0"/>
              <a:ea typeface="ＭＳ Ｐゴシック" pitchFamily="34" charset="-128"/>
            </a:endParaRPr>
          </a:p>
          <a:p>
            <a:pPr eaLnBrk="0" hangingPunct="0"/>
            <a:endParaRPr lang="en-GB" dirty="0">
              <a:solidFill>
                <a:srgbClr val="000000"/>
              </a:solidFill>
              <a:latin typeface="Times New Roman" pitchFamily="18" charset="0"/>
              <a:ea typeface="ＭＳ Ｐゴシック" pitchFamily="34" charset="-128"/>
            </a:endParaRPr>
          </a:p>
          <a:p>
            <a:pPr eaLnBrk="0" hangingPunct="0"/>
            <a:endParaRPr lang="en-GB" dirty="0">
              <a:solidFill>
                <a:srgbClr val="000000"/>
              </a:solidFill>
              <a:latin typeface="Times New Roman" pitchFamily="18" charset="0"/>
              <a:ea typeface="ＭＳ Ｐゴシック" pitchFamily="34" charset="-128"/>
            </a:endParaRPr>
          </a:p>
          <a:p>
            <a:pPr eaLnBrk="0" hangingPunct="0"/>
            <a:endParaRPr lang="en-GB" u="sng" dirty="0">
              <a:solidFill>
                <a:srgbClr val="000000"/>
              </a:solidFill>
              <a:latin typeface="Times New Roman" pitchFamily="18" charset="0"/>
              <a:ea typeface="ＭＳ Ｐゴシック" pitchFamily="34" charset="-128"/>
            </a:endParaRPr>
          </a:p>
        </p:txBody>
      </p:sp>
      <p:graphicFrame>
        <p:nvGraphicFramePr>
          <p:cNvPr id="8" name="Tableau 7"/>
          <p:cNvGraphicFramePr>
            <a:graphicFrameLocks noGrp="1"/>
          </p:cNvGraphicFramePr>
          <p:nvPr/>
        </p:nvGraphicFramePr>
        <p:xfrm>
          <a:off x="792163" y="1600200"/>
          <a:ext cx="2382837" cy="1409702"/>
        </p:xfrm>
        <a:graphic>
          <a:graphicData uri="http://schemas.openxmlformats.org/drawingml/2006/table">
            <a:tbl>
              <a:tblPr/>
              <a:tblGrid>
                <a:gridCol w="793750"/>
                <a:gridCol w="795337"/>
                <a:gridCol w="793750"/>
              </a:tblGrid>
              <a:tr h="300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pitchFamily="18" charset="0"/>
                          <a:ea typeface="ＭＳ Ｐゴシック" pitchFamily="34" charset="-128"/>
                          <a:cs typeface="Arial" pitchFamily="34" charset="0"/>
                        </a:rPr>
                        <a:t>Magnitude</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pitchFamily="18" charset="0"/>
                          <a:ea typeface="ＭＳ Ｐゴシック" pitchFamily="34" charset="-128"/>
                          <a:cs typeface="Arial" pitchFamily="34" charset="0"/>
                        </a:rPr>
                        <a:t>V&lt;7</a:t>
                      </a:r>
                      <a:endParaRPr kumimoji="0" lang="en-GB" sz="1000" b="1" i="0" u="none" strike="noStrike" cap="none" normalizeH="0" baseline="0" smtClean="0">
                        <a:ln>
                          <a:noFill/>
                        </a:ln>
                        <a:solidFill>
                          <a:srgbClr val="000000"/>
                        </a:solidFill>
                        <a:effectLst/>
                        <a:latin typeface="Times New Roman" pitchFamily="18" charset="0"/>
                        <a:ea typeface="ＭＳ Ｐゴシック" pitchFamily="34" charset="-128"/>
                        <a:cs typeface="Arial" pitchFamily="34" charset="0"/>
                      </a:endParaRP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pitchFamily="18" charset="0"/>
                          <a:ea typeface="ＭＳ Ｐゴシック" pitchFamily="34" charset="-128"/>
                          <a:cs typeface="Arial" pitchFamily="34" charset="0"/>
                        </a:rPr>
                        <a:t>V&lt;9</a:t>
                      </a:r>
                      <a:endParaRPr kumimoji="0" lang="en-GB" sz="1000" b="1" i="0" u="none" strike="noStrike" cap="none" normalizeH="0" baseline="0" smtClean="0">
                        <a:ln>
                          <a:noFill/>
                        </a:ln>
                        <a:solidFill>
                          <a:srgbClr val="000000"/>
                        </a:solidFill>
                        <a:effectLst/>
                        <a:latin typeface="Times New Roman" pitchFamily="18" charset="0"/>
                        <a:ea typeface="ＭＳ Ｐゴシック" pitchFamily="34" charset="-128"/>
                        <a:cs typeface="Arial" pitchFamily="34" charset="0"/>
                      </a:endParaRP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r>
              <a:tr h="276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Cepheids </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20</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40</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W Vir</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0</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RR Lyrae</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0</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r h="277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HADS</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0</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3</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bl>
          </a:graphicData>
        </a:graphic>
      </p:graphicFrame>
      <p:sp>
        <p:nvSpPr>
          <p:cNvPr id="44059" name="Rectangle 43"/>
          <p:cNvSpPr>
            <a:spLocks noChangeArrowheads="1"/>
          </p:cNvSpPr>
          <p:nvPr/>
        </p:nvSpPr>
        <p:spPr bwMode="auto">
          <a:xfrm>
            <a:off x="3241675" y="1720850"/>
            <a:ext cx="901700" cy="461963"/>
          </a:xfrm>
          <a:prstGeom prst="rect">
            <a:avLst/>
          </a:prstGeom>
          <a:noFill/>
          <a:ln w="9525">
            <a:noFill/>
            <a:miter lim="800000"/>
            <a:headEnd/>
            <a:tailEnd/>
          </a:ln>
        </p:spPr>
        <p:txBody>
          <a:bodyPr wrap="none">
            <a:spAutoFit/>
          </a:bodyPr>
          <a:lstStyle/>
          <a:p>
            <a:endParaRPr lang="en-GB" sz="1200">
              <a:solidFill>
                <a:srgbClr val="0000FF"/>
              </a:solidFill>
              <a:ea typeface="ＭＳ Ｐゴシック" pitchFamily="34" charset="-128"/>
            </a:endParaRPr>
          </a:p>
          <a:p>
            <a:r>
              <a:rPr lang="en-GB" sz="1200">
                <a:solidFill>
                  <a:srgbClr val="0000FF"/>
                </a:solidFill>
                <a:latin typeface="Lucida Grande"/>
                <a:ea typeface="ＭＳ Ｐゴシック" pitchFamily="34" charset="-128"/>
              </a:rPr>
              <a:t>θ&gt;</a:t>
            </a:r>
            <a:r>
              <a:rPr lang="en-GB" sz="1200">
                <a:solidFill>
                  <a:srgbClr val="0000FF"/>
                </a:solidFill>
                <a:latin typeface="Comic Sans MS" pitchFamily="66" charset="0"/>
                <a:ea typeface="ＭＳ Ｐゴシック" pitchFamily="34" charset="-128"/>
              </a:rPr>
              <a:t>0.3mas </a:t>
            </a:r>
          </a:p>
        </p:txBody>
      </p:sp>
      <p:sp>
        <p:nvSpPr>
          <p:cNvPr id="44060" name="ZoneTexte 13"/>
          <p:cNvSpPr txBox="1">
            <a:spLocks noChangeArrowheads="1"/>
          </p:cNvSpPr>
          <p:nvPr/>
        </p:nvSpPr>
        <p:spPr bwMode="auto">
          <a:xfrm>
            <a:off x="228600" y="1892300"/>
            <a:ext cx="520700" cy="307975"/>
          </a:xfrm>
          <a:prstGeom prst="rect">
            <a:avLst/>
          </a:prstGeom>
          <a:noFill/>
          <a:ln w="9525">
            <a:noFill/>
            <a:miter lim="800000"/>
            <a:headEnd/>
            <a:tailEnd/>
          </a:ln>
        </p:spPr>
        <p:txBody>
          <a:bodyPr>
            <a:spAutoFit/>
          </a:bodyPr>
          <a:lstStyle/>
          <a:p>
            <a:r>
              <a:rPr lang="en-GB" sz="1400">
                <a:ea typeface="ＭＳ Ｐゴシック" pitchFamily="34" charset="-128"/>
              </a:rPr>
              <a:t>PL1</a:t>
            </a:r>
          </a:p>
        </p:txBody>
      </p:sp>
      <p:sp>
        <p:nvSpPr>
          <p:cNvPr id="44061" name="ZoneTexte 14"/>
          <p:cNvSpPr txBox="1">
            <a:spLocks noChangeArrowheads="1"/>
          </p:cNvSpPr>
          <p:nvPr/>
        </p:nvSpPr>
        <p:spPr bwMode="auto">
          <a:xfrm>
            <a:off x="190500" y="2400300"/>
            <a:ext cx="520700" cy="307975"/>
          </a:xfrm>
          <a:prstGeom prst="rect">
            <a:avLst/>
          </a:prstGeom>
          <a:noFill/>
          <a:ln w="9525">
            <a:noFill/>
            <a:miter lim="800000"/>
            <a:headEnd/>
            <a:tailEnd/>
          </a:ln>
        </p:spPr>
        <p:txBody>
          <a:bodyPr>
            <a:spAutoFit/>
          </a:bodyPr>
          <a:lstStyle/>
          <a:p>
            <a:r>
              <a:rPr lang="en-GB" sz="1400">
                <a:ea typeface="ＭＳ Ｐゴシック" pitchFamily="34" charset="-128"/>
              </a:rPr>
              <a:t>PL2</a:t>
            </a:r>
          </a:p>
        </p:txBody>
      </p:sp>
      <p:sp>
        <p:nvSpPr>
          <p:cNvPr id="44062" name="Accolade ouvrante 15"/>
          <p:cNvSpPr>
            <a:spLocks/>
          </p:cNvSpPr>
          <p:nvPr/>
        </p:nvSpPr>
        <p:spPr bwMode="auto">
          <a:xfrm>
            <a:off x="711200" y="2184400"/>
            <a:ext cx="46038" cy="838200"/>
          </a:xfrm>
          <a:prstGeom prst="leftBrace">
            <a:avLst>
              <a:gd name="adj1" fmla="val 8260"/>
              <a:gd name="adj2" fmla="val 50000"/>
            </a:avLst>
          </a:prstGeom>
          <a:solidFill>
            <a:schemeClr val="accent1"/>
          </a:solidFill>
          <a:ln w="47625" cmpd="thinThick">
            <a:solidFill>
              <a:schemeClr val="tx1"/>
            </a:solidFill>
            <a:round/>
            <a:headEnd type="none" w="sm" len="sm"/>
            <a:tailEnd type="none" w="sm" len="sm"/>
          </a:ln>
        </p:spPr>
        <p:txBody>
          <a:bodyPr/>
          <a:lstStyle/>
          <a:p>
            <a:endParaRPr lang="en-GB">
              <a:ea typeface="ＭＳ Ｐゴシック" pitchFamily="34" charset="-128"/>
            </a:endParaRPr>
          </a:p>
        </p:txBody>
      </p:sp>
      <p:grpSp>
        <p:nvGrpSpPr>
          <p:cNvPr id="2" name="Grouper 24"/>
          <p:cNvGrpSpPr>
            <a:grpSpLocks/>
          </p:cNvGrpSpPr>
          <p:nvPr/>
        </p:nvGrpSpPr>
        <p:grpSpPr bwMode="auto">
          <a:xfrm>
            <a:off x="622300" y="3136900"/>
            <a:ext cx="2971800" cy="1965325"/>
            <a:chOff x="622300" y="3136900"/>
            <a:chExt cx="2971800" cy="1965325"/>
          </a:xfrm>
        </p:grpSpPr>
        <p:sp>
          <p:nvSpPr>
            <p:cNvPr id="44080" name="Flèche vers le bas 16"/>
            <p:cNvSpPr>
              <a:spLocks noChangeArrowheads="1"/>
            </p:cNvSpPr>
            <p:nvPr/>
          </p:nvSpPr>
          <p:spPr bwMode="auto">
            <a:xfrm>
              <a:off x="1790700" y="3136900"/>
              <a:ext cx="203200" cy="698500"/>
            </a:xfrm>
            <a:prstGeom prst="downArrow">
              <a:avLst>
                <a:gd name="adj1" fmla="val 50000"/>
                <a:gd name="adj2" fmla="val 50003"/>
              </a:avLst>
            </a:prstGeom>
            <a:solidFill>
              <a:srgbClr val="FF0000"/>
            </a:solidFill>
            <a:ln w="28575">
              <a:solidFill>
                <a:schemeClr val="tx1"/>
              </a:solidFill>
              <a:round/>
              <a:headEnd type="none" w="sm" len="sm"/>
              <a:tailEnd type="none" w="sm" len="sm"/>
            </a:ln>
          </p:spPr>
          <p:txBody>
            <a:bodyPr/>
            <a:lstStyle/>
            <a:p>
              <a:endParaRPr lang="en-GB">
                <a:ea typeface="ＭＳ Ｐゴシック" pitchFamily="34" charset="-128"/>
              </a:endParaRPr>
            </a:p>
          </p:txBody>
        </p:sp>
        <p:sp>
          <p:nvSpPr>
            <p:cNvPr id="44081" name="ZoneTexte 17"/>
            <p:cNvSpPr txBox="1">
              <a:spLocks noChangeArrowheads="1"/>
            </p:cNvSpPr>
            <p:nvPr/>
          </p:nvSpPr>
          <p:spPr bwMode="auto">
            <a:xfrm>
              <a:off x="622300" y="4178300"/>
              <a:ext cx="2971800" cy="923925"/>
            </a:xfrm>
            <a:prstGeom prst="rect">
              <a:avLst/>
            </a:prstGeom>
            <a:noFill/>
            <a:ln w="9525">
              <a:noFill/>
              <a:miter lim="800000"/>
              <a:headEnd/>
              <a:tailEnd/>
            </a:ln>
          </p:spPr>
          <p:txBody>
            <a:bodyPr>
              <a:spAutoFit/>
            </a:bodyPr>
            <a:lstStyle/>
            <a:p>
              <a:r>
                <a:rPr lang="en-GB" b="1">
                  <a:solidFill>
                    <a:srgbClr val="FF0000"/>
                  </a:solidFill>
                  <a:ea typeface="ＭＳ Ｐゴシック" pitchFamily="34" charset="-128"/>
                </a:rPr>
                <a:t>Precision and exactitude of 0.01 on the PL relations (5% on Ho)</a:t>
              </a:r>
            </a:p>
          </p:txBody>
        </p:sp>
      </p:grpSp>
      <p:sp>
        <p:nvSpPr>
          <p:cNvPr id="44064" name="ZoneTexte 14"/>
          <p:cNvSpPr txBox="1">
            <a:spLocks noChangeArrowheads="1"/>
          </p:cNvSpPr>
          <p:nvPr/>
        </p:nvSpPr>
        <p:spPr bwMode="auto">
          <a:xfrm>
            <a:off x="2298700" y="3022600"/>
            <a:ext cx="1968500" cy="338138"/>
          </a:xfrm>
          <a:prstGeom prst="rect">
            <a:avLst/>
          </a:prstGeom>
          <a:noFill/>
          <a:ln w="9525">
            <a:noFill/>
            <a:miter lim="800000"/>
            <a:headEnd/>
            <a:tailEnd/>
          </a:ln>
        </p:spPr>
        <p:txBody>
          <a:bodyPr>
            <a:spAutoFit/>
          </a:bodyPr>
          <a:lstStyle/>
          <a:p>
            <a:r>
              <a:rPr lang="en-GB" sz="1600">
                <a:ea typeface="ＭＳ Ｐゴシック" pitchFamily="34" charset="-128"/>
              </a:rPr>
              <a:t>Fernie et al. 1995 </a:t>
            </a:r>
          </a:p>
        </p:txBody>
      </p:sp>
      <p:sp>
        <p:nvSpPr>
          <p:cNvPr id="44065" name="ZoneTexte 15"/>
          <p:cNvSpPr txBox="1">
            <a:spLocks noChangeArrowheads="1"/>
          </p:cNvSpPr>
          <p:nvPr/>
        </p:nvSpPr>
        <p:spPr bwMode="auto">
          <a:xfrm>
            <a:off x="2273300" y="3289300"/>
            <a:ext cx="2768600" cy="338138"/>
          </a:xfrm>
          <a:prstGeom prst="rect">
            <a:avLst/>
          </a:prstGeom>
          <a:noFill/>
          <a:ln w="9525">
            <a:noFill/>
            <a:miter lim="800000"/>
            <a:headEnd/>
            <a:tailEnd/>
          </a:ln>
        </p:spPr>
        <p:txBody>
          <a:bodyPr>
            <a:spAutoFit/>
          </a:bodyPr>
          <a:lstStyle/>
          <a:p>
            <a:r>
              <a:rPr lang="en-GB" sz="1600">
                <a:ea typeface="ＭＳ Ｐゴシック" pitchFamily="34" charset="-128"/>
              </a:rPr>
              <a:t>MacNamara et al. 1997 </a:t>
            </a:r>
          </a:p>
        </p:txBody>
      </p:sp>
      <p:sp>
        <p:nvSpPr>
          <p:cNvPr id="44066" name="Rectangle 43"/>
          <p:cNvSpPr>
            <a:spLocks noChangeArrowheads="1"/>
          </p:cNvSpPr>
          <p:nvPr/>
        </p:nvSpPr>
        <p:spPr bwMode="auto">
          <a:xfrm>
            <a:off x="3228975" y="2724150"/>
            <a:ext cx="1766888" cy="276225"/>
          </a:xfrm>
          <a:prstGeom prst="rect">
            <a:avLst/>
          </a:prstGeom>
          <a:noFill/>
          <a:ln w="9525">
            <a:noFill/>
            <a:miter lim="800000"/>
            <a:headEnd/>
            <a:tailEnd/>
          </a:ln>
        </p:spPr>
        <p:txBody>
          <a:bodyPr wrap="none">
            <a:spAutoFit/>
          </a:bodyPr>
          <a:lstStyle/>
          <a:p>
            <a:r>
              <a:rPr lang="en-GB" sz="1200">
                <a:solidFill>
                  <a:srgbClr val="0000FF"/>
                </a:solidFill>
                <a:latin typeface="Lucida Grande"/>
                <a:ea typeface="ＭＳ Ｐゴシック" pitchFamily="34" charset="-128"/>
              </a:rPr>
              <a:t>θ&gt;</a:t>
            </a:r>
            <a:r>
              <a:rPr lang="en-GB" sz="1200">
                <a:solidFill>
                  <a:srgbClr val="0000FF"/>
                </a:solidFill>
                <a:latin typeface="Comic Sans MS" pitchFamily="66" charset="0"/>
                <a:ea typeface="ＭＳ Ｐゴシック" pitchFamily="34" charset="-128"/>
              </a:rPr>
              <a:t>0.2mas (variation?)</a:t>
            </a:r>
            <a:endParaRPr lang="en-GB" sz="1200">
              <a:solidFill>
                <a:srgbClr val="0000FF"/>
              </a:solidFill>
              <a:ea typeface="ＭＳ Ｐゴシック" pitchFamily="34" charset="-128"/>
            </a:endParaRPr>
          </a:p>
        </p:txBody>
      </p:sp>
      <p:sp>
        <p:nvSpPr>
          <p:cNvPr id="44067" name="Rectangle 21"/>
          <p:cNvSpPr>
            <a:spLocks noChangeArrowheads="1"/>
          </p:cNvSpPr>
          <p:nvPr/>
        </p:nvSpPr>
        <p:spPr bwMode="auto">
          <a:xfrm>
            <a:off x="233363" y="3155950"/>
            <a:ext cx="1336675" cy="368300"/>
          </a:xfrm>
          <a:prstGeom prst="rect">
            <a:avLst/>
          </a:prstGeom>
          <a:noFill/>
          <a:ln w="9525">
            <a:noFill/>
            <a:miter lim="800000"/>
            <a:headEnd/>
            <a:tailEnd/>
          </a:ln>
        </p:spPr>
        <p:txBody>
          <a:bodyPr wrap="none">
            <a:spAutoFit/>
          </a:bodyPr>
          <a:lstStyle/>
          <a:p>
            <a:r>
              <a:rPr lang="en-GB">
                <a:solidFill>
                  <a:srgbClr val="0000FF"/>
                </a:solidFill>
                <a:latin typeface="Comic Sans MS" pitchFamily="66" charset="0"/>
                <a:ea typeface="ＭＳ Ｐゴシック" pitchFamily="34" charset="-128"/>
              </a:rPr>
              <a:t>(</a:t>
            </a:r>
            <a:r>
              <a:rPr lang="en-GB">
                <a:solidFill>
                  <a:srgbClr val="0000FF"/>
                </a:solidFill>
                <a:latin typeface="Lucida Grande"/>
                <a:ea typeface="ＭＳ Ｐゴシック" pitchFamily="34" charset="-128"/>
              </a:rPr>
              <a:t>δ &gt; -30°)</a:t>
            </a:r>
            <a:endParaRPr lang="en-GB">
              <a:ea typeface="ＭＳ Ｐゴシック" pitchFamily="34" charset="-128"/>
            </a:endParaRPr>
          </a:p>
        </p:txBody>
      </p:sp>
      <p:grpSp>
        <p:nvGrpSpPr>
          <p:cNvPr id="3" name="Grouper 27"/>
          <p:cNvGrpSpPr>
            <a:grpSpLocks/>
          </p:cNvGrpSpPr>
          <p:nvPr/>
        </p:nvGrpSpPr>
        <p:grpSpPr bwMode="auto">
          <a:xfrm>
            <a:off x="4560888" y="1047750"/>
            <a:ext cx="4416425" cy="4718050"/>
            <a:chOff x="4560888" y="1047750"/>
            <a:chExt cx="4416425" cy="4718050"/>
          </a:xfrm>
        </p:grpSpPr>
        <p:sp>
          <p:nvSpPr>
            <p:cNvPr id="44069" name="ZoneTexte 17"/>
            <p:cNvSpPr txBox="1">
              <a:spLocks noChangeArrowheads="1"/>
            </p:cNvSpPr>
            <p:nvPr/>
          </p:nvSpPr>
          <p:spPr bwMode="auto">
            <a:xfrm>
              <a:off x="5397500" y="4635500"/>
              <a:ext cx="2057400" cy="338138"/>
            </a:xfrm>
            <a:prstGeom prst="rect">
              <a:avLst/>
            </a:prstGeom>
            <a:noFill/>
            <a:ln w="9525">
              <a:noFill/>
              <a:miter lim="800000"/>
              <a:headEnd/>
              <a:tailEnd/>
            </a:ln>
          </p:spPr>
          <p:txBody>
            <a:bodyPr>
              <a:spAutoFit/>
            </a:bodyPr>
            <a:lstStyle/>
            <a:p>
              <a:r>
                <a:rPr lang="en-GB" sz="1600">
                  <a:ea typeface="ＭＳ Ｐゴシック" pitchFamily="34" charset="-128"/>
                </a:rPr>
                <a:t>Garcia et al. 1995 </a:t>
              </a:r>
            </a:p>
          </p:txBody>
        </p:sp>
        <p:sp>
          <p:nvSpPr>
            <p:cNvPr id="44070" name="Rectangle 43"/>
            <p:cNvSpPr>
              <a:spLocks noChangeArrowheads="1"/>
            </p:cNvSpPr>
            <p:nvPr/>
          </p:nvSpPr>
          <p:spPr bwMode="auto">
            <a:xfrm>
              <a:off x="7877175" y="3689350"/>
              <a:ext cx="579438" cy="276225"/>
            </a:xfrm>
            <a:prstGeom prst="rect">
              <a:avLst/>
            </a:prstGeom>
            <a:noFill/>
            <a:ln w="9525">
              <a:noFill/>
              <a:miter lim="800000"/>
              <a:headEnd/>
              <a:tailEnd/>
            </a:ln>
          </p:spPr>
          <p:txBody>
            <a:bodyPr wrap="none">
              <a:spAutoFit/>
            </a:bodyPr>
            <a:lstStyle/>
            <a:p>
              <a:r>
                <a:rPr lang="en-GB" sz="1200">
                  <a:solidFill>
                    <a:srgbClr val="0000FF"/>
                  </a:solidFill>
                  <a:latin typeface="Lucida Grande"/>
                  <a:ea typeface="ＭＳ Ｐゴシック" pitchFamily="34" charset="-128"/>
                </a:rPr>
                <a:t>θ tbd</a:t>
              </a:r>
              <a:endParaRPr lang="en-GB" sz="1200">
                <a:solidFill>
                  <a:srgbClr val="0000FF"/>
                </a:solidFill>
                <a:ea typeface="ＭＳ Ｐゴシック" pitchFamily="34" charset="-128"/>
              </a:endParaRPr>
            </a:p>
          </p:txBody>
        </p:sp>
        <p:sp>
          <p:nvSpPr>
            <p:cNvPr id="44071" name="Rectangle 12"/>
            <p:cNvSpPr>
              <a:spLocks noChangeArrowheads="1"/>
            </p:cNvSpPr>
            <p:nvPr/>
          </p:nvSpPr>
          <p:spPr bwMode="auto">
            <a:xfrm>
              <a:off x="4560888" y="1047750"/>
              <a:ext cx="4416425" cy="368300"/>
            </a:xfrm>
            <a:prstGeom prst="rect">
              <a:avLst/>
            </a:prstGeom>
            <a:noFill/>
            <a:ln w="9525">
              <a:noFill/>
              <a:miter lim="800000"/>
              <a:headEnd/>
              <a:tailEnd/>
            </a:ln>
          </p:spPr>
          <p:txBody>
            <a:bodyPr wrap="none">
              <a:spAutoFit/>
            </a:bodyPr>
            <a:lstStyle/>
            <a:p>
              <a:pPr eaLnBrk="0" hangingPunct="0"/>
              <a:r>
                <a:rPr lang="en-GB" u="sng">
                  <a:solidFill>
                    <a:srgbClr val="000000"/>
                  </a:solidFill>
                  <a:latin typeface="Times New Roman" pitchFamily="18" charset="0"/>
                  <a:ea typeface="ＭＳ Ｐゴシック" pitchFamily="34" charset="-128"/>
                </a:rPr>
                <a:t>2/mean angular diameter </a:t>
              </a:r>
              <a:r>
                <a:rPr lang="en-GB">
                  <a:solidFill>
                    <a:srgbClr val="000000"/>
                  </a:solidFill>
                  <a:latin typeface="Times New Roman" pitchFamily="18" charset="0"/>
                  <a:ea typeface="ＭＳ Ｐゴシック" pitchFamily="34" charset="-128"/>
                </a:rPr>
                <a:t>(asteroseismology) :</a:t>
              </a:r>
            </a:p>
          </p:txBody>
        </p:sp>
        <p:pic>
          <p:nvPicPr>
            <p:cNvPr id="44072" name="Image 19" descr="betcep.tiff"/>
            <p:cNvPicPr>
              <a:picLocks noChangeAspect="1"/>
            </p:cNvPicPr>
            <p:nvPr/>
          </p:nvPicPr>
          <p:blipFill>
            <a:blip r:embed="rId3" cstate="print"/>
            <a:srcRect/>
            <a:stretch>
              <a:fillRect/>
            </a:stretch>
          </p:blipFill>
          <p:spPr bwMode="auto">
            <a:xfrm>
              <a:off x="5057775" y="1473200"/>
              <a:ext cx="3870325" cy="1479550"/>
            </a:xfrm>
            <a:prstGeom prst="rect">
              <a:avLst/>
            </a:prstGeom>
            <a:noFill/>
            <a:ln w="9525">
              <a:noFill/>
              <a:miter lim="800000"/>
              <a:headEnd/>
              <a:tailEnd/>
            </a:ln>
          </p:spPr>
        </p:pic>
        <p:sp>
          <p:nvSpPr>
            <p:cNvPr id="44073" name="Rectangle 20"/>
            <p:cNvSpPr>
              <a:spLocks noChangeArrowheads="1"/>
            </p:cNvSpPr>
            <p:nvPr/>
          </p:nvSpPr>
          <p:spPr bwMode="auto">
            <a:xfrm>
              <a:off x="5610225" y="1682750"/>
              <a:ext cx="827088" cy="368300"/>
            </a:xfrm>
            <a:prstGeom prst="rect">
              <a:avLst/>
            </a:prstGeom>
            <a:noFill/>
            <a:ln w="9525">
              <a:noFill/>
              <a:miter lim="800000"/>
              <a:headEnd/>
              <a:tailEnd/>
            </a:ln>
          </p:spPr>
          <p:txBody>
            <a:bodyPr wrap="none">
              <a:spAutoFit/>
            </a:bodyPr>
            <a:lstStyle/>
            <a:p>
              <a:r>
                <a:rPr lang="en-GB" b="1">
                  <a:solidFill>
                    <a:srgbClr val="000000"/>
                  </a:solidFill>
                  <a:ea typeface="ＭＳ Ｐゴシック" pitchFamily="34" charset="-128"/>
                </a:rPr>
                <a:t>β Cep</a:t>
              </a:r>
              <a:endParaRPr lang="en-GB">
                <a:solidFill>
                  <a:srgbClr val="000000"/>
                </a:solidFill>
                <a:ea typeface="ＭＳ Ｐゴシック" pitchFamily="34" charset="-128"/>
              </a:endParaRPr>
            </a:p>
          </p:txBody>
        </p:sp>
        <p:sp>
          <p:nvSpPr>
            <p:cNvPr id="44074" name="ZoneTexte 21"/>
            <p:cNvSpPr txBox="1">
              <a:spLocks noChangeArrowheads="1"/>
            </p:cNvSpPr>
            <p:nvPr/>
          </p:nvSpPr>
          <p:spPr bwMode="auto">
            <a:xfrm>
              <a:off x="5410200" y="4889500"/>
              <a:ext cx="2057400" cy="338138"/>
            </a:xfrm>
            <a:prstGeom prst="rect">
              <a:avLst/>
            </a:prstGeom>
            <a:noFill/>
            <a:ln w="9525">
              <a:noFill/>
              <a:miter lim="800000"/>
              <a:headEnd/>
              <a:tailEnd/>
            </a:ln>
          </p:spPr>
          <p:txBody>
            <a:bodyPr>
              <a:spAutoFit/>
            </a:bodyPr>
            <a:lstStyle/>
            <a:p>
              <a:r>
                <a:rPr lang="en-GB" sz="1600">
                  <a:ea typeface="ＭＳ Ｐゴシック" pitchFamily="34" charset="-128"/>
                </a:rPr>
                <a:t>Stankov et al. 2005 </a:t>
              </a:r>
            </a:p>
          </p:txBody>
        </p:sp>
        <p:sp>
          <p:nvSpPr>
            <p:cNvPr id="44075" name="Rectangle 43"/>
            <p:cNvSpPr>
              <a:spLocks noChangeArrowheads="1"/>
            </p:cNvSpPr>
            <p:nvPr/>
          </p:nvSpPr>
          <p:spPr bwMode="auto">
            <a:xfrm>
              <a:off x="7877175" y="3422650"/>
              <a:ext cx="901700" cy="276225"/>
            </a:xfrm>
            <a:prstGeom prst="rect">
              <a:avLst/>
            </a:prstGeom>
            <a:noFill/>
            <a:ln w="9525">
              <a:noFill/>
              <a:miter lim="800000"/>
              <a:headEnd/>
              <a:tailEnd/>
            </a:ln>
          </p:spPr>
          <p:txBody>
            <a:bodyPr wrap="none">
              <a:spAutoFit/>
            </a:bodyPr>
            <a:lstStyle/>
            <a:p>
              <a:r>
                <a:rPr lang="en-GB" sz="1200">
                  <a:solidFill>
                    <a:srgbClr val="0000FF"/>
                  </a:solidFill>
                  <a:latin typeface="Lucida Grande"/>
                  <a:ea typeface="ＭＳ Ｐゴシック" pitchFamily="34" charset="-128"/>
                </a:rPr>
                <a:t>θ&gt;</a:t>
              </a:r>
              <a:r>
                <a:rPr lang="en-GB" sz="1200">
                  <a:solidFill>
                    <a:srgbClr val="0000FF"/>
                  </a:solidFill>
                  <a:latin typeface="Comic Sans MS" pitchFamily="66" charset="0"/>
                  <a:ea typeface="ＭＳ Ｐゴシック" pitchFamily="34" charset="-128"/>
                </a:rPr>
                <a:t>0.2mas</a:t>
              </a:r>
              <a:endParaRPr lang="en-GB" sz="1200">
                <a:solidFill>
                  <a:srgbClr val="0000FF"/>
                </a:solidFill>
                <a:ea typeface="ＭＳ Ｐゴシック" pitchFamily="34" charset="-128"/>
              </a:endParaRPr>
            </a:p>
          </p:txBody>
        </p:sp>
        <p:sp>
          <p:nvSpPr>
            <p:cNvPr id="44076" name="Rectangle 43"/>
            <p:cNvSpPr>
              <a:spLocks noChangeArrowheads="1"/>
            </p:cNvSpPr>
            <p:nvPr/>
          </p:nvSpPr>
          <p:spPr bwMode="auto">
            <a:xfrm>
              <a:off x="7864475" y="4248150"/>
              <a:ext cx="952003" cy="276999"/>
            </a:xfrm>
            <a:prstGeom prst="rect">
              <a:avLst/>
            </a:prstGeom>
            <a:noFill/>
            <a:ln w="9525">
              <a:noFill/>
              <a:miter lim="800000"/>
              <a:headEnd/>
              <a:tailEnd/>
            </a:ln>
          </p:spPr>
          <p:txBody>
            <a:bodyPr wrap="none">
              <a:spAutoFit/>
            </a:bodyPr>
            <a:lstStyle/>
            <a:p>
              <a:r>
                <a:rPr lang="en-GB" sz="1200">
                  <a:solidFill>
                    <a:srgbClr val="0000FF"/>
                  </a:solidFill>
                  <a:latin typeface="Lucida Grande"/>
                  <a:ea typeface="ＭＳ Ｐゴシック" pitchFamily="34" charset="-128"/>
                </a:rPr>
                <a:t>θ &lt; 1 mas</a:t>
              </a:r>
              <a:endParaRPr lang="en-GB" sz="1200">
                <a:solidFill>
                  <a:srgbClr val="0000FF"/>
                </a:solidFill>
                <a:ea typeface="ＭＳ Ｐゴシック" pitchFamily="34" charset="-128"/>
              </a:endParaRPr>
            </a:p>
          </p:txBody>
        </p:sp>
        <p:sp>
          <p:nvSpPr>
            <p:cNvPr id="44077" name="ZoneTexte 21"/>
            <p:cNvSpPr txBox="1">
              <a:spLocks noChangeArrowheads="1"/>
            </p:cNvSpPr>
            <p:nvPr/>
          </p:nvSpPr>
          <p:spPr bwMode="auto">
            <a:xfrm>
              <a:off x="5410200" y="5181600"/>
              <a:ext cx="2057400" cy="584200"/>
            </a:xfrm>
            <a:prstGeom prst="rect">
              <a:avLst/>
            </a:prstGeom>
            <a:noFill/>
            <a:ln w="9525">
              <a:noFill/>
              <a:miter lim="800000"/>
              <a:headEnd/>
              <a:tailEnd/>
            </a:ln>
          </p:spPr>
          <p:txBody>
            <a:bodyPr>
              <a:spAutoFit/>
            </a:bodyPr>
            <a:lstStyle/>
            <a:p>
              <a:r>
                <a:rPr lang="en-GB" sz="1600">
                  <a:ea typeface="ＭＳ Ｐゴシック" pitchFamily="34" charset="-128"/>
                </a:rPr>
                <a:t>Matthews et al. 1999</a:t>
              </a:r>
            </a:p>
            <a:p>
              <a:r>
                <a:rPr lang="en-GB" sz="1600">
                  <a:ea typeface="ＭＳ Ｐゴシック" pitchFamily="34" charset="-128"/>
                </a:rPr>
                <a:t>CGVC</a:t>
              </a:r>
            </a:p>
          </p:txBody>
        </p:sp>
        <p:sp>
          <p:nvSpPr>
            <p:cNvPr id="44078" name="Rectangle 43"/>
            <p:cNvSpPr>
              <a:spLocks noChangeArrowheads="1"/>
            </p:cNvSpPr>
            <p:nvPr/>
          </p:nvSpPr>
          <p:spPr bwMode="auto">
            <a:xfrm>
              <a:off x="7864475" y="3956050"/>
              <a:ext cx="579438" cy="276225"/>
            </a:xfrm>
            <a:prstGeom prst="rect">
              <a:avLst/>
            </a:prstGeom>
            <a:noFill/>
            <a:ln w="9525">
              <a:noFill/>
              <a:miter lim="800000"/>
              <a:headEnd/>
              <a:tailEnd/>
            </a:ln>
          </p:spPr>
          <p:txBody>
            <a:bodyPr wrap="none">
              <a:spAutoFit/>
            </a:bodyPr>
            <a:lstStyle/>
            <a:p>
              <a:r>
                <a:rPr lang="en-GB" sz="1200">
                  <a:solidFill>
                    <a:srgbClr val="0000FF"/>
                  </a:solidFill>
                  <a:latin typeface="Lucida Grande"/>
                  <a:ea typeface="ＭＳ Ｐゴシック" pitchFamily="34" charset="-128"/>
                </a:rPr>
                <a:t>θ tbd</a:t>
              </a:r>
              <a:endParaRPr lang="en-GB" sz="1200">
                <a:solidFill>
                  <a:srgbClr val="0000FF"/>
                </a:solidFill>
                <a:ea typeface="ＭＳ Ｐゴシック" pitchFamily="34" charset="-128"/>
              </a:endParaRPr>
            </a:p>
          </p:txBody>
        </p:sp>
        <p:pic>
          <p:nvPicPr>
            <p:cNvPr id="44079" name="Image 26" descr="Fig_tab.tiff"/>
            <p:cNvPicPr>
              <a:picLocks noChangeAspect="1"/>
            </p:cNvPicPr>
            <p:nvPr/>
          </p:nvPicPr>
          <p:blipFill>
            <a:blip r:embed="rId4" cstate="print"/>
            <a:srcRect/>
            <a:stretch>
              <a:fillRect/>
            </a:stretch>
          </p:blipFill>
          <p:spPr bwMode="auto">
            <a:xfrm>
              <a:off x="5257800" y="2988191"/>
              <a:ext cx="2641600" cy="1666358"/>
            </a:xfrm>
            <a:prstGeom prst="rect">
              <a:avLst/>
            </a:prstGeom>
            <a:noFill/>
            <a:ln w="9525">
              <a:noFill/>
              <a:miter lim="800000"/>
              <a:headEnd/>
              <a:tailEnd/>
            </a:ln>
          </p:spPr>
        </p:pic>
      </p:grpSp>
      <p:sp>
        <p:nvSpPr>
          <p:cNvPr id="27"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Prospective vis-à-vis des variables (distance, rayons, </a:t>
            </a:r>
            <a:r>
              <a:rPr lang="fr-FR" sz="2400" b="1" dirty="0" err="1" smtClean="0">
                <a:solidFill>
                  <a:srgbClr val="FFFFFF"/>
                </a:solidFill>
                <a:latin typeface="Calibri" pitchFamily="-112" charset="0"/>
              </a:rPr>
              <a:t>Teff</a:t>
            </a:r>
            <a:r>
              <a:rPr lang="fr-FR" sz="2400" b="1" dirty="0" smtClean="0">
                <a:solidFill>
                  <a:srgbClr val="FFFFFF"/>
                </a:solidFill>
                <a:latin typeface="Calibri" pitchFamily="-112" charset="0"/>
              </a:rPr>
              <a:t>)</a:t>
            </a:r>
            <a:endParaRPr lang="fr-FR" sz="2400" dirty="0">
              <a:solidFill>
                <a:schemeClr val="bg1"/>
              </a:solidFill>
            </a:endParaRPr>
          </a:p>
        </p:txBody>
      </p:sp>
      <p:sp>
        <p:nvSpPr>
          <p:cNvPr id="28" name="Espace réservé de la date 27"/>
          <p:cNvSpPr>
            <a:spLocks noGrp="1"/>
          </p:cNvSpPr>
          <p:nvPr>
            <p:ph type="dt" sz="half" idx="10"/>
          </p:nvPr>
        </p:nvSpPr>
        <p:spPr/>
        <p:txBody>
          <a:bodyPr/>
          <a:lstStyle/>
          <a:p>
            <a:r>
              <a:rPr lang="fr-FR" smtClean="0"/>
              <a:t>06/10/2010</a:t>
            </a:r>
            <a:endParaRPr lang="fr-FR"/>
          </a:p>
        </p:txBody>
      </p:sp>
      <p:sp>
        <p:nvSpPr>
          <p:cNvPr id="29" name="Espace réservé du numéro de diapositive 28"/>
          <p:cNvSpPr>
            <a:spLocks noGrp="1"/>
          </p:cNvSpPr>
          <p:nvPr>
            <p:ph type="sldNum" sz="quarter" idx="12"/>
          </p:nvPr>
        </p:nvSpPr>
        <p:spPr/>
        <p:txBody>
          <a:bodyPr/>
          <a:lstStyle/>
          <a:p>
            <a:fld id="{7A7F6F43-6263-4B2E-B86C-6555E78F1920}" type="slidenum">
              <a:rPr lang="fr-FR" smtClean="0"/>
              <a:pPr/>
              <a:t>20</a:t>
            </a:fld>
            <a:endParaRPr lang="fr-FR"/>
          </a:p>
        </p:txBody>
      </p:sp>
      <p:sp>
        <p:nvSpPr>
          <p:cNvPr id="30" name="Espace réservé du pied de page 29"/>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 37" descr="fig_pulsantes_north.tiff"/>
          <p:cNvPicPr>
            <a:picLocks noChangeAspect="1"/>
          </p:cNvPicPr>
          <p:nvPr/>
        </p:nvPicPr>
        <p:blipFill>
          <a:blip r:embed="rId2" cstate="print"/>
          <a:srcRect/>
          <a:stretch>
            <a:fillRect/>
          </a:stretch>
        </p:blipFill>
        <p:spPr bwMode="auto">
          <a:xfrm>
            <a:off x="1096963" y="1506538"/>
            <a:ext cx="3983037" cy="2405062"/>
          </a:xfrm>
          <a:prstGeom prst="rect">
            <a:avLst/>
          </a:prstGeom>
          <a:noFill/>
          <a:ln w="9525">
            <a:noFill/>
            <a:miter lim="800000"/>
            <a:headEnd/>
            <a:tailEnd/>
          </a:ln>
        </p:spPr>
      </p:pic>
      <p:sp>
        <p:nvSpPr>
          <p:cNvPr id="46083" name="ZoneTexte 2"/>
          <p:cNvSpPr txBox="1">
            <a:spLocks noChangeArrowheads="1"/>
          </p:cNvSpPr>
          <p:nvPr/>
        </p:nvSpPr>
        <p:spPr bwMode="auto">
          <a:xfrm>
            <a:off x="2400300" y="3683000"/>
            <a:ext cx="1752600" cy="369888"/>
          </a:xfrm>
          <a:prstGeom prst="rect">
            <a:avLst/>
          </a:prstGeom>
          <a:solidFill>
            <a:srgbClr val="FFFFFF"/>
          </a:solidFill>
          <a:ln w="9525">
            <a:noFill/>
            <a:miter lim="800000"/>
            <a:headEnd/>
            <a:tailEnd/>
          </a:ln>
        </p:spPr>
        <p:txBody>
          <a:bodyPr>
            <a:spAutoFit/>
          </a:bodyPr>
          <a:lstStyle/>
          <a:p>
            <a:r>
              <a:rPr lang="en-GB">
                <a:solidFill>
                  <a:srgbClr val="0000FF"/>
                </a:solidFill>
                <a:latin typeface="Comic Sans MS" pitchFamily="66" charset="0"/>
                <a:ea typeface="ＭＳ Ｐゴシック" pitchFamily="34" charset="-128"/>
              </a:rPr>
              <a:t>&lt;V&gt; magnitude</a:t>
            </a:r>
          </a:p>
        </p:txBody>
      </p:sp>
      <p:sp>
        <p:nvSpPr>
          <p:cNvPr id="46084" name="ZoneTexte 4"/>
          <p:cNvSpPr txBox="1">
            <a:spLocks noChangeArrowheads="1"/>
          </p:cNvSpPr>
          <p:nvPr/>
        </p:nvSpPr>
        <p:spPr bwMode="auto">
          <a:xfrm rot="-5400000">
            <a:off x="-164306" y="2274094"/>
            <a:ext cx="2324100" cy="646112"/>
          </a:xfrm>
          <a:prstGeom prst="rect">
            <a:avLst/>
          </a:prstGeom>
          <a:solidFill>
            <a:srgbClr val="FFFFFF"/>
          </a:solidFill>
          <a:ln w="9525">
            <a:noFill/>
            <a:miter lim="800000"/>
            <a:headEnd/>
            <a:tailEnd/>
          </a:ln>
        </p:spPr>
        <p:txBody>
          <a:bodyPr>
            <a:spAutoFit/>
          </a:bodyPr>
          <a:lstStyle/>
          <a:p>
            <a:pPr algn="ctr"/>
            <a:r>
              <a:rPr lang="en-GB">
                <a:solidFill>
                  <a:srgbClr val="0000FF"/>
                </a:solidFill>
                <a:latin typeface="Comic Sans MS" pitchFamily="66" charset="0"/>
                <a:ea typeface="ＭＳ Ｐゴシック" pitchFamily="34" charset="-128"/>
              </a:rPr>
              <a:t>number of pulsating </a:t>
            </a:r>
          </a:p>
          <a:p>
            <a:pPr algn="ctr"/>
            <a:r>
              <a:rPr lang="en-GB">
                <a:solidFill>
                  <a:srgbClr val="0000FF"/>
                </a:solidFill>
                <a:latin typeface="Comic Sans MS" pitchFamily="66" charset="0"/>
                <a:ea typeface="ＭＳ Ｐゴシック" pitchFamily="34" charset="-128"/>
              </a:rPr>
              <a:t>binaries</a:t>
            </a:r>
          </a:p>
        </p:txBody>
      </p:sp>
      <p:sp>
        <p:nvSpPr>
          <p:cNvPr id="46085" name="ZoneTexte 6"/>
          <p:cNvSpPr txBox="1">
            <a:spLocks noChangeArrowheads="1"/>
          </p:cNvSpPr>
          <p:nvPr/>
        </p:nvSpPr>
        <p:spPr bwMode="auto">
          <a:xfrm>
            <a:off x="5321300" y="1562100"/>
            <a:ext cx="3238500" cy="2308225"/>
          </a:xfrm>
          <a:prstGeom prst="rect">
            <a:avLst/>
          </a:prstGeom>
          <a:noFill/>
          <a:ln w="9525">
            <a:noFill/>
            <a:miter lim="800000"/>
            <a:headEnd/>
            <a:tailEnd/>
          </a:ln>
        </p:spPr>
        <p:txBody>
          <a:bodyPr>
            <a:spAutoFit/>
          </a:bodyPr>
          <a:lstStyle/>
          <a:p>
            <a:r>
              <a:rPr lang="en-GB" sz="1600">
                <a:solidFill>
                  <a:srgbClr val="0000FF"/>
                </a:solidFill>
                <a:latin typeface="Comic Sans MS" pitchFamily="66" charset="0"/>
                <a:ea typeface="ＭＳ Ｐゴシック" pitchFamily="34" charset="-128"/>
              </a:rPr>
              <a:t>Zhou 2010 (</a:t>
            </a:r>
            <a:r>
              <a:rPr lang="en-GB" sz="1600">
                <a:solidFill>
                  <a:srgbClr val="0000FF"/>
                </a:solidFill>
                <a:latin typeface="Lucida Grande"/>
                <a:ea typeface="ＭＳ Ｐゴシック" pitchFamily="34" charset="-128"/>
              </a:rPr>
              <a:t>δ &gt; -30°)</a:t>
            </a:r>
            <a:endParaRPr lang="en-GB" sz="1600">
              <a:solidFill>
                <a:srgbClr val="0000FF"/>
              </a:solidFill>
              <a:latin typeface="Comic Sans MS" pitchFamily="66" charset="0"/>
              <a:ea typeface="ＭＳ Ｐゴシック" pitchFamily="34" charset="-128"/>
            </a:endParaRPr>
          </a:p>
          <a:p>
            <a:r>
              <a:rPr lang="en-GB" sz="1600">
                <a:solidFill>
                  <a:srgbClr val="0000FF"/>
                </a:solidFill>
                <a:latin typeface="Comic Sans MS" pitchFamily="66" charset="0"/>
                <a:ea typeface="ＭＳ Ｐゴシック" pitchFamily="34" charset="-128"/>
              </a:rPr>
              <a:t>182 : total of pulsating binaries</a:t>
            </a:r>
          </a:p>
          <a:p>
            <a:r>
              <a:rPr lang="en-GB" sz="1600">
                <a:latin typeface="Comic Sans MS" pitchFamily="66" charset="0"/>
                <a:ea typeface="ＭＳ Ｐゴシック" pitchFamily="34" charset="-128"/>
              </a:rPr>
              <a:t>100 : Cepheids</a:t>
            </a:r>
          </a:p>
          <a:p>
            <a:r>
              <a:rPr lang="en-GB" sz="1600">
                <a:latin typeface="Comic Sans MS" pitchFamily="66" charset="0"/>
                <a:ea typeface="ＭＳ Ｐゴシック" pitchFamily="34" charset="-128"/>
              </a:rPr>
              <a:t>49  : δ Scuti</a:t>
            </a:r>
          </a:p>
          <a:p>
            <a:r>
              <a:rPr lang="en-GB" sz="1600">
                <a:latin typeface="Comic Sans MS" pitchFamily="66" charset="0"/>
                <a:ea typeface="ＭＳ Ｐゴシック" pitchFamily="34" charset="-128"/>
              </a:rPr>
              <a:t>10  : β Cephei</a:t>
            </a:r>
          </a:p>
          <a:p>
            <a:r>
              <a:rPr lang="en-GB" sz="1600">
                <a:latin typeface="Comic Sans MS" pitchFamily="66" charset="0"/>
                <a:ea typeface="ＭＳ Ｐゴシック" pitchFamily="34" charset="-128"/>
              </a:rPr>
              <a:t>3    : SPB</a:t>
            </a:r>
          </a:p>
          <a:p>
            <a:r>
              <a:rPr lang="en-GB" sz="1600">
                <a:latin typeface="Comic Sans MS" pitchFamily="66" charset="0"/>
                <a:ea typeface="ＭＳ Ｐゴシック" pitchFamily="34" charset="-128"/>
              </a:rPr>
              <a:t>12  : DBV</a:t>
            </a:r>
          </a:p>
          <a:p>
            <a:r>
              <a:rPr lang="en-GB" sz="1600">
                <a:latin typeface="Comic Sans MS" pitchFamily="66" charset="0"/>
                <a:ea typeface="ＭＳ Ｐゴシック" pitchFamily="34" charset="-128"/>
              </a:rPr>
              <a:t>4   : “Solar Like” Pulsators</a:t>
            </a:r>
          </a:p>
          <a:p>
            <a:r>
              <a:rPr lang="en-GB" sz="1600">
                <a:latin typeface="Comic Sans MS" pitchFamily="66" charset="0"/>
                <a:ea typeface="ＭＳ Ｐゴシック" pitchFamily="34" charset="-128"/>
              </a:rPr>
              <a:t>4   : γ-Dor</a:t>
            </a:r>
          </a:p>
          <a:p>
            <a:endParaRPr lang="en-GB">
              <a:ea typeface="ＭＳ Ｐゴシック" pitchFamily="34" charset="-128"/>
            </a:endParaRPr>
          </a:p>
        </p:txBody>
      </p:sp>
      <p:cxnSp>
        <p:nvCxnSpPr>
          <p:cNvPr id="46086" name="Connecteur droit avec flèche 8"/>
          <p:cNvCxnSpPr>
            <a:cxnSpLocks noChangeShapeType="1"/>
          </p:cNvCxnSpPr>
          <p:nvPr/>
        </p:nvCxnSpPr>
        <p:spPr bwMode="auto">
          <a:xfrm rot="10800000">
            <a:off x="3238500" y="1651000"/>
            <a:ext cx="2082800" cy="317500"/>
          </a:xfrm>
          <a:prstGeom prst="straightConnector1">
            <a:avLst/>
          </a:prstGeom>
          <a:noFill/>
          <a:ln w="12700">
            <a:solidFill>
              <a:schemeClr val="tx1"/>
            </a:solidFill>
            <a:round/>
            <a:headEnd type="none" w="sm" len="sm"/>
            <a:tailEnd type="arrow" w="med" len="med"/>
          </a:ln>
        </p:spPr>
      </p:cxnSp>
      <p:cxnSp>
        <p:nvCxnSpPr>
          <p:cNvPr id="46087" name="Connecteur droit avec flèche 9"/>
          <p:cNvCxnSpPr>
            <a:cxnSpLocks noChangeShapeType="1"/>
          </p:cNvCxnSpPr>
          <p:nvPr/>
        </p:nvCxnSpPr>
        <p:spPr bwMode="auto">
          <a:xfrm rot="10800000" flipV="1">
            <a:off x="3170238" y="2224088"/>
            <a:ext cx="2100262" cy="104775"/>
          </a:xfrm>
          <a:prstGeom prst="straightConnector1">
            <a:avLst/>
          </a:prstGeom>
          <a:noFill/>
          <a:ln w="12700">
            <a:solidFill>
              <a:schemeClr val="tx1"/>
            </a:solidFill>
            <a:round/>
            <a:headEnd type="none" w="sm" len="sm"/>
            <a:tailEnd type="arrow" w="med" len="med"/>
          </a:ln>
        </p:spPr>
      </p:cxnSp>
      <p:cxnSp>
        <p:nvCxnSpPr>
          <p:cNvPr id="46088" name="Connecteur droit avec flèche 11"/>
          <p:cNvCxnSpPr>
            <a:cxnSpLocks noChangeShapeType="1"/>
          </p:cNvCxnSpPr>
          <p:nvPr/>
        </p:nvCxnSpPr>
        <p:spPr bwMode="auto">
          <a:xfrm rot="10800000" flipV="1">
            <a:off x="3119438" y="2489200"/>
            <a:ext cx="2176462" cy="381000"/>
          </a:xfrm>
          <a:prstGeom prst="straightConnector1">
            <a:avLst/>
          </a:prstGeom>
          <a:noFill/>
          <a:ln w="12700">
            <a:solidFill>
              <a:schemeClr val="tx1"/>
            </a:solidFill>
            <a:round/>
            <a:headEnd type="none" w="sm" len="sm"/>
            <a:tailEnd type="arrow" w="med" len="med"/>
          </a:ln>
        </p:spPr>
      </p:cxnSp>
      <p:cxnSp>
        <p:nvCxnSpPr>
          <p:cNvPr id="46089" name="Connecteur droit avec flèche 13"/>
          <p:cNvCxnSpPr>
            <a:cxnSpLocks noChangeShapeType="1"/>
          </p:cNvCxnSpPr>
          <p:nvPr/>
        </p:nvCxnSpPr>
        <p:spPr bwMode="auto">
          <a:xfrm rot="10800000" flipV="1">
            <a:off x="2459038" y="2679700"/>
            <a:ext cx="2867025" cy="757238"/>
          </a:xfrm>
          <a:prstGeom prst="straightConnector1">
            <a:avLst/>
          </a:prstGeom>
          <a:noFill/>
          <a:ln w="12700">
            <a:solidFill>
              <a:schemeClr val="tx1"/>
            </a:solidFill>
            <a:round/>
            <a:headEnd type="none" w="sm" len="sm"/>
            <a:tailEnd type="arrow" w="med" len="med"/>
          </a:ln>
        </p:spPr>
      </p:cxnSp>
      <p:graphicFrame>
        <p:nvGraphicFramePr>
          <p:cNvPr id="54" name="Tableau 53"/>
          <p:cNvGraphicFramePr>
            <a:graphicFrameLocks noGrp="1"/>
          </p:cNvGraphicFramePr>
          <p:nvPr/>
        </p:nvGraphicFramePr>
        <p:xfrm>
          <a:off x="5303838" y="3919538"/>
          <a:ext cx="2382837" cy="696278"/>
        </p:xfrm>
        <a:graphic>
          <a:graphicData uri="http://schemas.openxmlformats.org/drawingml/2006/table">
            <a:tbl>
              <a:tblPr/>
              <a:tblGrid>
                <a:gridCol w="795337"/>
                <a:gridCol w="793750"/>
                <a:gridCol w="793750"/>
              </a:tblGrid>
              <a:tr h="300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pitchFamily="18" charset="0"/>
                          <a:ea typeface="ＭＳ Ｐゴシック" pitchFamily="34" charset="-128"/>
                          <a:cs typeface="Arial" pitchFamily="34" charset="0"/>
                        </a:rPr>
                        <a:t>Magnitude</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pitchFamily="18" charset="0"/>
                          <a:ea typeface="ＭＳ Ｐゴシック" pitchFamily="34" charset="-128"/>
                          <a:cs typeface="Arial" pitchFamily="34" charset="0"/>
                        </a:rPr>
                        <a:t>V&lt;7</a:t>
                      </a:r>
                      <a:endParaRPr kumimoji="0" lang="en-GB" sz="1000" b="1" i="0" u="none" strike="noStrike" cap="none" normalizeH="0" baseline="0" smtClean="0">
                        <a:ln>
                          <a:noFill/>
                        </a:ln>
                        <a:solidFill>
                          <a:srgbClr val="000000"/>
                        </a:solidFill>
                        <a:effectLst/>
                        <a:latin typeface="Times New Roman" pitchFamily="18" charset="0"/>
                        <a:ea typeface="ＭＳ Ｐゴシック" pitchFamily="34" charset="-128"/>
                        <a:cs typeface="Arial" pitchFamily="34" charset="0"/>
                      </a:endParaRP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bg1"/>
                          </a:solidFill>
                          <a:effectLst/>
                          <a:latin typeface="Times New Roman" pitchFamily="18" charset="0"/>
                          <a:ea typeface="ＭＳ Ｐゴシック" pitchFamily="34" charset="-128"/>
                          <a:cs typeface="Arial" pitchFamily="34" charset="0"/>
                        </a:rPr>
                        <a:t>V&lt;9</a:t>
                      </a:r>
                      <a:endParaRPr kumimoji="0" lang="en-GB" sz="1000" b="1" i="0" u="none" strike="noStrike" cap="none" normalizeH="0" baseline="0" smtClean="0">
                        <a:ln>
                          <a:noFill/>
                        </a:ln>
                        <a:solidFill>
                          <a:srgbClr val="000000"/>
                        </a:solidFill>
                        <a:effectLst/>
                        <a:latin typeface="Times New Roman" pitchFamily="18" charset="0"/>
                        <a:ea typeface="ＭＳ Ｐゴシック" pitchFamily="34" charset="-128"/>
                        <a:cs typeface="Arial" pitchFamily="34" charset="0"/>
                      </a:endParaRP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solidFill>
                      <a:srgbClr val="2D2D8A"/>
                    </a:solidFill>
                  </a:tcPr>
                </a:tc>
              </a:tr>
              <a:tr h="276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Pulsating Binaries </a:t>
                      </a:r>
                    </a:p>
                  </a:txBody>
                  <a:tcPr horzOverflow="overflow">
                    <a:lnL w="9525" cap="flat" cmpd="sng" algn="ctr">
                      <a:solidFill>
                        <a:srgbClr val="292989"/>
                      </a:solidFill>
                      <a:prstDash val="solid"/>
                      <a:round/>
                      <a:headEnd type="none" w="med" len="med"/>
                      <a:tailEnd type="none" w="med" len="med"/>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45</a:t>
                      </a:r>
                    </a:p>
                  </a:txBody>
                  <a:tcPr horzOverflow="overflow">
                    <a:lnL>
                      <a:noFill/>
                    </a:lnL>
                    <a:lnR>
                      <a:noFill/>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Times New Roman" pitchFamily="18" charset="0"/>
                          <a:ea typeface="ＭＳ Ｐゴシック" pitchFamily="34" charset="-128"/>
                          <a:cs typeface="Arial" pitchFamily="34" charset="0"/>
                        </a:rPr>
                        <a:t>85</a:t>
                      </a:r>
                    </a:p>
                  </a:txBody>
                  <a:tcPr horzOverflow="overflow">
                    <a:lnL>
                      <a:noFill/>
                    </a:lnL>
                    <a:lnR w="9525" cap="flat" cmpd="sng" algn="ctr">
                      <a:solidFill>
                        <a:srgbClr val="292989"/>
                      </a:solidFill>
                      <a:prstDash val="solid"/>
                      <a:round/>
                      <a:headEnd type="none" w="med" len="med"/>
                      <a:tailEnd type="none" w="med" len="med"/>
                    </a:lnR>
                    <a:lnT w="9525" cap="flat" cmpd="sng" algn="ctr">
                      <a:solidFill>
                        <a:srgbClr val="292989"/>
                      </a:solidFill>
                      <a:prstDash val="solid"/>
                      <a:round/>
                      <a:headEnd type="none" w="med" len="med"/>
                      <a:tailEnd type="none" w="med" len="med"/>
                    </a:lnT>
                    <a:lnB w="9525" cap="flat" cmpd="sng" algn="ctr">
                      <a:solidFill>
                        <a:srgbClr val="292989"/>
                      </a:solidFill>
                      <a:prstDash val="solid"/>
                      <a:round/>
                      <a:headEnd type="none" w="med" len="med"/>
                      <a:tailEnd type="none" w="med" len="med"/>
                    </a:lnB>
                    <a:lnTlToBr>
                      <a:noFill/>
                    </a:lnTlToBr>
                    <a:lnBlToTr>
                      <a:noFill/>
                    </a:lnBlToTr>
                    <a:noFill/>
                  </a:tcPr>
                </a:tc>
              </a:tr>
            </a:tbl>
          </a:graphicData>
        </a:graphic>
      </p:graphicFrame>
      <p:sp>
        <p:nvSpPr>
          <p:cNvPr id="49176" name="Rectangle 12"/>
          <p:cNvSpPr>
            <a:spLocks noChangeArrowheads="1"/>
          </p:cNvSpPr>
          <p:nvPr/>
        </p:nvSpPr>
        <p:spPr bwMode="auto">
          <a:xfrm>
            <a:off x="246063" y="5200650"/>
            <a:ext cx="8605837" cy="923330"/>
          </a:xfrm>
          <a:prstGeom prst="rect">
            <a:avLst/>
          </a:prstGeom>
          <a:noFill/>
          <a:ln w="9525">
            <a:noFill/>
            <a:miter lim="800000"/>
            <a:headEnd/>
            <a:tailEnd/>
          </a:ln>
        </p:spPr>
        <p:txBody>
          <a:bodyPr>
            <a:spAutoFit/>
          </a:bodyPr>
          <a:lstStyle/>
          <a:p>
            <a:r>
              <a:rPr lang="en-GB" dirty="0">
                <a:solidFill>
                  <a:srgbClr val="0000FF"/>
                </a:solidFill>
                <a:latin typeface="Comic Sans MS" pitchFamily="66" charset="0"/>
                <a:ea typeface="ＭＳ Ｐゴシック" pitchFamily="34" charset="-128"/>
              </a:rPr>
              <a:t>Note : </a:t>
            </a:r>
            <a:endParaRPr lang="en-GB" dirty="0" smtClean="0">
              <a:solidFill>
                <a:srgbClr val="0000FF"/>
              </a:solidFill>
              <a:latin typeface="Comic Sans MS" pitchFamily="66" charset="0"/>
              <a:ea typeface="ＭＳ Ｐゴシック" pitchFamily="34" charset="-128"/>
            </a:endParaRPr>
          </a:p>
          <a:p>
            <a:r>
              <a:rPr lang="en-GB" dirty="0" err="1" smtClean="0">
                <a:solidFill>
                  <a:srgbClr val="0000FF"/>
                </a:solidFill>
                <a:latin typeface="Comic Sans MS" pitchFamily="66" charset="0"/>
                <a:ea typeface="ＭＳ Ｐゴシック" pitchFamily="34" charset="-128"/>
              </a:rPr>
              <a:t>binaires</a:t>
            </a:r>
            <a:r>
              <a:rPr lang="en-GB" dirty="0" smtClean="0">
                <a:solidFill>
                  <a:srgbClr val="0000FF"/>
                </a:solidFill>
                <a:latin typeface="Comic Sans MS" pitchFamily="66" charset="0"/>
                <a:ea typeface="ＭＳ Ｐゴシック" pitchFamily="34" charset="-128"/>
              </a:rPr>
              <a:t> à eclipse pour la </a:t>
            </a:r>
            <a:r>
              <a:rPr lang="en-GB" dirty="0" err="1" smtClean="0">
                <a:solidFill>
                  <a:srgbClr val="0000FF"/>
                </a:solidFill>
                <a:latin typeface="Comic Sans MS" pitchFamily="66" charset="0"/>
                <a:ea typeface="ＭＳ Ｐゴシック" pitchFamily="34" charset="-128"/>
              </a:rPr>
              <a:t>détermination</a:t>
            </a:r>
            <a:r>
              <a:rPr lang="en-GB" dirty="0" smtClean="0">
                <a:solidFill>
                  <a:srgbClr val="0000FF"/>
                </a:solidFill>
                <a:latin typeface="Comic Sans MS" pitchFamily="66" charset="0"/>
                <a:ea typeface="ＭＳ Ｐゴシック" pitchFamily="34" charset="-128"/>
              </a:rPr>
              <a:t> de la distance du LMC (Araucaria). Calibration par des </a:t>
            </a:r>
            <a:r>
              <a:rPr lang="en-GB" dirty="0" err="1" smtClean="0">
                <a:solidFill>
                  <a:srgbClr val="0000FF"/>
                </a:solidFill>
                <a:latin typeface="Comic Sans MS" pitchFamily="66" charset="0"/>
                <a:ea typeface="ＭＳ Ｐゴシック" pitchFamily="34" charset="-128"/>
              </a:rPr>
              <a:t>objets</a:t>
            </a:r>
            <a:r>
              <a:rPr lang="en-GB" dirty="0" smtClean="0">
                <a:solidFill>
                  <a:srgbClr val="0000FF"/>
                </a:solidFill>
                <a:latin typeface="Comic Sans MS" pitchFamily="66" charset="0"/>
                <a:ea typeface="ＭＳ Ｐゴシック" pitchFamily="34" charset="-128"/>
              </a:rPr>
              <a:t> </a:t>
            </a:r>
            <a:r>
              <a:rPr lang="en-GB" dirty="0" err="1" smtClean="0">
                <a:solidFill>
                  <a:srgbClr val="0000FF"/>
                </a:solidFill>
                <a:latin typeface="Comic Sans MS" pitchFamily="66" charset="0"/>
                <a:ea typeface="ＭＳ Ｐゴシック" pitchFamily="34" charset="-128"/>
              </a:rPr>
              <a:t>galactiques</a:t>
            </a:r>
            <a:r>
              <a:rPr lang="en-GB" dirty="0" smtClean="0">
                <a:solidFill>
                  <a:srgbClr val="0000FF"/>
                </a:solidFill>
                <a:latin typeface="Comic Sans MS" pitchFamily="66" charset="0"/>
                <a:ea typeface="ＭＳ Ｐゴシック" pitchFamily="34" charset="-128"/>
              </a:rPr>
              <a:t> (VEGA, programme en </a:t>
            </a:r>
            <a:r>
              <a:rPr lang="en-GB" dirty="0" err="1" smtClean="0">
                <a:solidFill>
                  <a:srgbClr val="0000FF"/>
                </a:solidFill>
                <a:latin typeface="Comic Sans MS" pitchFamily="66" charset="0"/>
                <a:ea typeface="ＭＳ Ｐゴシック" pitchFamily="34" charset="-128"/>
              </a:rPr>
              <a:t>cours</a:t>
            </a:r>
            <a:r>
              <a:rPr lang="en-GB" dirty="0" smtClean="0">
                <a:solidFill>
                  <a:srgbClr val="0000FF"/>
                </a:solidFill>
                <a:latin typeface="Comic Sans MS" pitchFamily="66" charset="0"/>
                <a:ea typeface="ＭＳ Ｐゴシック" pitchFamily="34" charset="-128"/>
              </a:rPr>
              <a:t>)</a:t>
            </a:r>
            <a:endParaRPr lang="en-GB" dirty="0">
              <a:latin typeface="Comic Sans MS" pitchFamily="66" charset="0"/>
              <a:ea typeface="ＭＳ Ｐゴシック" pitchFamily="34" charset="-128"/>
            </a:endParaRPr>
          </a:p>
        </p:txBody>
      </p:sp>
      <p:sp>
        <p:nvSpPr>
          <p:cNvPr id="14"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Prospective VEGA pour les binaires pulsantes (masse)</a:t>
            </a:r>
            <a:endParaRPr lang="fr-FR" sz="2400" dirty="0">
              <a:solidFill>
                <a:schemeClr val="bg1"/>
              </a:solidFill>
            </a:endParaRPr>
          </a:p>
        </p:txBody>
      </p:sp>
      <p:sp>
        <p:nvSpPr>
          <p:cNvPr id="15" name="Espace réservé de la date 14"/>
          <p:cNvSpPr>
            <a:spLocks noGrp="1"/>
          </p:cNvSpPr>
          <p:nvPr>
            <p:ph type="dt" sz="half" idx="10"/>
          </p:nvPr>
        </p:nvSpPr>
        <p:spPr/>
        <p:txBody>
          <a:bodyPr/>
          <a:lstStyle/>
          <a:p>
            <a:r>
              <a:rPr lang="fr-FR" smtClean="0"/>
              <a:t>06/10/2010</a:t>
            </a:r>
            <a:endParaRPr lang="fr-FR"/>
          </a:p>
        </p:txBody>
      </p:sp>
      <p:sp>
        <p:nvSpPr>
          <p:cNvPr id="16" name="Espace réservé du numéro de diapositive 15"/>
          <p:cNvSpPr>
            <a:spLocks noGrp="1"/>
          </p:cNvSpPr>
          <p:nvPr>
            <p:ph type="sldNum" sz="quarter" idx="12"/>
          </p:nvPr>
        </p:nvSpPr>
        <p:spPr/>
        <p:txBody>
          <a:bodyPr/>
          <a:lstStyle/>
          <a:p>
            <a:fld id="{7A7F6F43-6263-4B2E-B86C-6555E78F1920}" type="slidenum">
              <a:rPr lang="fr-FR" smtClean="0"/>
              <a:pPr/>
              <a:t>21</a:t>
            </a:fld>
            <a:endParaRPr lang="fr-FR"/>
          </a:p>
        </p:txBody>
      </p:sp>
      <p:sp>
        <p:nvSpPr>
          <p:cNvPr id="17" name="Espace réservé du pied de page 16"/>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r>
              <a:rPr lang="fr-FR" smtClean="0">
                <a:ea typeface="ＭＳ Ｐゴシック" pitchFamily="34" charset="-128"/>
              </a:rPr>
              <a:t>Conclusions</a:t>
            </a:r>
          </a:p>
        </p:txBody>
      </p:sp>
      <p:sp>
        <p:nvSpPr>
          <p:cNvPr id="52227" name="Espace réservé du contenu 2"/>
          <p:cNvSpPr>
            <a:spLocks noGrp="1"/>
          </p:cNvSpPr>
          <p:nvPr>
            <p:ph idx="1"/>
          </p:nvPr>
        </p:nvSpPr>
        <p:spPr/>
        <p:txBody>
          <a:bodyPr>
            <a:normAutofit lnSpcReduction="10000"/>
          </a:bodyPr>
          <a:lstStyle/>
          <a:p>
            <a:r>
              <a:rPr lang="fr-FR" sz="2000" dirty="0" smtClean="0">
                <a:ea typeface="ＭＳ Ｐゴシック" pitchFamily="34" charset="-128"/>
              </a:rPr>
              <a:t>VEGA/CHARA en plein régime maintenant. </a:t>
            </a:r>
          </a:p>
          <a:p>
            <a:pPr lvl="1"/>
            <a:r>
              <a:rPr lang="fr-FR" sz="1600" dirty="0" smtClean="0">
                <a:ea typeface="ＭＳ Ｐゴシック" pitchFamily="34" charset="-128"/>
              </a:rPr>
              <a:t>50 nuits par an environ. </a:t>
            </a:r>
          </a:p>
          <a:p>
            <a:pPr lvl="1"/>
            <a:r>
              <a:rPr lang="fr-FR" sz="1600" dirty="0" smtClean="0">
                <a:ea typeface="ＭＳ Ｐゴシック" pitchFamily="34" charset="-128"/>
              </a:rPr>
              <a:t>2010: au 30/09, 3 papiers acceptés, 2 soumis, 8 en préparation</a:t>
            </a:r>
          </a:p>
          <a:p>
            <a:pPr lvl="1"/>
            <a:endParaRPr lang="fr-FR" sz="1600" dirty="0" smtClean="0">
              <a:ea typeface="ＭＳ Ｐゴシック" pitchFamily="34" charset="-128"/>
            </a:endParaRPr>
          </a:p>
          <a:p>
            <a:r>
              <a:rPr lang="fr-FR" sz="2000" dirty="0" smtClean="0">
                <a:ea typeface="ＭＳ Ｐゴシック" pitchFamily="34" charset="-128"/>
              </a:rPr>
              <a:t>Collaboration OCA-LAOG-CRAL</a:t>
            </a:r>
          </a:p>
          <a:p>
            <a:pPr lvl="1"/>
            <a:r>
              <a:rPr lang="fr-FR" sz="1600" dirty="0" smtClean="0">
                <a:ea typeface="ＭＳ Ｐゴシック" pitchFamily="34" charset="-128"/>
              </a:rPr>
              <a:t>Contexte initial des accords CHARA</a:t>
            </a:r>
          </a:p>
          <a:p>
            <a:pPr lvl="1"/>
            <a:r>
              <a:rPr lang="fr-FR" sz="1600" dirty="0" smtClean="0">
                <a:ea typeface="ＭＳ Ｐゴシック" pitchFamily="34" charset="-128"/>
              </a:rPr>
              <a:t>Ouverture plus large maintenant via collaborations</a:t>
            </a:r>
          </a:p>
          <a:p>
            <a:pPr lvl="1"/>
            <a:endParaRPr lang="fr-FR" sz="1600" dirty="0" smtClean="0">
              <a:ea typeface="ＭＳ Ｐゴシック" pitchFamily="34" charset="-128"/>
            </a:endParaRPr>
          </a:p>
          <a:p>
            <a:r>
              <a:rPr lang="fr-FR" sz="2000" dirty="0" smtClean="0">
                <a:ea typeface="ＭＳ Ｐゴシック" pitchFamily="34" charset="-128"/>
              </a:rPr>
              <a:t>A disposition</a:t>
            </a:r>
          </a:p>
          <a:p>
            <a:pPr lvl="1"/>
            <a:r>
              <a:rPr lang="fr-FR" sz="1600" dirty="0" smtClean="0">
                <a:ea typeface="ＭＳ Ｐゴシック" pitchFamily="34" charset="-128"/>
              </a:rPr>
              <a:t>Pipeline de préparation d’observation</a:t>
            </a:r>
          </a:p>
          <a:p>
            <a:pPr lvl="1"/>
            <a:r>
              <a:rPr lang="fr-FR" sz="1600" dirty="0" smtClean="0">
                <a:ea typeface="ＭＳ Ｐゴシック" pitchFamily="34" charset="-128"/>
              </a:rPr>
              <a:t>Pipeline de réduction de données (+ base de données automatique)</a:t>
            </a:r>
          </a:p>
          <a:p>
            <a:pPr lvl="1"/>
            <a:r>
              <a:rPr lang="fr-FR" sz="1600" dirty="0" smtClean="0">
                <a:ea typeface="ＭＳ Ｐゴシック" pitchFamily="34" charset="-128"/>
              </a:rPr>
              <a:t>Outils d’aide à l’interprétation via l’effort JMMC</a:t>
            </a:r>
          </a:p>
          <a:p>
            <a:pPr lvl="1"/>
            <a:endParaRPr lang="fr-FR" sz="1600" dirty="0" smtClean="0">
              <a:ea typeface="ＭＳ Ｐゴシック" pitchFamily="34" charset="-128"/>
            </a:endParaRPr>
          </a:p>
          <a:p>
            <a:r>
              <a:rPr lang="fr-FR" sz="2000" dirty="0" smtClean="0">
                <a:ea typeface="ＭＳ Ｐゴシック" pitchFamily="34" charset="-128"/>
                <a:hlinkClick r:id="rId2"/>
              </a:rPr>
              <a:t>www.oca.eu</a:t>
            </a:r>
            <a:r>
              <a:rPr lang="fr-FR" sz="2000" dirty="0" smtClean="0">
                <a:ea typeface="ＭＳ Ｐゴシック" pitchFamily="34" charset="-128"/>
              </a:rPr>
              <a:t> et page Projets.</a:t>
            </a:r>
          </a:p>
          <a:p>
            <a:pPr lvl="1">
              <a:buNone/>
            </a:pPr>
            <a:r>
              <a:rPr lang="fr-FR" sz="1600" dirty="0" smtClean="0">
                <a:ea typeface="ＭＳ Ｐゴシック" pitchFamily="34" charset="-128"/>
              </a:rPr>
              <a:t>Lien direct: </a:t>
            </a:r>
            <a:r>
              <a:rPr lang="fr-FR" sz="1600" dirty="0" smtClean="0">
                <a:ea typeface="ＭＳ Ｐゴシック" pitchFamily="34" charset="-128"/>
                <a:hlinkClick r:id="rId3"/>
              </a:rPr>
              <a:t>http://www.obs-azur.fr/gemini/projets/vega/en/news/index.htm</a:t>
            </a:r>
            <a:endParaRPr lang="fr-FR" sz="1600" dirty="0" smtClean="0">
              <a:ea typeface="ＭＳ Ｐゴシック" pitchFamily="34" charset="-128"/>
            </a:endParaRPr>
          </a:p>
          <a:p>
            <a:pPr lvl="1">
              <a:buNone/>
            </a:pPr>
            <a:endParaRPr lang="fr-FR" sz="1600" dirty="0" smtClean="0">
              <a:ea typeface="ＭＳ Ｐゴシック" pitchFamily="34" charset="-128"/>
            </a:endParaRPr>
          </a:p>
        </p:txBody>
      </p:sp>
      <p:sp>
        <p:nvSpPr>
          <p:cNvPr id="4" name="Espace réservé de la date 3"/>
          <p:cNvSpPr>
            <a:spLocks noGrp="1"/>
          </p:cNvSpPr>
          <p:nvPr>
            <p:ph type="dt" sz="half" idx="10"/>
          </p:nvPr>
        </p:nvSpPr>
        <p:spPr/>
        <p:txBody>
          <a:bodyPr/>
          <a:lstStyle/>
          <a:p>
            <a:r>
              <a:rPr lang="fr-FR" smtClean="0"/>
              <a:t>06/10/2010</a:t>
            </a:r>
            <a:endParaRPr lang="fr-FR"/>
          </a:p>
        </p:txBody>
      </p:sp>
      <p:sp>
        <p:nvSpPr>
          <p:cNvPr id="5" name="Espace réservé du numéro de diapositive 4"/>
          <p:cNvSpPr>
            <a:spLocks noGrp="1"/>
          </p:cNvSpPr>
          <p:nvPr>
            <p:ph type="sldNum" sz="quarter" idx="12"/>
          </p:nvPr>
        </p:nvSpPr>
        <p:spPr/>
        <p:txBody>
          <a:bodyPr/>
          <a:lstStyle/>
          <a:p>
            <a:fld id="{7A7F6F43-6263-4B2E-B86C-6555E78F1920}" type="slidenum">
              <a:rPr lang="fr-FR" smtClean="0"/>
              <a:pPr/>
              <a:t>22</a:t>
            </a:fld>
            <a:endParaRPr lang="fr-FR"/>
          </a:p>
        </p:txBody>
      </p:sp>
      <p:sp>
        <p:nvSpPr>
          <p:cNvPr id="6" name="Espace réservé du pied de page 5"/>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096000" y="1600200"/>
            <a:ext cx="2895600" cy="2727325"/>
            <a:chOff x="3888" y="1200"/>
            <a:chExt cx="1824" cy="1718"/>
          </a:xfrm>
        </p:grpSpPr>
        <p:pic>
          <p:nvPicPr>
            <p:cNvPr id="117764" name="Picture 4" descr="PTI Zeta Gem curve.gif                                         00027781Macintosh HD                   B7C7AF91:"/>
            <p:cNvPicPr>
              <a:picLocks noChangeAspect="1" noChangeArrowheads="1"/>
            </p:cNvPicPr>
            <p:nvPr/>
          </p:nvPicPr>
          <p:blipFill>
            <a:blip r:embed="rId3" cstate="print"/>
            <a:srcRect/>
            <a:stretch>
              <a:fillRect/>
            </a:stretch>
          </p:blipFill>
          <p:spPr bwMode="auto">
            <a:xfrm>
              <a:off x="3888" y="1200"/>
              <a:ext cx="1824" cy="1718"/>
            </a:xfrm>
            <a:prstGeom prst="rect">
              <a:avLst/>
            </a:prstGeom>
            <a:noFill/>
            <a:ln w="6350">
              <a:solidFill>
                <a:srgbClr val="000000"/>
              </a:solidFill>
              <a:miter lim="800000"/>
              <a:headEnd/>
              <a:tailEnd/>
            </a:ln>
          </p:spPr>
        </p:pic>
        <p:sp>
          <p:nvSpPr>
            <p:cNvPr id="117765" name="Rectangle 5"/>
            <p:cNvSpPr>
              <a:spLocks noChangeArrowheads="1"/>
            </p:cNvSpPr>
            <p:nvPr/>
          </p:nvSpPr>
          <p:spPr bwMode="auto">
            <a:xfrm>
              <a:off x="4896" y="1324"/>
              <a:ext cx="721" cy="212"/>
            </a:xfrm>
            <a:prstGeom prst="rect">
              <a:avLst/>
            </a:prstGeom>
            <a:noFill/>
            <a:ln w="9525">
              <a:noFill/>
              <a:miter lim="800000"/>
              <a:headEnd/>
              <a:tailEnd/>
            </a:ln>
            <a:effectLst/>
          </p:spPr>
          <p:txBody>
            <a:bodyPr wrap="none">
              <a:spAutoFit/>
            </a:bodyPr>
            <a:lstStyle/>
            <a:p>
              <a:r>
                <a:rPr lang="en-US" sz="1600">
                  <a:latin typeface="Helvetica" charset="0"/>
                </a:rPr>
                <a:t>PTI (2001)</a:t>
              </a:r>
            </a:p>
          </p:txBody>
        </p:sp>
      </p:grpSp>
      <p:sp>
        <p:nvSpPr>
          <p:cNvPr id="117766" name="Rectangle 6"/>
          <p:cNvSpPr>
            <a:spLocks noChangeArrowheads="1"/>
          </p:cNvSpPr>
          <p:nvPr/>
        </p:nvSpPr>
        <p:spPr bwMode="auto">
          <a:xfrm>
            <a:off x="1447800" y="0"/>
            <a:ext cx="6553200" cy="685800"/>
          </a:xfrm>
          <a:prstGeom prst="rect">
            <a:avLst/>
          </a:prstGeom>
          <a:noFill/>
          <a:ln w="9525">
            <a:noFill/>
            <a:miter lim="800000"/>
            <a:headEnd/>
            <a:tailEnd/>
          </a:ln>
          <a:effectLst/>
        </p:spPr>
        <p:txBody>
          <a:bodyPr anchor="ctr"/>
          <a:lstStyle/>
          <a:p>
            <a:pPr algn="ctr" eaLnBrk="1" hangingPunct="1"/>
            <a:endParaRPr lang="fr-FR" i="1">
              <a:solidFill>
                <a:schemeClr val="accent2"/>
              </a:solidFill>
              <a:latin typeface="Arial" charset="0"/>
            </a:endParaRPr>
          </a:p>
        </p:txBody>
      </p:sp>
      <p:grpSp>
        <p:nvGrpSpPr>
          <p:cNvPr id="3" name="Group 7"/>
          <p:cNvGrpSpPr>
            <a:grpSpLocks/>
          </p:cNvGrpSpPr>
          <p:nvPr/>
        </p:nvGrpSpPr>
        <p:grpSpPr bwMode="auto">
          <a:xfrm>
            <a:off x="2514600" y="838200"/>
            <a:ext cx="4495800" cy="1357313"/>
            <a:chOff x="2208" y="557"/>
            <a:chExt cx="2832" cy="855"/>
          </a:xfrm>
        </p:grpSpPr>
        <p:pic>
          <p:nvPicPr>
            <p:cNvPr id="117768" name="Picture 8"/>
            <p:cNvPicPr>
              <a:picLocks noChangeAspect="1" noChangeArrowheads="1"/>
            </p:cNvPicPr>
            <p:nvPr/>
          </p:nvPicPr>
          <p:blipFill>
            <a:blip r:embed="rId4" cstate="print"/>
            <a:srcRect/>
            <a:stretch>
              <a:fillRect/>
            </a:stretch>
          </p:blipFill>
          <p:spPr bwMode="auto">
            <a:xfrm>
              <a:off x="2208" y="557"/>
              <a:ext cx="2832" cy="835"/>
            </a:xfrm>
            <a:prstGeom prst="rect">
              <a:avLst/>
            </a:prstGeom>
            <a:noFill/>
            <a:ln w="9525">
              <a:solidFill>
                <a:schemeClr val="tx1"/>
              </a:solidFill>
              <a:miter lim="800000"/>
              <a:headEnd/>
              <a:tailEnd/>
            </a:ln>
            <a:effectLst/>
          </p:spPr>
        </p:pic>
        <p:sp>
          <p:nvSpPr>
            <p:cNvPr id="117769" name="Rectangle 9"/>
            <p:cNvSpPr>
              <a:spLocks noChangeArrowheads="1"/>
            </p:cNvSpPr>
            <p:nvPr/>
          </p:nvSpPr>
          <p:spPr bwMode="auto">
            <a:xfrm>
              <a:off x="2448" y="1200"/>
              <a:ext cx="835" cy="212"/>
            </a:xfrm>
            <a:prstGeom prst="rect">
              <a:avLst/>
            </a:prstGeom>
            <a:noFill/>
            <a:ln w="9525">
              <a:noFill/>
              <a:miter lim="800000"/>
              <a:headEnd/>
              <a:tailEnd/>
            </a:ln>
            <a:effectLst/>
          </p:spPr>
          <p:txBody>
            <a:bodyPr wrap="none">
              <a:spAutoFit/>
            </a:bodyPr>
            <a:lstStyle/>
            <a:p>
              <a:r>
                <a:rPr lang="en-US" sz="1600">
                  <a:latin typeface="Helvetica" charset="0"/>
                </a:rPr>
                <a:t>NPOI (2002)</a:t>
              </a:r>
            </a:p>
          </p:txBody>
        </p:sp>
      </p:grpSp>
      <p:grpSp>
        <p:nvGrpSpPr>
          <p:cNvPr id="4" name="Group 10"/>
          <p:cNvGrpSpPr>
            <a:grpSpLocks/>
          </p:cNvGrpSpPr>
          <p:nvPr/>
        </p:nvGrpSpPr>
        <p:grpSpPr bwMode="auto">
          <a:xfrm>
            <a:off x="304800" y="914400"/>
            <a:ext cx="2549525" cy="2251075"/>
            <a:chOff x="576" y="816"/>
            <a:chExt cx="1703" cy="1503"/>
          </a:xfrm>
        </p:grpSpPr>
        <p:graphicFrame>
          <p:nvGraphicFramePr>
            <p:cNvPr id="117771" name="Object 11"/>
            <p:cNvGraphicFramePr>
              <a:graphicFrameLocks noChangeAspect="1"/>
            </p:cNvGraphicFramePr>
            <p:nvPr/>
          </p:nvGraphicFramePr>
          <p:xfrm>
            <a:off x="576" y="816"/>
            <a:ext cx="1693" cy="1503"/>
          </p:xfrm>
          <a:graphic>
            <a:graphicData uri="http://schemas.openxmlformats.org/presentationml/2006/ole">
              <p:oleObj spid="_x0000_s36867" name="Feuille de calcul" r:id="rId5" imgW="5981700" imgH="5308600" progId="Excel.Sheet.8">
                <p:embed/>
              </p:oleObj>
            </a:graphicData>
          </a:graphic>
        </p:graphicFrame>
        <p:sp>
          <p:nvSpPr>
            <p:cNvPr id="117772" name="Text Box 12"/>
            <p:cNvSpPr txBox="1">
              <a:spLocks noChangeArrowheads="1"/>
            </p:cNvSpPr>
            <p:nvPr/>
          </p:nvSpPr>
          <p:spPr bwMode="auto">
            <a:xfrm>
              <a:off x="1070" y="1963"/>
              <a:ext cx="1209" cy="203"/>
            </a:xfrm>
            <a:prstGeom prst="rect">
              <a:avLst/>
            </a:prstGeom>
            <a:noFill/>
            <a:ln w="9525">
              <a:noFill/>
              <a:miter lim="800000"/>
              <a:headEnd/>
              <a:tailEnd/>
            </a:ln>
            <a:effectLst/>
          </p:spPr>
          <p:txBody>
            <a:bodyPr wrap="none" anchor="ctr">
              <a:spAutoFit/>
            </a:bodyPr>
            <a:lstStyle/>
            <a:p>
              <a:pPr algn="ctr">
                <a:spcBef>
                  <a:spcPct val="50000"/>
                </a:spcBef>
              </a:pPr>
              <a:r>
                <a:rPr lang="en-US" sz="1400">
                  <a:latin typeface="Helvetica" charset="0"/>
                </a:rPr>
                <a:t>FLUOR/IOTA (2001)</a:t>
              </a:r>
            </a:p>
          </p:txBody>
        </p:sp>
        <p:sp>
          <p:nvSpPr>
            <p:cNvPr id="117773" name="Rectangle 13"/>
            <p:cNvSpPr>
              <a:spLocks noChangeArrowheads="1"/>
            </p:cNvSpPr>
            <p:nvPr/>
          </p:nvSpPr>
          <p:spPr bwMode="auto">
            <a:xfrm>
              <a:off x="768" y="1728"/>
              <a:ext cx="576" cy="183"/>
            </a:xfrm>
            <a:prstGeom prst="rect">
              <a:avLst/>
            </a:prstGeom>
            <a:noFill/>
            <a:ln w="9525">
              <a:noFill/>
              <a:miter lim="800000"/>
              <a:headEnd/>
              <a:tailEnd/>
            </a:ln>
            <a:effectLst/>
          </p:spPr>
          <p:txBody>
            <a:bodyPr wrap="none">
              <a:spAutoFit/>
            </a:bodyPr>
            <a:lstStyle/>
            <a:p>
              <a:r>
                <a:rPr lang="en-US" sz="1200">
                  <a:latin typeface="Helvetica" charset="0"/>
                </a:rPr>
                <a:t>Zeta Gem</a:t>
              </a:r>
            </a:p>
          </p:txBody>
        </p:sp>
      </p:grpSp>
      <p:grpSp>
        <p:nvGrpSpPr>
          <p:cNvPr id="5" name="Group 14"/>
          <p:cNvGrpSpPr>
            <a:grpSpLocks/>
          </p:cNvGrpSpPr>
          <p:nvPr/>
        </p:nvGrpSpPr>
        <p:grpSpPr bwMode="auto">
          <a:xfrm>
            <a:off x="0" y="3200400"/>
            <a:ext cx="3429000" cy="2563813"/>
            <a:chOff x="0" y="2016"/>
            <a:chExt cx="2160" cy="1615"/>
          </a:xfrm>
        </p:grpSpPr>
        <p:pic>
          <p:nvPicPr>
            <p:cNvPr id="117775" name="Picture 15" descr="GI2T_delCep.gif                                                00027781Macintosh HD                   B7C803F1:"/>
            <p:cNvPicPr>
              <a:picLocks noChangeAspect="1" noChangeArrowheads="1"/>
            </p:cNvPicPr>
            <p:nvPr/>
          </p:nvPicPr>
          <p:blipFill>
            <a:blip r:embed="rId6" cstate="print"/>
            <a:srcRect/>
            <a:stretch>
              <a:fillRect/>
            </a:stretch>
          </p:blipFill>
          <p:spPr bwMode="auto">
            <a:xfrm>
              <a:off x="0" y="2016"/>
              <a:ext cx="2160" cy="1615"/>
            </a:xfrm>
            <a:prstGeom prst="rect">
              <a:avLst/>
            </a:prstGeom>
            <a:noFill/>
            <a:ln w="9525">
              <a:solidFill>
                <a:schemeClr val="tx1"/>
              </a:solidFill>
              <a:miter lim="800000"/>
              <a:headEnd/>
              <a:tailEnd/>
            </a:ln>
          </p:spPr>
        </p:pic>
        <p:sp>
          <p:nvSpPr>
            <p:cNvPr id="117776" name="Text Box 16"/>
            <p:cNvSpPr txBox="1">
              <a:spLocks noChangeArrowheads="1"/>
            </p:cNvSpPr>
            <p:nvPr/>
          </p:nvSpPr>
          <p:spPr bwMode="auto">
            <a:xfrm>
              <a:off x="816" y="3148"/>
              <a:ext cx="807" cy="212"/>
            </a:xfrm>
            <a:prstGeom prst="rect">
              <a:avLst/>
            </a:prstGeom>
            <a:noFill/>
            <a:ln w="9525">
              <a:noFill/>
              <a:miter lim="800000"/>
              <a:headEnd/>
              <a:tailEnd/>
            </a:ln>
            <a:effectLst/>
          </p:spPr>
          <p:txBody>
            <a:bodyPr wrap="none">
              <a:spAutoFit/>
            </a:bodyPr>
            <a:lstStyle/>
            <a:p>
              <a:r>
                <a:rPr lang="en-US" sz="1600">
                  <a:latin typeface="Helvetica" charset="0"/>
                </a:rPr>
                <a:t>GI2T (1997)</a:t>
              </a:r>
            </a:p>
          </p:txBody>
        </p:sp>
        <p:sp>
          <p:nvSpPr>
            <p:cNvPr id="117777" name="Rectangle 17"/>
            <p:cNvSpPr>
              <a:spLocks noChangeArrowheads="1"/>
            </p:cNvSpPr>
            <p:nvPr/>
          </p:nvSpPr>
          <p:spPr bwMode="auto">
            <a:xfrm>
              <a:off x="288" y="3168"/>
              <a:ext cx="541" cy="173"/>
            </a:xfrm>
            <a:prstGeom prst="rect">
              <a:avLst/>
            </a:prstGeom>
            <a:noFill/>
            <a:ln w="9525">
              <a:noFill/>
              <a:miter lim="800000"/>
              <a:headEnd/>
              <a:tailEnd/>
            </a:ln>
            <a:effectLst/>
          </p:spPr>
          <p:txBody>
            <a:bodyPr wrap="none">
              <a:spAutoFit/>
            </a:bodyPr>
            <a:lstStyle/>
            <a:p>
              <a:r>
                <a:rPr lang="en-US" sz="1200">
                  <a:latin typeface="Helvetica" charset="0"/>
                </a:rPr>
                <a:t>Delta Cep</a:t>
              </a:r>
            </a:p>
          </p:txBody>
        </p:sp>
      </p:grpSp>
      <p:grpSp>
        <p:nvGrpSpPr>
          <p:cNvPr id="6" name="Group 18"/>
          <p:cNvGrpSpPr>
            <a:grpSpLocks/>
          </p:cNvGrpSpPr>
          <p:nvPr/>
        </p:nvGrpSpPr>
        <p:grpSpPr bwMode="auto">
          <a:xfrm>
            <a:off x="2743200" y="2286000"/>
            <a:ext cx="3841750" cy="1952625"/>
            <a:chOff x="1872" y="1392"/>
            <a:chExt cx="2612" cy="1328"/>
          </a:xfrm>
        </p:grpSpPr>
        <p:pic>
          <p:nvPicPr>
            <p:cNvPr id="117779" name="Picture 19" descr="Image 1.pdf                                                    00034349 PowerBook                      BC87EF9C:"/>
            <p:cNvPicPr>
              <a:picLocks noChangeAspect="1" noChangeArrowheads="1"/>
            </p:cNvPicPr>
            <p:nvPr/>
          </p:nvPicPr>
          <p:blipFill>
            <a:blip r:embed="rId7" cstate="print"/>
            <a:srcRect/>
            <a:stretch>
              <a:fillRect/>
            </a:stretch>
          </p:blipFill>
          <p:spPr bwMode="auto">
            <a:xfrm>
              <a:off x="1872" y="1392"/>
              <a:ext cx="2612" cy="1328"/>
            </a:xfrm>
            <a:prstGeom prst="rect">
              <a:avLst/>
            </a:prstGeom>
            <a:noFill/>
            <a:ln w="9525">
              <a:solidFill>
                <a:schemeClr val="tx1"/>
              </a:solidFill>
              <a:miter lim="800000"/>
              <a:headEnd/>
              <a:tailEnd/>
            </a:ln>
          </p:spPr>
        </p:pic>
        <p:sp>
          <p:nvSpPr>
            <p:cNvPr id="117780" name="Text Box 20"/>
            <p:cNvSpPr txBox="1">
              <a:spLocks noChangeArrowheads="1"/>
            </p:cNvSpPr>
            <p:nvPr/>
          </p:nvSpPr>
          <p:spPr bwMode="auto">
            <a:xfrm>
              <a:off x="2256" y="2448"/>
              <a:ext cx="931" cy="207"/>
            </a:xfrm>
            <a:prstGeom prst="rect">
              <a:avLst/>
            </a:prstGeom>
            <a:noFill/>
            <a:ln w="9525">
              <a:noFill/>
              <a:miter lim="800000"/>
              <a:headEnd/>
              <a:tailEnd/>
            </a:ln>
            <a:effectLst/>
          </p:spPr>
          <p:txBody>
            <a:bodyPr wrap="none">
              <a:spAutoFit/>
            </a:bodyPr>
            <a:lstStyle/>
            <a:p>
              <a:r>
                <a:rPr lang="fr-FR" sz="1400">
                  <a:latin typeface="Arial" charset="0"/>
                </a:rPr>
                <a:t>CHARA (2004)</a:t>
              </a:r>
            </a:p>
          </p:txBody>
        </p:sp>
        <p:sp>
          <p:nvSpPr>
            <p:cNvPr id="117781" name="Text Box 21"/>
            <p:cNvSpPr txBox="1">
              <a:spLocks noChangeArrowheads="1"/>
            </p:cNvSpPr>
            <p:nvPr/>
          </p:nvSpPr>
          <p:spPr bwMode="auto">
            <a:xfrm>
              <a:off x="3408" y="1447"/>
              <a:ext cx="439" cy="207"/>
            </a:xfrm>
            <a:prstGeom prst="rect">
              <a:avLst/>
            </a:prstGeom>
            <a:noFill/>
            <a:ln w="9525">
              <a:noFill/>
              <a:miter lim="800000"/>
              <a:headEnd/>
              <a:tailEnd/>
            </a:ln>
            <a:effectLst/>
          </p:spPr>
          <p:txBody>
            <a:bodyPr wrap="none">
              <a:spAutoFit/>
            </a:bodyPr>
            <a:lstStyle/>
            <a:p>
              <a:r>
                <a:rPr lang="fr-FR" sz="1400">
                  <a:latin typeface="Symbol" pitchFamily="18" charset="2"/>
                </a:rPr>
                <a:t>d</a:t>
              </a:r>
              <a:r>
                <a:rPr lang="fr-FR" sz="1400">
                  <a:latin typeface="Arial" charset="0"/>
                </a:rPr>
                <a:t> Cep</a:t>
              </a:r>
            </a:p>
          </p:txBody>
        </p:sp>
      </p:grpSp>
      <p:grpSp>
        <p:nvGrpSpPr>
          <p:cNvPr id="7" name="Group 22"/>
          <p:cNvGrpSpPr>
            <a:grpSpLocks/>
          </p:cNvGrpSpPr>
          <p:nvPr/>
        </p:nvGrpSpPr>
        <p:grpSpPr bwMode="auto">
          <a:xfrm>
            <a:off x="5715000" y="4319588"/>
            <a:ext cx="3276600" cy="2157412"/>
            <a:chOff x="3600" y="2784"/>
            <a:chExt cx="2064" cy="1359"/>
          </a:xfrm>
        </p:grpSpPr>
        <p:pic>
          <p:nvPicPr>
            <p:cNvPr id="117783" name="Picture 23" descr="L_Car_SUSI.pdf                                                 00343E16 PowerBook                      BC87EF9C:"/>
            <p:cNvPicPr>
              <a:picLocks noChangeAspect="1" noChangeArrowheads="1"/>
            </p:cNvPicPr>
            <p:nvPr/>
          </p:nvPicPr>
          <p:blipFill>
            <a:blip r:embed="rId8" cstate="print"/>
            <a:srcRect/>
            <a:stretch>
              <a:fillRect/>
            </a:stretch>
          </p:blipFill>
          <p:spPr bwMode="auto">
            <a:xfrm>
              <a:off x="3600" y="2784"/>
              <a:ext cx="2064" cy="1359"/>
            </a:xfrm>
            <a:prstGeom prst="rect">
              <a:avLst/>
            </a:prstGeom>
            <a:noFill/>
            <a:ln w="6350">
              <a:solidFill>
                <a:srgbClr val="000000"/>
              </a:solidFill>
              <a:miter lim="800000"/>
              <a:headEnd/>
              <a:tailEnd/>
            </a:ln>
          </p:spPr>
        </p:pic>
        <p:sp>
          <p:nvSpPr>
            <p:cNvPr id="117784" name="Text Box 24"/>
            <p:cNvSpPr txBox="1">
              <a:spLocks noChangeArrowheads="1"/>
            </p:cNvSpPr>
            <p:nvPr/>
          </p:nvSpPr>
          <p:spPr bwMode="auto">
            <a:xfrm>
              <a:off x="3966" y="3736"/>
              <a:ext cx="820" cy="212"/>
            </a:xfrm>
            <a:prstGeom prst="rect">
              <a:avLst/>
            </a:prstGeom>
            <a:noFill/>
            <a:ln w="9525">
              <a:noFill/>
              <a:miter lim="800000"/>
              <a:headEnd/>
              <a:tailEnd/>
            </a:ln>
            <a:effectLst/>
          </p:spPr>
          <p:txBody>
            <a:bodyPr wrap="none">
              <a:spAutoFit/>
            </a:bodyPr>
            <a:lstStyle/>
            <a:p>
              <a:r>
                <a:rPr lang="fr-FR" sz="1600">
                  <a:latin typeface="Helvetica" charset="0"/>
                </a:rPr>
                <a:t>SUSI (2003)</a:t>
              </a:r>
            </a:p>
          </p:txBody>
        </p:sp>
        <p:sp>
          <p:nvSpPr>
            <p:cNvPr id="117785" name="Text Box 25"/>
            <p:cNvSpPr txBox="1">
              <a:spLocks noChangeArrowheads="1"/>
            </p:cNvSpPr>
            <p:nvPr/>
          </p:nvSpPr>
          <p:spPr bwMode="auto">
            <a:xfrm>
              <a:off x="5184" y="3770"/>
              <a:ext cx="350" cy="173"/>
            </a:xfrm>
            <a:prstGeom prst="rect">
              <a:avLst/>
            </a:prstGeom>
            <a:noFill/>
            <a:ln w="9525">
              <a:noFill/>
              <a:miter lim="800000"/>
              <a:headEnd/>
              <a:tailEnd/>
            </a:ln>
            <a:effectLst/>
          </p:spPr>
          <p:txBody>
            <a:bodyPr wrap="none">
              <a:spAutoFit/>
            </a:bodyPr>
            <a:lstStyle/>
            <a:p>
              <a:r>
                <a:rPr lang="fr-FR" sz="1200">
                  <a:latin typeface="Helvetica" charset="0"/>
                </a:rPr>
                <a:t>L Car</a:t>
              </a:r>
            </a:p>
          </p:txBody>
        </p:sp>
      </p:grpSp>
      <p:grpSp>
        <p:nvGrpSpPr>
          <p:cNvPr id="8" name="Group 26"/>
          <p:cNvGrpSpPr>
            <a:grpSpLocks/>
          </p:cNvGrpSpPr>
          <p:nvPr/>
        </p:nvGrpSpPr>
        <p:grpSpPr bwMode="auto">
          <a:xfrm>
            <a:off x="2590800" y="4267200"/>
            <a:ext cx="3352800" cy="2387600"/>
            <a:chOff x="2640" y="2496"/>
            <a:chExt cx="2352" cy="1675"/>
          </a:xfrm>
        </p:grpSpPr>
        <p:graphicFrame>
          <p:nvGraphicFramePr>
            <p:cNvPr id="117787" name="Object 27"/>
            <p:cNvGraphicFramePr>
              <a:graphicFrameLocks noChangeAspect="1"/>
            </p:cNvGraphicFramePr>
            <p:nvPr/>
          </p:nvGraphicFramePr>
          <p:xfrm>
            <a:off x="2640" y="2496"/>
            <a:ext cx="2352" cy="1675"/>
          </p:xfrm>
          <a:graphic>
            <a:graphicData uri="http://schemas.openxmlformats.org/presentationml/2006/ole">
              <p:oleObj spid="_x0000_s36866" name="Worksheet" r:id="rId9" imgW="6833616" imgH="4636008" progId="Excel.Sheet.8">
                <p:embed/>
              </p:oleObj>
            </a:graphicData>
          </a:graphic>
        </p:graphicFrame>
        <p:sp>
          <p:nvSpPr>
            <p:cNvPr id="117788" name="Rectangle 28"/>
            <p:cNvSpPr>
              <a:spLocks noChangeArrowheads="1"/>
            </p:cNvSpPr>
            <p:nvPr/>
          </p:nvSpPr>
          <p:spPr bwMode="auto">
            <a:xfrm>
              <a:off x="3024" y="3691"/>
              <a:ext cx="1302" cy="236"/>
            </a:xfrm>
            <a:prstGeom prst="rect">
              <a:avLst/>
            </a:prstGeom>
            <a:noFill/>
            <a:ln w="9525">
              <a:noFill/>
              <a:miter lim="800000"/>
              <a:headEnd/>
              <a:tailEnd/>
            </a:ln>
            <a:effectLst/>
          </p:spPr>
          <p:txBody>
            <a:bodyPr wrap="none">
              <a:spAutoFit/>
            </a:bodyPr>
            <a:lstStyle/>
            <a:p>
              <a:r>
                <a:rPr lang="en-US" sz="1600">
                  <a:latin typeface="Helvetica" charset="0"/>
                </a:rPr>
                <a:t>VINCI/VLTI (2003)</a:t>
              </a:r>
            </a:p>
          </p:txBody>
        </p:sp>
        <p:sp>
          <p:nvSpPr>
            <p:cNvPr id="117789" name="Rectangle 29"/>
            <p:cNvSpPr>
              <a:spLocks noChangeArrowheads="1"/>
            </p:cNvSpPr>
            <p:nvPr/>
          </p:nvSpPr>
          <p:spPr bwMode="auto">
            <a:xfrm>
              <a:off x="4560" y="2587"/>
              <a:ext cx="390" cy="193"/>
            </a:xfrm>
            <a:prstGeom prst="rect">
              <a:avLst/>
            </a:prstGeom>
            <a:noFill/>
            <a:ln w="9525">
              <a:noFill/>
              <a:miter lim="800000"/>
              <a:headEnd/>
              <a:tailEnd/>
            </a:ln>
            <a:effectLst/>
          </p:spPr>
          <p:txBody>
            <a:bodyPr wrap="none">
              <a:spAutoFit/>
            </a:bodyPr>
            <a:lstStyle/>
            <a:p>
              <a:r>
                <a:rPr lang="en-US" sz="1200">
                  <a:latin typeface="Helvetica" charset="0"/>
                </a:rPr>
                <a:t>L Car</a:t>
              </a:r>
            </a:p>
          </p:txBody>
        </p:sp>
      </p:grpSp>
      <p:sp>
        <p:nvSpPr>
          <p:cNvPr id="30" name="Espace réservé de la date 29"/>
          <p:cNvSpPr>
            <a:spLocks noGrp="1"/>
          </p:cNvSpPr>
          <p:nvPr>
            <p:ph type="dt" sz="half" idx="10"/>
          </p:nvPr>
        </p:nvSpPr>
        <p:spPr/>
        <p:txBody>
          <a:bodyPr/>
          <a:lstStyle/>
          <a:p>
            <a:r>
              <a:rPr lang="fr-FR" smtClean="0"/>
              <a:t>06/10/2010</a:t>
            </a:r>
            <a:endParaRPr lang="fr-FR"/>
          </a:p>
        </p:txBody>
      </p:sp>
      <p:sp>
        <p:nvSpPr>
          <p:cNvPr id="31" name="Espace réservé du numéro de diapositive 30"/>
          <p:cNvSpPr>
            <a:spLocks noGrp="1"/>
          </p:cNvSpPr>
          <p:nvPr>
            <p:ph type="sldNum" sz="quarter" idx="12"/>
          </p:nvPr>
        </p:nvSpPr>
        <p:spPr/>
        <p:txBody>
          <a:bodyPr/>
          <a:lstStyle/>
          <a:p>
            <a:fld id="{7A7F6F43-6263-4B2E-B86C-6555E78F1920}" type="slidenum">
              <a:rPr lang="fr-FR" smtClean="0"/>
              <a:pPr/>
              <a:t>3</a:t>
            </a:fld>
            <a:endParaRPr lang="fr-FR"/>
          </a:p>
        </p:txBody>
      </p:sp>
      <p:sp>
        <p:nvSpPr>
          <p:cNvPr id="32" name="Espace réservé du pied de page 31"/>
          <p:cNvSpPr>
            <a:spLocks noGrp="1"/>
          </p:cNvSpPr>
          <p:nvPr>
            <p:ph type="ftr" sz="quarter" idx="11"/>
          </p:nvPr>
        </p:nvSpPr>
        <p:spPr/>
        <p:txBody>
          <a:bodyPr/>
          <a:lstStyle/>
          <a:p>
            <a:r>
              <a:rPr lang="fr-FR" smtClean="0"/>
              <a:t>Forum PNPS 2010  D. Mourard VEGA</a:t>
            </a:r>
            <a:endParaRPr lang="fr-FR"/>
          </a:p>
        </p:txBody>
      </p:sp>
      <p:sp>
        <p:nvSpPr>
          <p:cNvPr id="34"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Exemple bien connu des céphéides</a:t>
            </a:r>
            <a:endParaRPr lang="fr-FR" sz="2400" dirty="0">
              <a:solidFill>
                <a:schemeClr val="bg1"/>
              </a:solidFill>
            </a:endParaRPr>
          </a:p>
        </p:txBody>
      </p:sp>
    </p:spTree>
  </p:cSld>
  <p:clrMapOvr>
    <a:masterClrMapping/>
  </p:clrMapOvr>
  <p:transition advTm="45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7"/>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8"/>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16024" y="1833522"/>
            <a:ext cx="4572000" cy="3611702"/>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5148064" y="3573016"/>
            <a:ext cx="3645750" cy="2880000"/>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5174722" y="692696"/>
            <a:ext cx="3645750" cy="2880000"/>
          </a:xfrm>
          <a:prstGeom prst="rect">
            <a:avLst/>
          </a:prstGeom>
          <a:noFill/>
          <a:ln w="9525">
            <a:noFill/>
            <a:miter lim="800000"/>
            <a:headEnd/>
            <a:tailEnd/>
          </a:ln>
        </p:spPr>
      </p:pic>
      <p:sp>
        <p:nvSpPr>
          <p:cNvPr id="14"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Quelques conséquences: Relation P-R, P-L (V) et P-L (K)</a:t>
            </a:r>
            <a:endParaRPr lang="fr-FR" sz="2400" dirty="0">
              <a:solidFill>
                <a:schemeClr val="bg1"/>
              </a:solidFill>
            </a:endParaRPr>
          </a:p>
        </p:txBody>
      </p:sp>
      <p:sp>
        <p:nvSpPr>
          <p:cNvPr id="15" name="Espace réservé de la date 14"/>
          <p:cNvSpPr>
            <a:spLocks noGrp="1"/>
          </p:cNvSpPr>
          <p:nvPr>
            <p:ph type="dt" sz="half" idx="10"/>
          </p:nvPr>
        </p:nvSpPr>
        <p:spPr/>
        <p:txBody>
          <a:bodyPr/>
          <a:lstStyle/>
          <a:p>
            <a:r>
              <a:rPr lang="fr-FR" smtClean="0"/>
              <a:t>06/10/2010</a:t>
            </a:r>
            <a:endParaRPr lang="fr-FR" dirty="0"/>
          </a:p>
        </p:txBody>
      </p:sp>
      <p:sp>
        <p:nvSpPr>
          <p:cNvPr id="16" name="Espace réservé du numéro de diapositive 15"/>
          <p:cNvSpPr>
            <a:spLocks noGrp="1"/>
          </p:cNvSpPr>
          <p:nvPr>
            <p:ph type="sldNum" sz="quarter" idx="12"/>
          </p:nvPr>
        </p:nvSpPr>
        <p:spPr/>
        <p:txBody>
          <a:bodyPr/>
          <a:lstStyle/>
          <a:p>
            <a:fld id="{7A7F6F43-6263-4B2E-B86C-6555E78F1920}" type="slidenum">
              <a:rPr lang="fr-FR" smtClean="0"/>
              <a:pPr/>
              <a:t>4</a:t>
            </a:fld>
            <a:endParaRPr lang="fr-FR"/>
          </a:p>
        </p:txBody>
      </p:sp>
      <p:sp>
        <p:nvSpPr>
          <p:cNvPr id="17" name="Espace réservé du pied de page 16"/>
          <p:cNvSpPr>
            <a:spLocks noGrp="1"/>
          </p:cNvSpPr>
          <p:nvPr>
            <p:ph type="ftr" sz="quarter" idx="11"/>
          </p:nvPr>
        </p:nvSpPr>
        <p:spPr/>
        <p:txBody>
          <a:bodyPr/>
          <a:lstStyle/>
          <a:p>
            <a:r>
              <a:rPr lang="fr-FR" smtClean="0"/>
              <a:t>Forum PNPS 2010  D. Mourard VEGA</a:t>
            </a:r>
            <a:endParaRPr lang="fr-FR"/>
          </a:p>
        </p:txBody>
      </p:sp>
      <p:sp>
        <p:nvSpPr>
          <p:cNvPr id="9" name="ZoneTexte 8"/>
          <p:cNvSpPr txBox="1"/>
          <p:nvPr/>
        </p:nvSpPr>
        <p:spPr>
          <a:xfrm>
            <a:off x="971600" y="5805264"/>
            <a:ext cx="2150845" cy="369332"/>
          </a:xfrm>
          <a:prstGeom prst="rect">
            <a:avLst/>
          </a:prstGeom>
          <a:noFill/>
        </p:spPr>
        <p:txBody>
          <a:bodyPr wrap="none" rtlCol="0">
            <a:spAutoFit/>
          </a:bodyPr>
          <a:lstStyle/>
          <a:p>
            <a:r>
              <a:rPr lang="fr-FR" dirty="0" err="1" smtClean="0"/>
              <a:t>Kervella</a:t>
            </a:r>
            <a:r>
              <a:rPr lang="fr-FR" dirty="0" smtClean="0"/>
              <a:t> et al., 2004b</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dirty="0" smtClean="0">
                <a:solidFill>
                  <a:schemeClr val="bg1"/>
                </a:solidFill>
              </a:rPr>
              <a:t>Travaux reliés sur la dynamique </a:t>
            </a:r>
            <a:r>
              <a:rPr lang="fr-FR" sz="2400" dirty="0" smtClean="0">
                <a:solidFill>
                  <a:schemeClr val="bg1"/>
                </a:solidFill>
              </a:rPr>
              <a:t>atmosphérique des céphéides</a:t>
            </a:r>
            <a:endParaRPr lang="fr-FR" sz="2400" dirty="0">
              <a:solidFill>
                <a:schemeClr val="bg1"/>
              </a:solidFill>
            </a:endParaRPr>
          </a:p>
        </p:txBody>
      </p:sp>
      <p:sp>
        <p:nvSpPr>
          <p:cNvPr id="15" name="Espace réservé de la date 14"/>
          <p:cNvSpPr>
            <a:spLocks noGrp="1"/>
          </p:cNvSpPr>
          <p:nvPr>
            <p:ph type="dt" sz="half" idx="10"/>
          </p:nvPr>
        </p:nvSpPr>
        <p:spPr/>
        <p:txBody>
          <a:bodyPr/>
          <a:lstStyle/>
          <a:p>
            <a:r>
              <a:rPr lang="fr-FR" smtClean="0"/>
              <a:t>06/10/2010</a:t>
            </a:r>
            <a:endParaRPr lang="fr-FR" dirty="0"/>
          </a:p>
        </p:txBody>
      </p:sp>
      <p:sp>
        <p:nvSpPr>
          <p:cNvPr id="16" name="Espace réservé du numéro de diapositive 15"/>
          <p:cNvSpPr>
            <a:spLocks noGrp="1"/>
          </p:cNvSpPr>
          <p:nvPr>
            <p:ph type="sldNum" sz="quarter" idx="12"/>
          </p:nvPr>
        </p:nvSpPr>
        <p:spPr/>
        <p:txBody>
          <a:bodyPr/>
          <a:lstStyle/>
          <a:p>
            <a:fld id="{7A7F6F43-6263-4B2E-B86C-6555E78F1920}" type="slidenum">
              <a:rPr lang="fr-FR" smtClean="0"/>
              <a:pPr/>
              <a:t>5</a:t>
            </a:fld>
            <a:endParaRPr lang="fr-FR"/>
          </a:p>
        </p:txBody>
      </p:sp>
      <p:sp>
        <p:nvSpPr>
          <p:cNvPr id="17" name="Espace réservé du pied de page 16"/>
          <p:cNvSpPr>
            <a:spLocks noGrp="1"/>
          </p:cNvSpPr>
          <p:nvPr>
            <p:ph type="ftr" sz="quarter" idx="11"/>
          </p:nvPr>
        </p:nvSpPr>
        <p:spPr/>
        <p:txBody>
          <a:bodyPr/>
          <a:lstStyle/>
          <a:p>
            <a:r>
              <a:rPr lang="fr-FR" smtClean="0"/>
              <a:t>Forum PNPS 2010  D. Mourard VEGA</a:t>
            </a:r>
            <a:endParaRPr lang="fr-FR"/>
          </a:p>
        </p:txBody>
      </p:sp>
      <p:sp>
        <p:nvSpPr>
          <p:cNvPr id="10" name="ZoneTexte 9"/>
          <p:cNvSpPr txBox="1"/>
          <p:nvPr/>
        </p:nvSpPr>
        <p:spPr>
          <a:xfrm>
            <a:off x="179512" y="908720"/>
            <a:ext cx="7354834" cy="5355312"/>
          </a:xfrm>
          <a:prstGeom prst="rect">
            <a:avLst/>
          </a:prstGeom>
          <a:noFill/>
        </p:spPr>
        <p:txBody>
          <a:bodyPr wrap="none" rtlCol="0">
            <a:spAutoFit/>
          </a:bodyPr>
          <a:lstStyle/>
          <a:p>
            <a:pPr>
              <a:buFont typeface="Arial" pitchFamily="34" charset="0"/>
              <a:buChar char="•"/>
            </a:pPr>
            <a:r>
              <a:rPr lang="fr-FR" dirty="0" smtClean="0"/>
              <a:t> Etude théorique, numérique et observationnel du facteur de projection</a:t>
            </a:r>
          </a:p>
          <a:p>
            <a:pPr lvl="1">
              <a:buFont typeface="Arial" pitchFamily="34" charset="0"/>
              <a:buChar char="•"/>
            </a:pPr>
            <a:r>
              <a:rPr lang="fr-FR" dirty="0" smtClean="0"/>
              <a:t> p = géométrie * dynamique atmosphérique * structure atmosphère</a:t>
            </a:r>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r>
              <a:rPr lang="fr-FR" dirty="0" smtClean="0"/>
              <a:t> Relation empirique p(P)</a:t>
            </a:r>
          </a:p>
          <a:p>
            <a:pPr lvl="1">
              <a:buFont typeface="Arial" pitchFamily="34" charset="0"/>
              <a:buChar char="•"/>
            </a:pPr>
            <a:r>
              <a:rPr lang="fr-FR" dirty="0" smtClean="0"/>
              <a:t> </a:t>
            </a:r>
            <a:r>
              <a:rPr lang="fr-FR" dirty="0" err="1" smtClean="0"/>
              <a:t>Nardetto</a:t>
            </a:r>
            <a:r>
              <a:rPr lang="fr-FR" dirty="0" smtClean="0"/>
              <a:t> et al (2008); données HARPS + modèles</a:t>
            </a:r>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r>
              <a:rPr lang="fr-FR" dirty="0" smtClean="0"/>
              <a:t> Conséquences de ces études sur la dynamique de la voie lactée</a:t>
            </a:r>
          </a:p>
          <a:p>
            <a:pPr lvl="1">
              <a:buFont typeface="Arial" pitchFamily="34" charset="0"/>
              <a:buChar char="•"/>
            </a:pPr>
            <a:r>
              <a:rPr lang="fr-FR" dirty="0" smtClean="0"/>
              <a:t> K facteur des céphéides (</a:t>
            </a:r>
            <a:r>
              <a:rPr lang="fr-FR" dirty="0" err="1" smtClean="0"/>
              <a:t>Nardetto</a:t>
            </a:r>
            <a:r>
              <a:rPr lang="fr-FR" dirty="0" smtClean="0"/>
              <a:t> et al. 2008)</a:t>
            </a:r>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r>
              <a:rPr lang="fr-FR" dirty="0" smtClean="0"/>
              <a:t> Détection et caractérisation d’enveloppes circumstellaires dans l’infrarouge</a:t>
            </a:r>
          </a:p>
          <a:p>
            <a:pPr>
              <a:buFont typeface="Arial" pitchFamily="34" charset="0"/>
              <a:buChar char="•"/>
            </a:pPr>
            <a:endParaRPr lang="fr-FR" dirty="0" smtClean="0"/>
          </a:p>
          <a:p>
            <a:pPr>
              <a:buFont typeface="Arial" pitchFamily="34" charset="0"/>
              <a:buChar char="•"/>
            </a:pPr>
            <a:endParaRPr lang="fr-FR" dirty="0"/>
          </a:p>
        </p:txBody>
      </p:sp>
      <p:pic>
        <p:nvPicPr>
          <p:cNvPr id="53250" name="Picture 2"/>
          <p:cNvPicPr>
            <a:picLocks noChangeAspect="1" noChangeArrowheads="1"/>
          </p:cNvPicPr>
          <p:nvPr/>
        </p:nvPicPr>
        <p:blipFill>
          <a:blip r:embed="rId2" cstate="print"/>
          <a:srcRect/>
          <a:stretch>
            <a:fillRect/>
          </a:stretch>
        </p:blipFill>
        <p:spPr bwMode="auto">
          <a:xfrm>
            <a:off x="5508104" y="1564870"/>
            <a:ext cx="3611488" cy="24401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r>
              <a:rPr lang="fr-FR" smtClean="0"/>
              <a:t>06/10/2010</a:t>
            </a:r>
            <a:endParaRPr lang="fr-FR"/>
          </a:p>
        </p:txBody>
      </p:sp>
      <p:sp>
        <p:nvSpPr>
          <p:cNvPr id="9" name="Espace réservé du numéro de diapositive 8"/>
          <p:cNvSpPr>
            <a:spLocks noGrp="1"/>
          </p:cNvSpPr>
          <p:nvPr>
            <p:ph type="sldNum" sz="quarter" idx="12"/>
          </p:nvPr>
        </p:nvSpPr>
        <p:spPr/>
        <p:txBody>
          <a:bodyPr/>
          <a:lstStyle/>
          <a:p>
            <a:fld id="{7A7F6F43-6263-4B2E-B86C-6555E78F1920}" type="slidenum">
              <a:rPr lang="fr-FR" smtClean="0"/>
              <a:pPr/>
              <a:t>6</a:t>
            </a:fld>
            <a:endParaRPr lang="fr-FR"/>
          </a:p>
        </p:txBody>
      </p:sp>
      <p:sp>
        <p:nvSpPr>
          <p:cNvPr id="10" name="Espace réservé du pied de page 9"/>
          <p:cNvSpPr>
            <a:spLocks noGrp="1"/>
          </p:cNvSpPr>
          <p:nvPr>
            <p:ph type="ftr" sz="quarter" idx="11"/>
          </p:nvPr>
        </p:nvSpPr>
        <p:spPr/>
        <p:txBody>
          <a:bodyPr/>
          <a:lstStyle/>
          <a:p>
            <a:r>
              <a:rPr lang="fr-FR" smtClean="0"/>
              <a:t>Forum PNPS 2010  D. Mourard VEGA</a:t>
            </a:r>
            <a:endParaRPr lang="fr-FR"/>
          </a:p>
        </p:txBody>
      </p:sp>
      <p:sp>
        <p:nvSpPr>
          <p:cNvPr id="13"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smtClean="0">
                <a:solidFill>
                  <a:srgbClr val="FFFFFF"/>
                </a:solidFill>
                <a:latin typeface="Calibri" pitchFamily="-112" charset="0"/>
              </a:rPr>
              <a:t>Apport de VEGA</a:t>
            </a:r>
            <a:endParaRPr lang="fr-FR" sz="2400">
              <a:solidFill>
                <a:schemeClr val="bg1"/>
              </a:solidFill>
            </a:endParaRPr>
          </a:p>
        </p:txBody>
      </p:sp>
      <p:pic>
        <p:nvPicPr>
          <p:cNvPr id="14" name="Picture 2" descr="terreNuit"/>
          <p:cNvPicPr>
            <a:picLocks noChangeAspect="1" noChangeArrowheads="1"/>
          </p:cNvPicPr>
          <p:nvPr/>
        </p:nvPicPr>
        <p:blipFill>
          <a:blip r:embed="rId3" cstate="print"/>
          <a:srcRect/>
          <a:stretch>
            <a:fillRect/>
          </a:stretch>
        </p:blipFill>
        <p:spPr bwMode="auto">
          <a:xfrm>
            <a:off x="-36513" y="-99392"/>
            <a:ext cx="9217026" cy="7183438"/>
          </a:xfrm>
          <a:prstGeom prst="rect">
            <a:avLst/>
          </a:prstGeom>
          <a:noFill/>
          <a:ln w="9525">
            <a:noFill/>
            <a:miter lim="800000"/>
            <a:headEnd/>
            <a:tailEnd/>
          </a:ln>
        </p:spPr>
      </p:pic>
      <p:sp>
        <p:nvSpPr>
          <p:cNvPr id="15" name="Text Box 3"/>
          <p:cNvSpPr txBox="1">
            <a:spLocks noChangeArrowheads="1"/>
          </p:cNvSpPr>
          <p:nvPr/>
        </p:nvSpPr>
        <p:spPr bwMode="auto">
          <a:xfrm>
            <a:off x="-108520" y="-57001"/>
            <a:ext cx="8428718" cy="461665"/>
          </a:xfrm>
          <a:prstGeom prst="rect">
            <a:avLst/>
          </a:prstGeom>
          <a:noFill/>
          <a:ln w="9525">
            <a:noFill/>
            <a:miter lim="800000"/>
            <a:headEnd/>
            <a:tailEnd/>
          </a:ln>
        </p:spPr>
        <p:txBody>
          <a:bodyPr wrap="none">
            <a:spAutoFit/>
          </a:bodyPr>
          <a:lstStyle/>
          <a:p>
            <a:pPr algn="ctr"/>
            <a:r>
              <a:rPr lang="fr-FR" sz="2400" dirty="0" smtClean="0">
                <a:solidFill>
                  <a:schemeClr val="bg1"/>
                </a:solidFill>
                <a:latin typeface="Calibri" pitchFamily="34" charset="0"/>
              </a:rPr>
              <a:t>Haute résolution angulaire et spectrale (0.3mas et R=6000/30000)</a:t>
            </a:r>
            <a:endParaRPr lang="fr-FR" sz="2400" dirty="0">
              <a:solidFill>
                <a:schemeClr val="bg1"/>
              </a:solidFill>
              <a:latin typeface="Calibri" pitchFamily="34" charset="0"/>
            </a:endParaRPr>
          </a:p>
        </p:txBody>
      </p:sp>
      <p:pic>
        <p:nvPicPr>
          <p:cNvPr id="16" name="Picture 4" descr="IMG_5156"/>
          <p:cNvPicPr>
            <a:picLocks noChangeAspect="1" noChangeArrowheads="1"/>
          </p:cNvPicPr>
          <p:nvPr/>
        </p:nvPicPr>
        <p:blipFill>
          <a:blip r:embed="rId4" cstate="print"/>
          <a:srcRect l="5351" t="5331" r="18642" b="25323"/>
          <a:stretch>
            <a:fillRect/>
          </a:stretch>
        </p:blipFill>
        <p:spPr bwMode="auto">
          <a:xfrm>
            <a:off x="7235825" y="981075"/>
            <a:ext cx="1835150" cy="1255713"/>
          </a:xfrm>
          <a:prstGeom prst="rect">
            <a:avLst/>
          </a:prstGeom>
          <a:noFill/>
          <a:ln w="12700">
            <a:solidFill>
              <a:schemeClr val="accent2"/>
            </a:solidFill>
            <a:miter lim="800000"/>
            <a:headEnd/>
            <a:tailEnd/>
          </a:ln>
        </p:spPr>
      </p:pic>
      <p:pic>
        <p:nvPicPr>
          <p:cNvPr id="17" name="Picture 5"/>
          <p:cNvPicPr>
            <a:picLocks noChangeArrowheads="1"/>
          </p:cNvPicPr>
          <p:nvPr/>
        </p:nvPicPr>
        <p:blipFill>
          <a:blip r:embed="rId5" cstate="print"/>
          <a:srcRect/>
          <a:stretch>
            <a:fillRect/>
          </a:stretch>
        </p:blipFill>
        <p:spPr bwMode="auto">
          <a:xfrm>
            <a:off x="36513" y="1773238"/>
            <a:ext cx="2879725" cy="1223962"/>
          </a:xfrm>
          <a:prstGeom prst="rect">
            <a:avLst/>
          </a:prstGeom>
          <a:noFill/>
          <a:ln w="28575">
            <a:solidFill>
              <a:schemeClr val="accent2"/>
            </a:solidFill>
            <a:miter lim="800000"/>
            <a:headEnd/>
            <a:tailEnd/>
          </a:ln>
        </p:spPr>
      </p:pic>
      <p:sp>
        <p:nvSpPr>
          <p:cNvPr id="18" name="Freeform 6"/>
          <p:cNvSpPr>
            <a:spLocks/>
          </p:cNvSpPr>
          <p:nvPr/>
        </p:nvSpPr>
        <p:spPr bwMode="auto">
          <a:xfrm>
            <a:off x="2916238" y="1460500"/>
            <a:ext cx="4319587" cy="960438"/>
          </a:xfrm>
          <a:custGeom>
            <a:avLst/>
            <a:gdLst>
              <a:gd name="T0" fmla="*/ 0 w 2948"/>
              <a:gd name="T1" fmla="*/ 2147483647 h 605"/>
              <a:gd name="T2" fmla="*/ 2147483647 w 2948"/>
              <a:gd name="T3" fmla="*/ 2147483647 h 605"/>
              <a:gd name="T4" fmla="*/ 2147483647 w 2948"/>
              <a:gd name="T5" fmla="*/ 2147483647 h 605"/>
              <a:gd name="T6" fmla="*/ 2147483647 w 2948"/>
              <a:gd name="T7" fmla="*/ 2147483647 h 605"/>
              <a:gd name="T8" fmla="*/ 2147483647 w 2948"/>
              <a:gd name="T9" fmla="*/ 2147483647 h 605"/>
              <a:gd name="T10" fmla="*/ 0 60000 65536"/>
              <a:gd name="T11" fmla="*/ 0 60000 65536"/>
              <a:gd name="T12" fmla="*/ 0 60000 65536"/>
              <a:gd name="T13" fmla="*/ 0 60000 65536"/>
              <a:gd name="T14" fmla="*/ 0 60000 65536"/>
              <a:gd name="T15" fmla="*/ 0 w 2948"/>
              <a:gd name="T16" fmla="*/ 0 h 605"/>
              <a:gd name="T17" fmla="*/ 2948 w 2948"/>
              <a:gd name="T18" fmla="*/ 605 h 605"/>
            </a:gdLst>
            <a:ahLst/>
            <a:cxnLst>
              <a:cxn ang="T10">
                <a:pos x="T0" y="T1"/>
              </a:cxn>
              <a:cxn ang="T11">
                <a:pos x="T2" y="T3"/>
              </a:cxn>
              <a:cxn ang="T12">
                <a:pos x="T4" y="T5"/>
              </a:cxn>
              <a:cxn ang="T13">
                <a:pos x="T6" y="T7"/>
              </a:cxn>
              <a:cxn ang="T14">
                <a:pos x="T8" y="T9"/>
              </a:cxn>
            </a:cxnLst>
            <a:rect l="T15" t="T16" r="T17" b="T18"/>
            <a:pathLst>
              <a:path w="2948" h="605">
                <a:moveTo>
                  <a:pt x="0" y="605"/>
                </a:moveTo>
                <a:cubicBezTo>
                  <a:pt x="200" y="427"/>
                  <a:pt x="401" y="249"/>
                  <a:pt x="635" y="151"/>
                </a:cubicBezTo>
                <a:cubicBezTo>
                  <a:pt x="869" y="53"/>
                  <a:pt x="1104" y="30"/>
                  <a:pt x="1406" y="15"/>
                </a:cubicBezTo>
                <a:cubicBezTo>
                  <a:pt x="1708" y="0"/>
                  <a:pt x="2192" y="46"/>
                  <a:pt x="2449" y="61"/>
                </a:cubicBezTo>
                <a:cubicBezTo>
                  <a:pt x="2706" y="76"/>
                  <a:pt x="2827" y="91"/>
                  <a:pt x="2948" y="106"/>
                </a:cubicBezTo>
              </a:path>
            </a:pathLst>
          </a:custGeom>
          <a:noFill/>
          <a:ln w="28575" cmpd="sng">
            <a:solidFill>
              <a:srgbClr val="FFFF00"/>
            </a:solidFill>
            <a:round/>
            <a:headEnd type="triangle" w="med" len="med"/>
            <a:tailEnd type="triangle" w="med" len="med"/>
          </a:ln>
        </p:spPr>
        <p:txBody>
          <a:bodyPr/>
          <a:lstStyle/>
          <a:p>
            <a:endParaRPr lang="fr-FR"/>
          </a:p>
        </p:txBody>
      </p:sp>
      <p:grpSp>
        <p:nvGrpSpPr>
          <p:cNvPr id="19" name="Group 7"/>
          <p:cNvGrpSpPr>
            <a:grpSpLocks/>
          </p:cNvGrpSpPr>
          <p:nvPr/>
        </p:nvGrpSpPr>
        <p:grpSpPr bwMode="auto">
          <a:xfrm>
            <a:off x="250825" y="4365625"/>
            <a:ext cx="1601788" cy="2085975"/>
            <a:chOff x="204" y="3022"/>
            <a:chExt cx="1009" cy="1314"/>
          </a:xfrm>
        </p:grpSpPr>
        <p:pic>
          <p:nvPicPr>
            <p:cNvPr id="20" name="Picture 8"/>
            <p:cNvPicPr>
              <a:picLocks noChangeAspect="1" noChangeArrowheads="1"/>
            </p:cNvPicPr>
            <p:nvPr/>
          </p:nvPicPr>
          <p:blipFill>
            <a:blip r:embed="rId6" cstate="print"/>
            <a:srcRect/>
            <a:stretch>
              <a:fillRect/>
            </a:stretch>
          </p:blipFill>
          <p:spPr bwMode="auto">
            <a:xfrm>
              <a:off x="476" y="3022"/>
              <a:ext cx="445" cy="916"/>
            </a:xfrm>
            <a:prstGeom prst="rect">
              <a:avLst/>
            </a:prstGeom>
            <a:noFill/>
            <a:ln w="9525">
              <a:noFill/>
              <a:miter lim="800000"/>
              <a:headEnd/>
              <a:tailEnd/>
            </a:ln>
          </p:spPr>
        </p:pic>
        <p:sp>
          <p:nvSpPr>
            <p:cNvPr id="21" name="Text Box 9"/>
            <p:cNvSpPr txBox="1">
              <a:spLocks noChangeArrowheads="1"/>
            </p:cNvSpPr>
            <p:nvPr/>
          </p:nvSpPr>
          <p:spPr bwMode="auto">
            <a:xfrm>
              <a:off x="204" y="3929"/>
              <a:ext cx="1009" cy="407"/>
            </a:xfrm>
            <a:prstGeom prst="rect">
              <a:avLst/>
            </a:prstGeom>
            <a:noFill/>
            <a:ln w="9525">
              <a:noFill/>
              <a:miter lim="800000"/>
              <a:headEnd/>
              <a:tailEnd/>
            </a:ln>
          </p:spPr>
          <p:txBody>
            <a:bodyPr wrap="none">
              <a:spAutoFit/>
            </a:bodyPr>
            <a:lstStyle/>
            <a:p>
              <a:pPr algn="ctr"/>
              <a:r>
                <a:rPr lang="fr-FR" smtClean="0">
                  <a:solidFill>
                    <a:schemeClr val="bg1"/>
                  </a:solidFill>
                  <a:latin typeface="Calibri" pitchFamily="34" charset="0"/>
                </a:rPr>
                <a:t>Mode 3T</a:t>
              </a:r>
            </a:p>
            <a:p>
              <a:pPr algn="ctr"/>
              <a:r>
                <a:rPr lang="fr-FR" smtClean="0">
                  <a:solidFill>
                    <a:schemeClr val="bg1"/>
                  </a:solidFill>
                  <a:latin typeface="Calibri" pitchFamily="34" charset="0"/>
                </a:rPr>
                <a:t>HD3360- 10-08</a:t>
              </a:r>
              <a:endParaRPr lang="fr-FR">
                <a:solidFill>
                  <a:schemeClr val="bg1"/>
                </a:solidFill>
                <a:latin typeface="Calibri" pitchFamily="34" charset="0"/>
              </a:endParaRPr>
            </a:p>
          </p:txBody>
        </p:sp>
      </p:grpSp>
      <p:grpSp>
        <p:nvGrpSpPr>
          <p:cNvPr id="22" name="Group 10"/>
          <p:cNvGrpSpPr>
            <a:grpSpLocks/>
          </p:cNvGrpSpPr>
          <p:nvPr/>
        </p:nvGrpSpPr>
        <p:grpSpPr bwMode="auto">
          <a:xfrm>
            <a:off x="2555875" y="4675188"/>
            <a:ext cx="2397127" cy="1706562"/>
            <a:chOff x="1778" y="2448"/>
            <a:chExt cx="1510" cy="1075"/>
          </a:xfrm>
        </p:grpSpPr>
        <p:pic>
          <p:nvPicPr>
            <p:cNvPr id="23" name="Picture 11"/>
            <p:cNvPicPr>
              <a:picLocks noChangeAspect="1" noChangeArrowheads="1"/>
            </p:cNvPicPr>
            <p:nvPr/>
          </p:nvPicPr>
          <p:blipFill>
            <a:blip r:embed="rId7" cstate="print"/>
            <a:srcRect/>
            <a:stretch>
              <a:fillRect/>
            </a:stretch>
          </p:blipFill>
          <p:spPr bwMode="auto">
            <a:xfrm>
              <a:off x="1836" y="2448"/>
              <a:ext cx="1452" cy="846"/>
            </a:xfrm>
            <a:prstGeom prst="rect">
              <a:avLst/>
            </a:prstGeom>
            <a:noFill/>
            <a:ln w="9525">
              <a:noFill/>
              <a:miter lim="800000"/>
              <a:headEnd/>
              <a:tailEnd/>
            </a:ln>
          </p:spPr>
        </p:pic>
        <p:sp>
          <p:nvSpPr>
            <p:cNvPr id="24" name="Text Box 12"/>
            <p:cNvSpPr txBox="1">
              <a:spLocks noChangeArrowheads="1"/>
            </p:cNvSpPr>
            <p:nvPr/>
          </p:nvSpPr>
          <p:spPr bwMode="auto">
            <a:xfrm>
              <a:off x="1778" y="3290"/>
              <a:ext cx="1471" cy="233"/>
            </a:xfrm>
            <a:prstGeom prst="rect">
              <a:avLst/>
            </a:prstGeom>
            <a:noFill/>
            <a:ln w="9525">
              <a:noFill/>
              <a:miter lim="800000"/>
              <a:headEnd/>
              <a:tailEnd/>
            </a:ln>
          </p:spPr>
          <p:txBody>
            <a:bodyPr wrap="none">
              <a:spAutoFit/>
            </a:bodyPr>
            <a:lstStyle/>
            <a:p>
              <a:r>
                <a:rPr lang="fr-FR" smtClean="0">
                  <a:solidFill>
                    <a:schemeClr val="bg1"/>
                  </a:solidFill>
                  <a:latin typeface="Calibri" pitchFamily="34" charset="0"/>
                </a:rPr>
                <a:t>Mesures différentielles</a:t>
              </a:r>
              <a:endParaRPr lang="fr-FR">
                <a:solidFill>
                  <a:schemeClr val="bg1"/>
                </a:solidFill>
                <a:latin typeface="Calibri" pitchFamily="34" charset="0"/>
              </a:endParaRPr>
            </a:p>
          </p:txBody>
        </p:sp>
      </p:grpSp>
      <p:grpSp>
        <p:nvGrpSpPr>
          <p:cNvPr id="25" name="Group 13"/>
          <p:cNvGrpSpPr>
            <a:grpSpLocks/>
          </p:cNvGrpSpPr>
          <p:nvPr/>
        </p:nvGrpSpPr>
        <p:grpSpPr bwMode="auto">
          <a:xfrm>
            <a:off x="5827713" y="4078287"/>
            <a:ext cx="3137254" cy="2580032"/>
            <a:chOff x="3833" y="2245"/>
            <a:chExt cx="1633" cy="1324"/>
          </a:xfrm>
        </p:grpSpPr>
        <p:pic>
          <p:nvPicPr>
            <p:cNvPr id="26" name="Picture 14"/>
            <p:cNvPicPr>
              <a:picLocks noChangeAspect="1" noChangeArrowheads="1"/>
            </p:cNvPicPr>
            <p:nvPr/>
          </p:nvPicPr>
          <p:blipFill>
            <a:blip r:embed="rId8" cstate="print"/>
            <a:srcRect/>
            <a:stretch>
              <a:fillRect/>
            </a:stretch>
          </p:blipFill>
          <p:spPr bwMode="auto">
            <a:xfrm>
              <a:off x="3833" y="2245"/>
              <a:ext cx="1633" cy="1173"/>
            </a:xfrm>
            <a:prstGeom prst="rect">
              <a:avLst/>
            </a:prstGeom>
            <a:noFill/>
            <a:ln w="9525">
              <a:noFill/>
              <a:miter lim="800000"/>
              <a:headEnd/>
              <a:tailEnd/>
            </a:ln>
          </p:spPr>
        </p:pic>
        <p:sp>
          <p:nvSpPr>
            <p:cNvPr id="27" name="Text Box 15"/>
            <p:cNvSpPr txBox="1">
              <a:spLocks noChangeArrowheads="1"/>
            </p:cNvSpPr>
            <p:nvPr/>
          </p:nvSpPr>
          <p:spPr bwMode="auto">
            <a:xfrm>
              <a:off x="3897" y="3379"/>
              <a:ext cx="1391" cy="190"/>
            </a:xfrm>
            <a:prstGeom prst="rect">
              <a:avLst/>
            </a:prstGeom>
            <a:noFill/>
            <a:ln w="9525">
              <a:noFill/>
              <a:miter lim="800000"/>
              <a:headEnd/>
              <a:tailEnd/>
            </a:ln>
          </p:spPr>
          <p:txBody>
            <a:bodyPr wrap="none">
              <a:spAutoFit/>
            </a:bodyPr>
            <a:lstStyle/>
            <a:p>
              <a:r>
                <a:rPr lang="fr-FR" smtClean="0">
                  <a:solidFill>
                    <a:schemeClr val="bg1"/>
                  </a:solidFill>
                  <a:latin typeface="Calibri" pitchFamily="34" charset="0"/>
                </a:rPr>
                <a:t>Paramètres fondamentaux</a:t>
              </a:r>
              <a:endParaRPr lang="fr-FR">
                <a:solidFill>
                  <a:schemeClr val="bg1"/>
                </a:solidFill>
                <a:latin typeface="Calibri" pitchFamily="34" charset="0"/>
              </a:endParaRPr>
            </a:p>
          </p:txBody>
        </p:sp>
      </p:grpSp>
      <p:sp>
        <p:nvSpPr>
          <p:cNvPr id="31" name="Text Box 3"/>
          <p:cNvSpPr txBox="1">
            <a:spLocks noChangeArrowheads="1"/>
          </p:cNvSpPr>
          <p:nvPr/>
        </p:nvSpPr>
        <p:spPr bwMode="auto">
          <a:xfrm>
            <a:off x="7095205" y="549275"/>
            <a:ext cx="2114811" cy="461665"/>
          </a:xfrm>
          <a:prstGeom prst="rect">
            <a:avLst/>
          </a:prstGeom>
          <a:noFill/>
          <a:ln w="9525">
            <a:noFill/>
            <a:miter lim="800000"/>
            <a:headEnd/>
            <a:tailEnd/>
          </a:ln>
        </p:spPr>
        <p:txBody>
          <a:bodyPr wrap="none">
            <a:spAutoFit/>
          </a:bodyPr>
          <a:lstStyle/>
          <a:p>
            <a:pPr algn="ctr"/>
            <a:r>
              <a:rPr lang="fr-FR" sz="2400" smtClean="0">
                <a:solidFill>
                  <a:schemeClr val="bg1"/>
                </a:solidFill>
                <a:latin typeface="Calibri" pitchFamily="34" charset="0"/>
              </a:rPr>
              <a:t>Remote control</a:t>
            </a:r>
            <a:endParaRPr lang="fr-FR" sz="2400">
              <a:solidFill>
                <a:schemeClr val="bg1"/>
              </a:solidFill>
              <a:latin typeface="Calibri" pitchFamily="34" charset="0"/>
            </a:endParaRPr>
          </a:p>
        </p:txBody>
      </p:sp>
      <p:sp>
        <p:nvSpPr>
          <p:cNvPr id="32" name="Text Box 3"/>
          <p:cNvSpPr txBox="1">
            <a:spLocks noChangeArrowheads="1"/>
          </p:cNvSpPr>
          <p:nvPr/>
        </p:nvSpPr>
        <p:spPr bwMode="auto">
          <a:xfrm>
            <a:off x="468313" y="1412875"/>
            <a:ext cx="1798637" cy="461963"/>
          </a:xfrm>
          <a:prstGeom prst="rect">
            <a:avLst/>
          </a:prstGeom>
          <a:noFill/>
          <a:ln w="9525">
            <a:noFill/>
            <a:miter lim="800000"/>
            <a:headEnd/>
            <a:tailEnd/>
          </a:ln>
        </p:spPr>
        <p:txBody>
          <a:bodyPr wrap="none">
            <a:spAutoFit/>
          </a:bodyPr>
          <a:lstStyle/>
          <a:p>
            <a:pPr algn="ctr"/>
            <a:r>
              <a:rPr lang="fr-FR" sz="2400" smtClean="0">
                <a:solidFill>
                  <a:schemeClr val="bg1"/>
                </a:solidFill>
                <a:latin typeface="Calibri" pitchFamily="34" charset="0"/>
              </a:rPr>
              <a:t>CHARA Array</a:t>
            </a:r>
            <a:endParaRPr lang="fr-FR" sz="2400">
              <a:solidFill>
                <a:schemeClr val="bg1"/>
              </a:solidFill>
              <a:latin typeface="Calibri" pitchFamily="34" charset="0"/>
            </a:endParaRPr>
          </a:p>
        </p:txBody>
      </p:sp>
      <p:sp>
        <p:nvSpPr>
          <p:cNvPr id="33" name="ZoneTexte 21"/>
          <p:cNvSpPr txBox="1">
            <a:spLocks noChangeArrowheads="1"/>
          </p:cNvSpPr>
          <p:nvPr/>
        </p:nvSpPr>
        <p:spPr bwMode="auto">
          <a:xfrm>
            <a:off x="4067175" y="2565400"/>
            <a:ext cx="3874522" cy="1200329"/>
          </a:xfrm>
          <a:prstGeom prst="rect">
            <a:avLst/>
          </a:prstGeom>
          <a:noFill/>
          <a:ln w="28575">
            <a:solidFill>
              <a:schemeClr val="bg1"/>
            </a:solidFill>
            <a:miter lim="800000"/>
            <a:headEnd/>
            <a:tailEnd/>
          </a:ln>
        </p:spPr>
        <p:txBody>
          <a:bodyPr wrap="none">
            <a:spAutoFit/>
          </a:bodyPr>
          <a:lstStyle/>
          <a:p>
            <a:r>
              <a:rPr lang="fr-FR">
                <a:solidFill>
                  <a:schemeClr val="bg1"/>
                </a:solidFill>
              </a:rPr>
              <a:t>09-2007: Integration</a:t>
            </a:r>
          </a:p>
          <a:p>
            <a:r>
              <a:rPr lang="fr-FR">
                <a:solidFill>
                  <a:schemeClr val="bg1"/>
                </a:solidFill>
              </a:rPr>
              <a:t>07-2008: </a:t>
            </a:r>
            <a:r>
              <a:rPr lang="fr-FR" smtClean="0">
                <a:solidFill>
                  <a:schemeClr val="bg1"/>
                </a:solidFill>
              </a:rPr>
              <a:t>Premières </a:t>
            </a:r>
            <a:r>
              <a:rPr lang="fr-FR">
                <a:solidFill>
                  <a:schemeClr val="bg1"/>
                </a:solidFill>
              </a:rPr>
              <a:t>observations</a:t>
            </a:r>
          </a:p>
          <a:p>
            <a:r>
              <a:rPr lang="fr-FR">
                <a:solidFill>
                  <a:schemeClr val="bg1"/>
                </a:solidFill>
              </a:rPr>
              <a:t>07-2009: </a:t>
            </a:r>
            <a:r>
              <a:rPr lang="fr-FR" smtClean="0">
                <a:solidFill>
                  <a:schemeClr val="bg1"/>
                </a:solidFill>
              </a:rPr>
              <a:t>Operation en remote</a:t>
            </a:r>
            <a:endParaRPr lang="fr-FR">
              <a:solidFill>
                <a:schemeClr val="bg1"/>
              </a:solidFill>
            </a:endParaRPr>
          </a:p>
          <a:p>
            <a:r>
              <a:rPr lang="fr-FR">
                <a:solidFill>
                  <a:schemeClr val="bg1"/>
                </a:solidFill>
              </a:rPr>
              <a:t>06-2010: </a:t>
            </a:r>
            <a:r>
              <a:rPr lang="fr-FR" smtClean="0">
                <a:solidFill>
                  <a:schemeClr val="bg1"/>
                </a:solidFill>
              </a:rPr>
              <a:t>Premiers papiers scientifiques</a:t>
            </a:r>
            <a:endParaRPr lang="fr-FR">
              <a:solidFill>
                <a:schemeClr val="bg1"/>
              </a:solidFill>
            </a:endParaRPr>
          </a:p>
        </p:txBody>
      </p:sp>
    </p:spTree>
  </p:cSld>
  <p:clrMapOvr>
    <a:masterClrMapping/>
  </p:clrMapOvr>
  <p:transition advTm="6587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152400" y="1341438"/>
            <a:ext cx="4800600" cy="4678362"/>
          </a:xfrm>
          <a:prstGeom prst="rect">
            <a:avLst/>
          </a:prstGeom>
          <a:noFill/>
          <a:ln w="9525">
            <a:noFill/>
            <a:miter lim="800000"/>
            <a:headEnd/>
            <a:tailEnd/>
          </a:ln>
        </p:spPr>
        <p:txBody>
          <a:bodyPr/>
          <a:lstStyle/>
          <a:p>
            <a:pPr marL="1143000" lvl="2" indent="-228600" eaLnBrk="0" hangingPunct="0">
              <a:spcBef>
                <a:spcPct val="20000"/>
              </a:spcBef>
            </a:pPr>
            <a:endParaRPr lang="fr-FR" sz="2000">
              <a:solidFill>
                <a:srgbClr val="3333CC"/>
              </a:solidFill>
              <a:latin typeface="Times New Roman" pitchFamily="18" charset="0"/>
              <a:ea typeface="ＭＳ Ｐゴシック" pitchFamily="34" charset="-128"/>
            </a:endParaRPr>
          </a:p>
        </p:txBody>
      </p:sp>
      <p:sp>
        <p:nvSpPr>
          <p:cNvPr id="20484" name="Rectangle 5"/>
          <p:cNvSpPr>
            <a:spLocks noChangeArrowheads="1"/>
          </p:cNvSpPr>
          <p:nvPr/>
        </p:nvSpPr>
        <p:spPr bwMode="auto">
          <a:xfrm>
            <a:off x="330200" y="1426294"/>
            <a:ext cx="3708400" cy="3140075"/>
          </a:xfrm>
          <a:prstGeom prst="rect">
            <a:avLst/>
          </a:prstGeom>
          <a:noFill/>
          <a:ln w="9525">
            <a:noFill/>
            <a:miter lim="800000"/>
            <a:headEnd/>
            <a:tailEnd/>
          </a:ln>
        </p:spPr>
        <p:txBody>
          <a:bodyPr>
            <a:spAutoFit/>
          </a:bodyPr>
          <a:lstStyle/>
          <a:p>
            <a:pPr eaLnBrk="0" hangingPunct="0">
              <a:buFont typeface="Arial" pitchFamily="34" charset="0"/>
              <a:buChar char="•"/>
            </a:pPr>
            <a:r>
              <a:rPr lang="en-GB" dirty="0" smtClean="0">
                <a:solidFill>
                  <a:srgbClr val="0000FF"/>
                </a:solidFill>
                <a:latin typeface="Times New Roman" pitchFamily="18" charset="0"/>
                <a:ea typeface="ＭＳ Ｐゴシック" pitchFamily="34" charset="-128"/>
              </a:rPr>
              <a:t> </a:t>
            </a:r>
            <a:r>
              <a:rPr lang="en-GB" dirty="0" err="1" smtClean="0">
                <a:solidFill>
                  <a:srgbClr val="0000FF"/>
                </a:solidFill>
                <a:latin typeface="Times New Roman" pitchFamily="18" charset="0"/>
                <a:ea typeface="ＭＳ Ｐゴシック" pitchFamily="34" charset="-128"/>
              </a:rPr>
              <a:t>Diamètre</a:t>
            </a:r>
            <a:r>
              <a:rPr lang="en-GB" dirty="0" smtClean="0">
                <a:solidFill>
                  <a:srgbClr val="0000FF"/>
                </a:solidFill>
                <a:latin typeface="Times New Roman" pitchFamily="18" charset="0"/>
                <a:ea typeface="ＭＳ Ｐゴシック" pitchFamily="34" charset="-128"/>
              </a:rPr>
              <a:t> </a:t>
            </a:r>
            <a:r>
              <a:rPr lang="en-GB" dirty="0" err="1" smtClean="0">
                <a:solidFill>
                  <a:srgbClr val="0000FF"/>
                </a:solidFill>
                <a:latin typeface="Times New Roman" pitchFamily="18" charset="0"/>
                <a:ea typeface="ＭＳ Ｐゴシック" pitchFamily="34" charset="-128"/>
              </a:rPr>
              <a:t>angulaire</a:t>
            </a:r>
            <a:r>
              <a:rPr lang="en-GB" dirty="0" smtClean="0">
                <a:solidFill>
                  <a:srgbClr val="0000FF"/>
                </a:solidFill>
                <a:latin typeface="Times New Roman" pitchFamily="18" charset="0"/>
                <a:ea typeface="ＭＳ Ｐゴシック" pitchFamily="34" charset="-128"/>
              </a:rPr>
              <a:t>: </a:t>
            </a:r>
            <a:endParaRPr lang="en-GB" dirty="0">
              <a:solidFill>
                <a:srgbClr val="0000FF"/>
              </a:solidFill>
              <a:latin typeface="Times New Roman" pitchFamily="18" charset="0"/>
              <a:ea typeface="ＭＳ Ｐゴシック" pitchFamily="34" charset="-128"/>
            </a:endParaRPr>
          </a:p>
          <a:p>
            <a:pPr eaLnBrk="0" hangingPunct="0"/>
            <a:r>
              <a:rPr lang="en-GB" dirty="0">
                <a:solidFill>
                  <a:schemeClr val="tx2"/>
                </a:solidFill>
                <a:latin typeface="Times New Roman" pitchFamily="18" charset="0"/>
                <a:ea typeface="ＭＳ Ｐゴシック" pitchFamily="34" charset="-128"/>
              </a:rPr>
              <a:t>13 </a:t>
            </a:r>
            <a:r>
              <a:rPr lang="en-GB" dirty="0" err="1">
                <a:solidFill>
                  <a:schemeClr val="tx2"/>
                </a:solidFill>
                <a:latin typeface="Times New Roman" pitchFamily="18" charset="0"/>
                <a:ea typeface="ＭＳ Ｐゴシック" pitchFamily="34" charset="-128"/>
              </a:rPr>
              <a:t>Cyg</a:t>
            </a:r>
            <a:r>
              <a:rPr lang="en-GB" dirty="0">
                <a:solidFill>
                  <a:schemeClr val="tx2"/>
                </a:solidFill>
                <a:latin typeface="Times New Roman" pitchFamily="18" charset="0"/>
                <a:ea typeface="ＭＳ Ｐゴシック" pitchFamily="34" charset="-128"/>
              </a:rPr>
              <a:t> : F4V (Exoplanets)  </a:t>
            </a:r>
          </a:p>
          <a:p>
            <a:pPr eaLnBrk="0" hangingPunct="0"/>
            <a:r>
              <a:rPr lang="en-GB" dirty="0">
                <a:solidFill>
                  <a:schemeClr val="tx2"/>
                </a:solidFill>
                <a:latin typeface="Times New Roman" pitchFamily="18" charset="0"/>
                <a:ea typeface="ＭＳ Ｐゴシック" pitchFamily="34" charset="-128"/>
              </a:rPr>
              <a:t> </a:t>
            </a:r>
            <a:r>
              <a:rPr lang="fr-FR" dirty="0">
                <a:latin typeface="Symbol" pitchFamily="18" charset="2"/>
                <a:ea typeface="ＭＳ Ｐゴシック" pitchFamily="34" charset="-128"/>
              </a:rPr>
              <a:t>g</a:t>
            </a:r>
            <a:r>
              <a:rPr lang="fr-FR" dirty="0">
                <a:ea typeface="ＭＳ Ｐゴシック" pitchFamily="34" charset="-128"/>
              </a:rPr>
              <a:t> </a:t>
            </a:r>
            <a:r>
              <a:rPr lang="fr-FR" dirty="0" err="1">
                <a:latin typeface="Times New Roman" pitchFamily="18" charset="0"/>
                <a:ea typeface="ＭＳ Ｐゴシック" pitchFamily="34" charset="-128"/>
              </a:rPr>
              <a:t>Equ</a:t>
            </a:r>
            <a:r>
              <a:rPr lang="fr-FR" dirty="0">
                <a:latin typeface="Times New Roman" pitchFamily="18" charset="0"/>
                <a:ea typeface="ＭＳ Ｐゴシック" pitchFamily="34" charset="-128"/>
              </a:rPr>
              <a:t>  : A9p </a:t>
            </a:r>
            <a:r>
              <a:rPr lang="en-GB" b="1" dirty="0">
                <a:ea typeface="ＭＳ Ｐゴシック" pitchFamily="34" charset="-128"/>
              </a:rPr>
              <a:t> </a:t>
            </a:r>
            <a:r>
              <a:rPr lang="fr-FR" dirty="0">
                <a:latin typeface="Times New Roman" pitchFamily="18" charset="0"/>
                <a:ea typeface="ＭＳ Ｐゴシック" pitchFamily="34" charset="-128"/>
              </a:rPr>
              <a:t>(</a:t>
            </a:r>
            <a:r>
              <a:rPr lang="fr-FR" dirty="0" err="1">
                <a:latin typeface="Times New Roman" pitchFamily="18" charset="0"/>
                <a:ea typeface="ＭＳ Ｐゴシック" pitchFamily="34" charset="-128"/>
              </a:rPr>
              <a:t>RoAp</a:t>
            </a:r>
            <a:r>
              <a:rPr lang="fr-FR" dirty="0">
                <a:latin typeface="Times New Roman" pitchFamily="18" charset="0"/>
                <a:ea typeface="ＭＳ Ｐゴシック" pitchFamily="34" charset="-128"/>
              </a:rPr>
              <a:t>)</a:t>
            </a:r>
            <a:endParaRPr lang="en-GB" dirty="0">
              <a:solidFill>
                <a:schemeClr val="tx2"/>
              </a:solidFill>
              <a:latin typeface="Times New Roman" pitchFamily="18" charset="0"/>
              <a:ea typeface="ＭＳ Ｐゴシック" pitchFamily="34" charset="-128"/>
            </a:endParaRPr>
          </a:p>
          <a:p>
            <a:pPr eaLnBrk="0" hangingPunct="0"/>
            <a:r>
              <a:rPr lang="en-GB" dirty="0">
                <a:solidFill>
                  <a:srgbClr val="0000FF"/>
                </a:solidFill>
                <a:latin typeface="Times New Roman" pitchFamily="18" charset="0"/>
                <a:ea typeface="ＭＳ Ｐゴシック" pitchFamily="34" charset="-128"/>
              </a:rPr>
              <a:t> </a:t>
            </a:r>
          </a:p>
          <a:p>
            <a:pPr eaLnBrk="0" hangingPunct="0">
              <a:buFont typeface="Arial" pitchFamily="34" charset="0"/>
              <a:buChar char="•"/>
            </a:pPr>
            <a:r>
              <a:rPr lang="en-GB" dirty="0" smtClean="0">
                <a:solidFill>
                  <a:srgbClr val="0000FF"/>
                </a:solidFill>
                <a:latin typeface="Times New Roman" pitchFamily="18" charset="0"/>
                <a:ea typeface="ＭＳ Ｐゴシック" pitchFamily="34" charset="-128"/>
              </a:rPr>
              <a:t>Masse</a:t>
            </a:r>
            <a:endParaRPr lang="en-GB" dirty="0">
              <a:solidFill>
                <a:srgbClr val="0000FF"/>
              </a:solidFill>
              <a:latin typeface="Times New Roman" pitchFamily="18" charset="0"/>
              <a:ea typeface="ＭＳ Ｐゴシック" pitchFamily="34" charset="-128"/>
            </a:endParaRPr>
          </a:p>
          <a:p>
            <a:pPr eaLnBrk="0" hangingPunct="0"/>
            <a:r>
              <a:rPr lang="en-GB" dirty="0">
                <a:solidFill>
                  <a:schemeClr val="tx2"/>
                </a:solidFill>
                <a:latin typeface="Times New Roman" pitchFamily="18" charset="0"/>
                <a:ea typeface="ＭＳ Ｐゴシック" pitchFamily="34" charset="-128"/>
              </a:rPr>
              <a:t>β </a:t>
            </a:r>
            <a:r>
              <a:rPr lang="en-GB" dirty="0" err="1">
                <a:solidFill>
                  <a:schemeClr val="tx2"/>
                </a:solidFill>
                <a:latin typeface="Times New Roman" pitchFamily="18" charset="0"/>
                <a:ea typeface="ＭＳ Ｐゴシック" pitchFamily="34" charset="-128"/>
              </a:rPr>
              <a:t>Cep</a:t>
            </a:r>
            <a:r>
              <a:rPr lang="en-GB" dirty="0">
                <a:solidFill>
                  <a:schemeClr val="tx2"/>
                </a:solidFill>
                <a:latin typeface="Times New Roman" pitchFamily="18" charset="0"/>
                <a:ea typeface="ＭＳ Ｐゴシック" pitchFamily="34" charset="-128"/>
              </a:rPr>
              <a:t> : B2IIIev (pulsating binary)</a:t>
            </a:r>
          </a:p>
          <a:p>
            <a:pPr eaLnBrk="0" hangingPunct="0"/>
            <a:r>
              <a:rPr lang="en-GB" dirty="0">
                <a:solidFill>
                  <a:schemeClr val="tx2"/>
                </a:solidFill>
                <a:latin typeface="Times New Roman" pitchFamily="18" charset="0"/>
                <a:ea typeface="ＭＳ Ｐゴシック" pitchFamily="34" charset="-128"/>
              </a:rPr>
              <a:t>48 And : F5IVe</a:t>
            </a:r>
            <a:r>
              <a:rPr lang="en-GB" dirty="0">
                <a:ea typeface="ＭＳ Ｐゴシック" pitchFamily="34" charset="-128"/>
              </a:rPr>
              <a:t> </a:t>
            </a:r>
            <a:r>
              <a:rPr lang="en-GB" dirty="0">
                <a:latin typeface="Times New Roman" pitchFamily="18" charset="0"/>
                <a:ea typeface="ＭＳ Ｐゴシック" pitchFamily="34" charset="-128"/>
              </a:rPr>
              <a:t>(sub-giants)</a:t>
            </a:r>
            <a:endParaRPr lang="en-GB" dirty="0">
              <a:solidFill>
                <a:schemeClr val="tx2"/>
              </a:solidFill>
              <a:latin typeface="Times New Roman" pitchFamily="18" charset="0"/>
              <a:ea typeface="ＭＳ Ｐゴシック" pitchFamily="34" charset="-128"/>
            </a:endParaRPr>
          </a:p>
          <a:p>
            <a:pPr eaLnBrk="0" hangingPunct="0">
              <a:buFont typeface="Arial" pitchFamily="34" charset="0"/>
              <a:buChar char="•"/>
            </a:pPr>
            <a:endParaRPr lang="en-GB" dirty="0">
              <a:solidFill>
                <a:srgbClr val="0000FF"/>
              </a:solidFill>
              <a:latin typeface="Times New Roman" pitchFamily="18" charset="0"/>
              <a:ea typeface="ＭＳ Ｐゴシック" pitchFamily="34" charset="-128"/>
            </a:endParaRPr>
          </a:p>
          <a:p>
            <a:pPr eaLnBrk="0" hangingPunct="0">
              <a:buFont typeface="Arial" pitchFamily="34" charset="0"/>
              <a:buChar char="•"/>
            </a:pPr>
            <a:r>
              <a:rPr lang="en-GB" dirty="0">
                <a:solidFill>
                  <a:srgbClr val="0000FF"/>
                </a:solidFill>
                <a:latin typeface="Times New Roman" pitchFamily="18" charset="0"/>
                <a:ea typeface="ＭＳ Ｐゴシック" pitchFamily="34" charset="-128"/>
              </a:rPr>
              <a:t> Rotation </a:t>
            </a:r>
          </a:p>
          <a:p>
            <a:pPr eaLnBrk="0" hangingPunct="0"/>
            <a:r>
              <a:rPr lang="en-GB" dirty="0">
                <a:solidFill>
                  <a:schemeClr val="tx2"/>
                </a:solidFill>
                <a:latin typeface="Times New Roman" pitchFamily="18" charset="0"/>
                <a:ea typeface="ＭＳ Ｐゴシック" pitchFamily="34" charset="-128"/>
              </a:rPr>
              <a:t>α </a:t>
            </a:r>
            <a:r>
              <a:rPr lang="en-GB" dirty="0" err="1">
                <a:solidFill>
                  <a:schemeClr val="tx2"/>
                </a:solidFill>
                <a:latin typeface="Times New Roman" pitchFamily="18" charset="0"/>
                <a:ea typeface="ＭＳ Ｐゴシック" pitchFamily="34" charset="-128"/>
              </a:rPr>
              <a:t>Cep</a:t>
            </a:r>
            <a:r>
              <a:rPr lang="en-GB" dirty="0">
                <a:solidFill>
                  <a:schemeClr val="tx2"/>
                </a:solidFill>
                <a:latin typeface="Times New Roman" pitchFamily="18" charset="0"/>
                <a:ea typeface="ＭＳ Ｐゴシック" pitchFamily="34" charset="-128"/>
              </a:rPr>
              <a:t> : A7IV</a:t>
            </a:r>
            <a:r>
              <a:rPr lang="en-GB" dirty="0">
                <a:ea typeface="ＭＳ Ｐゴシック" pitchFamily="34" charset="-128"/>
              </a:rPr>
              <a:t> </a:t>
            </a:r>
            <a:r>
              <a:rPr lang="en-GB" dirty="0">
                <a:solidFill>
                  <a:schemeClr val="tx2"/>
                </a:solidFill>
                <a:latin typeface="Times New Roman" pitchFamily="18" charset="0"/>
                <a:ea typeface="ＭＳ Ｐゴシック" pitchFamily="34" charset="-128"/>
              </a:rPr>
              <a:t>(fast rotator)</a:t>
            </a:r>
          </a:p>
          <a:p>
            <a:pPr eaLnBrk="0" hangingPunct="0"/>
            <a:endParaRPr lang="en-GB" dirty="0">
              <a:solidFill>
                <a:schemeClr val="tx2"/>
              </a:solidFill>
              <a:latin typeface="Times New Roman" pitchFamily="18" charset="0"/>
              <a:ea typeface="ＭＳ Ｐゴシック" pitchFamily="34" charset="-128"/>
            </a:endParaRPr>
          </a:p>
        </p:txBody>
      </p:sp>
      <p:sp>
        <p:nvSpPr>
          <p:cNvPr id="20485" name="Ellipse 97"/>
          <p:cNvSpPr>
            <a:spLocks noChangeArrowheads="1"/>
          </p:cNvSpPr>
          <p:nvPr/>
        </p:nvSpPr>
        <p:spPr bwMode="auto">
          <a:xfrm>
            <a:off x="3797300" y="1772816"/>
            <a:ext cx="190500" cy="165100"/>
          </a:xfrm>
          <a:prstGeom prst="ellipse">
            <a:avLst/>
          </a:prstGeom>
          <a:solidFill>
            <a:srgbClr val="FF6600"/>
          </a:solidFill>
          <a:ln w="47625" cmpd="thinThick">
            <a:noFill/>
            <a:round/>
            <a:headEnd type="none" w="sm" len="sm"/>
            <a:tailEnd type="none" w="sm" len="sm"/>
          </a:ln>
        </p:spPr>
        <p:txBody>
          <a:bodyPr/>
          <a:lstStyle/>
          <a:p>
            <a:endParaRPr lang="en-GB">
              <a:ea typeface="ＭＳ Ｐゴシック" pitchFamily="34" charset="-128"/>
            </a:endParaRPr>
          </a:p>
        </p:txBody>
      </p:sp>
      <p:sp>
        <p:nvSpPr>
          <p:cNvPr id="20486" name="Ellipse 99"/>
          <p:cNvSpPr>
            <a:spLocks noChangeArrowheads="1"/>
          </p:cNvSpPr>
          <p:nvPr/>
        </p:nvSpPr>
        <p:spPr bwMode="auto">
          <a:xfrm>
            <a:off x="3784600" y="2077616"/>
            <a:ext cx="190500" cy="165100"/>
          </a:xfrm>
          <a:prstGeom prst="ellipse">
            <a:avLst/>
          </a:prstGeom>
          <a:solidFill>
            <a:srgbClr val="FFFF00"/>
          </a:solidFill>
          <a:ln w="47625" cmpd="thinThick">
            <a:noFill/>
            <a:round/>
            <a:headEnd type="none" w="sm" len="sm"/>
            <a:tailEnd type="none" w="sm" len="sm"/>
          </a:ln>
        </p:spPr>
        <p:txBody>
          <a:bodyPr/>
          <a:lstStyle/>
          <a:p>
            <a:endParaRPr lang="en-GB">
              <a:ea typeface="ＭＳ Ｐゴシック" pitchFamily="34" charset="-128"/>
            </a:endParaRPr>
          </a:p>
        </p:txBody>
      </p:sp>
      <p:sp>
        <p:nvSpPr>
          <p:cNvPr id="20487" name="Ellipse 99"/>
          <p:cNvSpPr>
            <a:spLocks noChangeArrowheads="1"/>
          </p:cNvSpPr>
          <p:nvPr/>
        </p:nvSpPr>
        <p:spPr bwMode="auto">
          <a:xfrm>
            <a:off x="3733800" y="2815804"/>
            <a:ext cx="342900" cy="266700"/>
          </a:xfrm>
          <a:prstGeom prst="ellipse">
            <a:avLst/>
          </a:prstGeom>
          <a:solidFill>
            <a:srgbClr val="3366FF"/>
          </a:solidFill>
          <a:ln w="47625" cmpd="thinThick">
            <a:noFill/>
            <a:round/>
            <a:headEnd type="none" w="sm" len="sm"/>
            <a:tailEnd type="none" w="sm" len="sm"/>
          </a:ln>
        </p:spPr>
        <p:txBody>
          <a:bodyPr/>
          <a:lstStyle/>
          <a:p>
            <a:endParaRPr lang="en-GB">
              <a:ea typeface="ＭＳ Ｐゴシック" pitchFamily="34" charset="-128"/>
            </a:endParaRPr>
          </a:p>
        </p:txBody>
      </p:sp>
      <p:sp>
        <p:nvSpPr>
          <p:cNvPr id="20488" name="Ellipse 97"/>
          <p:cNvSpPr>
            <a:spLocks noChangeArrowheads="1"/>
          </p:cNvSpPr>
          <p:nvPr/>
        </p:nvSpPr>
        <p:spPr bwMode="auto">
          <a:xfrm>
            <a:off x="3771900" y="3139654"/>
            <a:ext cx="254000" cy="188912"/>
          </a:xfrm>
          <a:prstGeom prst="ellipse">
            <a:avLst/>
          </a:prstGeom>
          <a:solidFill>
            <a:srgbClr val="FF6600"/>
          </a:solidFill>
          <a:ln w="47625" cmpd="thinThick">
            <a:noFill/>
            <a:round/>
            <a:headEnd type="none" w="sm" len="sm"/>
            <a:tailEnd type="none" w="sm" len="sm"/>
          </a:ln>
        </p:spPr>
        <p:txBody>
          <a:bodyPr/>
          <a:lstStyle/>
          <a:p>
            <a:endParaRPr lang="en-GB">
              <a:ea typeface="ＭＳ Ｐゴシック" pitchFamily="34" charset="-128"/>
            </a:endParaRPr>
          </a:p>
        </p:txBody>
      </p:sp>
      <p:sp>
        <p:nvSpPr>
          <p:cNvPr id="20489" name="Ellipse 97"/>
          <p:cNvSpPr>
            <a:spLocks noChangeArrowheads="1"/>
          </p:cNvSpPr>
          <p:nvPr/>
        </p:nvSpPr>
        <p:spPr bwMode="auto">
          <a:xfrm>
            <a:off x="3771900" y="3895304"/>
            <a:ext cx="254000" cy="188912"/>
          </a:xfrm>
          <a:prstGeom prst="ellipse">
            <a:avLst/>
          </a:prstGeom>
          <a:noFill/>
          <a:ln w="38100">
            <a:solidFill>
              <a:schemeClr val="tx1"/>
            </a:solidFill>
            <a:round/>
            <a:headEnd type="none" w="sm" len="sm"/>
            <a:tailEnd type="none" w="sm" len="sm"/>
          </a:ln>
        </p:spPr>
        <p:txBody>
          <a:bodyPr/>
          <a:lstStyle/>
          <a:p>
            <a:endParaRPr lang="en-GB">
              <a:ea typeface="ＭＳ Ｐゴシック" pitchFamily="34" charset="-128"/>
            </a:endParaRPr>
          </a:p>
        </p:txBody>
      </p:sp>
      <p:grpSp>
        <p:nvGrpSpPr>
          <p:cNvPr id="20" name="Groupe 19"/>
          <p:cNvGrpSpPr/>
          <p:nvPr/>
        </p:nvGrpSpPr>
        <p:grpSpPr>
          <a:xfrm>
            <a:off x="4414391" y="476672"/>
            <a:ext cx="4478089" cy="5480943"/>
            <a:chOff x="4283968" y="324321"/>
            <a:chExt cx="4478089" cy="5480943"/>
          </a:xfrm>
        </p:grpSpPr>
        <p:pic>
          <p:nvPicPr>
            <p:cNvPr id="20490" name="Image 4"/>
            <p:cNvPicPr>
              <a:picLocks noChangeAspect="1"/>
            </p:cNvPicPr>
            <p:nvPr/>
          </p:nvPicPr>
          <p:blipFill>
            <a:blip r:embed="rId2" cstate="print"/>
            <a:srcRect r="3064" b="4993"/>
            <a:stretch>
              <a:fillRect/>
            </a:stretch>
          </p:blipFill>
          <p:spPr bwMode="auto">
            <a:xfrm>
              <a:off x="4283968" y="324321"/>
              <a:ext cx="4478089" cy="5480943"/>
            </a:xfrm>
            <a:prstGeom prst="rect">
              <a:avLst/>
            </a:prstGeom>
            <a:noFill/>
            <a:ln w="9525">
              <a:noFill/>
              <a:miter lim="800000"/>
              <a:headEnd/>
              <a:tailEnd/>
            </a:ln>
          </p:spPr>
        </p:pic>
        <p:sp>
          <p:nvSpPr>
            <p:cNvPr id="20491" name="Ellipse 95"/>
            <p:cNvSpPr>
              <a:spLocks noChangeArrowheads="1"/>
            </p:cNvSpPr>
            <p:nvPr/>
          </p:nvSpPr>
          <p:spPr bwMode="auto">
            <a:xfrm>
              <a:off x="6515100" y="3136900"/>
              <a:ext cx="190500" cy="165100"/>
            </a:xfrm>
            <a:prstGeom prst="ellipse">
              <a:avLst/>
            </a:prstGeom>
            <a:solidFill>
              <a:srgbClr val="FF6600"/>
            </a:solidFill>
            <a:ln w="47625" cmpd="thinThick">
              <a:noFill/>
              <a:round/>
              <a:headEnd type="none" w="sm" len="sm"/>
              <a:tailEnd type="none" w="sm" len="sm"/>
            </a:ln>
          </p:spPr>
          <p:txBody>
            <a:bodyPr/>
            <a:lstStyle/>
            <a:p>
              <a:endParaRPr lang="en-GB">
                <a:ea typeface="ＭＳ Ｐゴシック" pitchFamily="34" charset="-128"/>
              </a:endParaRPr>
            </a:p>
          </p:txBody>
        </p:sp>
        <p:sp>
          <p:nvSpPr>
            <p:cNvPr id="20492" name="Ellipse 98"/>
            <p:cNvSpPr>
              <a:spLocks noChangeArrowheads="1"/>
            </p:cNvSpPr>
            <p:nvPr/>
          </p:nvSpPr>
          <p:spPr bwMode="auto">
            <a:xfrm>
              <a:off x="6159500" y="2984500"/>
              <a:ext cx="190500" cy="165100"/>
            </a:xfrm>
            <a:prstGeom prst="ellipse">
              <a:avLst/>
            </a:prstGeom>
            <a:solidFill>
              <a:srgbClr val="FFFF00"/>
            </a:solidFill>
            <a:ln w="47625" cmpd="thinThick">
              <a:noFill/>
              <a:round/>
              <a:headEnd type="none" w="sm" len="sm"/>
              <a:tailEnd type="none" w="sm" len="sm"/>
            </a:ln>
          </p:spPr>
          <p:txBody>
            <a:bodyPr/>
            <a:lstStyle/>
            <a:p>
              <a:endParaRPr lang="en-GB">
                <a:ea typeface="ＭＳ Ｐゴシック" pitchFamily="34" charset="-128"/>
              </a:endParaRPr>
            </a:p>
          </p:txBody>
        </p:sp>
        <p:sp>
          <p:nvSpPr>
            <p:cNvPr id="20493" name="Ellipse 99"/>
            <p:cNvSpPr>
              <a:spLocks noChangeArrowheads="1"/>
            </p:cNvSpPr>
            <p:nvPr/>
          </p:nvSpPr>
          <p:spPr bwMode="auto">
            <a:xfrm>
              <a:off x="5194300" y="1765300"/>
              <a:ext cx="330200" cy="292100"/>
            </a:xfrm>
            <a:prstGeom prst="ellipse">
              <a:avLst/>
            </a:prstGeom>
            <a:solidFill>
              <a:srgbClr val="3366FF"/>
            </a:solidFill>
            <a:ln w="47625" cmpd="thinThick">
              <a:noFill/>
              <a:round/>
              <a:headEnd type="none" w="sm" len="sm"/>
              <a:tailEnd type="none" w="sm" len="sm"/>
            </a:ln>
          </p:spPr>
          <p:txBody>
            <a:bodyPr/>
            <a:lstStyle/>
            <a:p>
              <a:endParaRPr lang="en-GB">
                <a:ea typeface="ＭＳ Ｐゴシック" pitchFamily="34" charset="-128"/>
              </a:endParaRPr>
            </a:p>
          </p:txBody>
        </p:sp>
        <p:sp>
          <p:nvSpPr>
            <p:cNvPr id="20494" name="Ellipse 97"/>
            <p:cNvSpPr>
              <a:spLocks noChangeArrowheads="1"/>
            </p:cNvSpPr>
            <p:nvPr/>
          </p:nvSpPr>
          <p:spPr bwMode="auto">
            <a:xfrm>
              <a:off x="6464300" y="2870200"/>
              <a:ext cx="254000" cy="215900"/>
            </a:xfrm>
            <a:prstGeom prst="ellipse">
              <a:avLst/>
            </a:prstGeom>
            <a:solidFill>
              <a:srgbClr val="FF6600"/>
            </a:solidFill>
            <a:ln w="47625" cmpd="thinThick">
              <a:noFill/>
              <a:round/>
              <a:headEnd type="none" w="sm" len="sm"/>
              <a:tailEnd type="none" w="sm" len="sm"/>
            </a:ln>
          </p:spPr>
          <p:txBody>
            <a:bodyPr/>
            <a:lstStyle/>
            <a:p>
              <a:endParaRPr lang="en-GB">
                <a:ea typeface="ＭＳ Ｐゴシック" pitchFamily="34" charset="-128"/>
              </a:endParaRPr>
            </a:p>
          </p:txBody>
        </p:sp>
        <p:sp>
          <p:nvSpPr>
            <p:cNvPr id="20495" name="Ellipse 97"/>
            <p:cNvSpPr>
              <a:spLocks noChangeArrowheads="1"/>
            </p:cNvSpPr>
            <p:nvPr/>
          </p:nvSpPr>
          <p:spPr bwMode="auto">
            <a:xfrm>
              <a:off x="5956300" y="2667000"/>
              <a:ext cx="254000" cy="215900"/>
            </a:xfrm>
            <a:prstGeom prst="ellipse">
              <a:avLst/>
            </a:prstGeom>
            <a:solidFill>
              <a:schemeClr val="bg1"/>
            </a:solidFill>
            <a:ln w="38100">
              <a:solidFill>
                <a:schemeClr val="tx1"/>
              </a:solidFill>
              <a:round/>
              <a:headEnd type="none" w="sm" len="sm"/>
              <a:tailEnd type="none" w="sm" len="sm"/>
            </a:ln>
          </p:spPr>
          <p:txBody>
            <a:bodyPr/>
            <a:lstStyle/>
            <a:p>
              <a:endParaRPr lang="en-GB">
                <a:ea typeface="ＭＳ Ｐゴシック" pitchFamily="34" charset="-128"/>
              </a:endParaRPr>
            </a:p>
          </p:txBody>
        </p:sp>
      </p:grpSp>
      <p:sp>
        <p:nvSpPr>
          <p:cNvPr id="16"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VEGA/CHARA </a:t>
            </a:r>
            <a:r>
              <a:rPr lang="fr-FR" sz="2400" b="1" dirty="0" smtClean="0">
                <a:solidFill>
                  <a:srgbClr val="FFFFFF"/>
                </a:solidFill>
                <a:latin typeface="Calibri" pitchFamily="-112" charset="0"/>
              </a:rPr>
              <a:t>et les paramètres fondamentaux</a:t>
            </a:r>
            <a:endParaRPr lang="fr-FR" sz="2400" dirty="0">
              <a:solidFill>
                <a:schemeClr val="bg1"/>
              </a:solidFill>
            </a:endParaRPr>
          </a:p>
        </p:txBody>
      </p:sp>
      <p:sp>
        <p:nvSpPr>
          <p:cNvPr id="17" name="Espace réservé de la date 16"/>
          <p:cNvSpPr>
            <a:spLocks noGrp="1"/>
          </p:cNvSpPr>
          <p:nvPr>
            <p:ph type="dt" sz="half" idx="10"/>
          </p:nvPr>
        </p:nvSpPr>
        <p:spPr/>
        <p:txBody>
          <a:bodyPr/>
          <a:lstStyle/>
          <a:p>
            <a:r>
              <a:rPr lang="fr-FR" smtClean="0"/>
              <a:t>06/10/2010</a:t>
            </a:r>
            <a:endParaRPr lang="fr-FR"/>
          </a:p>
        </p:txBody>
      </p:sp>
      <p:sp>
        <p:nvSpPr>
          <p:cNvPr id="18" name="Espace réservé du numéro de diapositive 17"/>
          <p:cNvSpPr>
            <a:spLocks noGrp="1"/>
          </p:cNvSpPr>
          <p:nvPr>
            <p:ph type="sldNum" sz="quarter" idx="12"/>
          </p:nvPr>
        </p:nvSpPr>
        <p:spPr/>
        <p:txBody>
          <a:bodyPr/>
          <a:lstStyle/>
          <a:p>
            <a:fld id="{7A7F6F43-6263-4B2E-B86C-6555E78F1920}" type="slidenum">
              <a:rPr lang="fr-FR" smtClean="0"/>
              <a:pPr/>
              <a:t>7</a:t>
            </a:fld>
            <a:endParaRPr lang="fr-FR"/>
          </a:p>
        </p:txBody>
      </p:sp>
      <p:sp>
        <p:nvSpPr>
          <p:cNvPr id="19" name="Espace réservé du pied de page 18"/>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95536" y="1772816"/>
            <a:ext cx="3551382" cy="3009399"/>
            <a:chOff x="0" y="0"/>
            <a:chExt cx="3200" cy="2712"/>
          </a:xfrm>
        </p:grpSpPr>
        <p:grpSp>
          <p:nvGrpSpPr>
            <p:cNvPr id="3" name="Group 5"/>
            <p:cNvGrpSpPr>
              <a:grpSpLocks noChangeAspect="1"/>
            </p:cNvGrpSpPr>
            <p:nvPr/>
          </p:nvGrpSpPr>
          <p:grpSpPr bwMode="auto">
            <a:xfrm>
              <a:off x="0" y="0"/>
              <a:ext cx="3200" cy="2712"/>
              <a:chOff x="0" y="0"/>
              <a:chExt cx="3200" cy="2712"/>
            </a:xfrm>
          </p:grpSpPr>
          <p:sp>
            <p:nvSpPr>
              <p:cNvPr id="18438" name="Rectangle 6"/>
              <p:cNvSpPr>
                <a:spLocks noChangeAspect="1"/>
              </p:cNvSpPr>
              <p:nvPr/>
            </p:nvSpPr>
            <p:spPr bwMode="auto">
              <a:xfrm>
                <a:off x="0" y="0"/>
                <a:ext cx="3200" cy="2712"/>
              </a:xfrm>
              <a:prstGeom prst="rect">
                <a:avLst/>
              </a:prstGeom>
              <a:solidFill>
                <a:srgbClr val="FFFFCC"/>
              </a:solidFill>
              <a:ln w="12700">
                <a:solidFill>
                  <a:schemeClr val="tx1"/>
                </a:solidFill>
                <a:miter lim="800000"/>
                <a:headEnd/>
                <a:tailEnd/>
              </a:ln>
              <a:effectLst>
                <a:outerShdw dist="76199" dir="2700000" algn="ctr" rotWithShape="0">
                  <a:schemeClr val="bg2">
                    <a:alpha val="75000"/>
                  </a:schemeClr>
                </a:outerShdw>
              </a:effectLst>
            </p:spPr>
            <p:txBody>
              <a:bodyPr lIns="0" tIns="0" rIns="0" bIns="0"/>
              <a:lstStyle/>
              <a:p>
                <a:pPr>
                  <a:defRPr/>
                </a:pPr>
                <a:endParaRPr lang="en-GB">
                  <a:cs typeface="+mn-cs"/>
                </a:endParaRPr>
              </a:p>
            </p:txBody>
          </p:sp>
          <p:pic>
            <p:nvPicPr>
              <p:cNvPr id="7178" name="Picture 7"/>
              <p:cNvPicPr preferRelativeResize="0">
                <a:picLocks noChangeAspect="1" noChangeArrowheads="1"/>
              </p:cNvPicPr>
              <p:nvPr/>
            </p:nvPicPr>
            <p:blipFill>
              <a:blip r:embed="rId3" cstate="print"/>
              <a:srcRect/>
              <a:stretch>
                <a:fillRect/>
              </a:stretch>
            </p:blipFill>
            <p:spPr bwMode="auto">
              <a:xfrm>
                <a:off x="60" y="55"/>
                <a:ext cx="3079" cy="2592"/>
              </a:xfrm>
              <a:prstGeom prst="rect">
                <a:avLst/>
              </a:prstGeom>
              <a:solidFill>
                <a:srgbClr val="FFFFCC"/>
              </a:solidFill>
              <a:ln w="12700">
                <a:noFill/>
                <a:miter lim="800000"/>
                <a:headEnd/>
                <a:tailEnd/>
              </a:ln>
            </p:spPr>
          </p:pic>
        </p:grpSp>
        <p:sp>
          <p:nvSpPr>
            <p:cNvPr id="7176" name="Rectangle 8"/>
            <p:cNvSpPr>
              <a:spLocks noChangeAspect="1"/>
            </p:cNvSpPr>
            <p:nvPr/>
          </p:nvSpPr>
          <p:spPr bwMode="auto">
            <a:xfrm>
              <a:off x="400" y="56"/>
              <a:ext cx="792" cy="80"/>
            </a:xfrm>
            <a:prstGeom prst="rect">
              <a:avLst/>
            </a:prstGeom>
            <a:solidFill>
              <a:srgbClr val="FFFFCC"/>
            </a:solidFill>
            <a:ln w="12700">
              <a:noFill/>
              <a:miter lim="800000"/>
              <a:headEnd/>
              <a:tailEnd/>
            </a:ln>
          </p:spPr>
          <p:txBody>
            <a:bodyPr lIns="0" tIns="0" rIns="0" bIns="0"/>
            <a:lstStyle/>
            <a:p>
              <a:endParaRPr lang="en-GB"/>
            </a:p>
          </p:txBody>
        </p:sp>
      </p:grpSp>
      <p:sp>
        <p:nvSpPr>
          <p:cNvPr id="7173" name="ZoneTexte 6"/>
          <p:cNvSpPr txBox="1">
            <a:spLocks noChangeArrowheads="1"/>
          </p:cNvSpPr>
          <p:nvPr/>
        </p:nvSpPr>
        <p:spPr bwMode="auto">
          <a:xfrm>
            <a:off x="273050" y="836712"/>
            <a:ext cx="8502650" cy="738664"/>
          </a:xfrm>
          <a:prstGeom prst="rect">
            <a:avLst/>
          </a:prstGeom>
          <a:noFill/>
          <a:ln w="9525">
            <a:solidFill>
              <a:srgbClr val="0000FF"/>
            </a:solidFill>
            <a:miter lim="800000"/>
            <a:headEnd/>
            <a:tailEnd/>
          </a:ln>
        </p:spPr>
        <p:txBody>
          <a:bodyPr wrap="square">
            <a:spAutoFit/>
          </a:bodyPr>
          <a:lstStyle/>
          <a:p>
            <a:pPr marL="0" lvl="2"/>
            <a:r>
              <a:rPr lang="en-GB" sz="1400" dirty="0" smtClean="0"/>
              <a:t>Grand programme </a:t>
            </a:r>
            <a:r>
              <a:rPr lang="en-GB" sz="1400" dirty="0" err="1" smtClean="0"/>
              <a:t>dédié</a:t>
            </a:r>
            <a:r>
              <a:rPr lang="en-GB" sz="1400" dirty="0" smtClean="0"/>
              <a:t> à la </a:t>
            </a:r>
            <a:r>
              <a:rPr lang="en-GB" sz="1400" dirty="0" err="1" smtClean="0"/>
              <a:t>détection</a:t>
            </a:r>
            <a:r>
              <a:rPr lang="en-GB" sz="1400" dirty="0" smtClean="0"/>
              <a:t> des </a:t>
            </a:r>
            <a:r>
              <a:rPr lang="en-GB" sz="1400" dirty="0" err="1" smtClean="0"/>
              <a:t>compagnons</a:t>
            </a:r>
            <a:r>
              <a:rPr lang="en-GB" sz="1400" dirty="0" smtClean="0"/>
              <a:t> </a:t>
            </a:r>
            <a:r>
              <a:rPr lang="en-GB" sz="1400" dirty="0" err="1" smtClean="0"/>
              <a:t>autour</a:t>
            </a:r>
            <a:r>
              <a:rPr lang="en-GB" sz="1400" dirty="0" smtClean="0"/>
              <a:t> des </a:t>
            </a:r>
            <a:r>
              <a:rPr lang="en-GB" sz="1400" dirty="0" err="1" smtClean="0"/>
              <a:t>étoiles</a:t>
            </a:r>
            <a:r>
              <a:rPr lang="en-GB" sz="1400" dirty="0" smtClean="0"/>
              <a:t> de type A et F (Lagrange)</a:t>
            </a:r>
          </a:p>
          <a:p>
            <a:pPr marL="0" lvl="2"/>
            <a:r>
              <a:rPr lang="en-GB" sz="1400" dirty="0" err="1" smtClean="0"/>
              <a:t>Apport</a:t>
            </a:r>
            <a:r>
              <a:rPr lang="en-GB" sz="1400" dirty="0" smtClean="0"/>
              <a:t> des </a:t>
            </a:r>
            <a:r>
              <a:rPr lang="en-GB" sz="1400" dirty="0" err="1" smtClean="0"/>
              <a:t>diamètres</a:t>
            </a:r>
            <a:r>
              <a:rPr lang="en-GB" sz="1400" dirty="0" smtClean="0"/>
              <a:t> </a:t>
            </a:r>
            <a:r>
              <a:rPr lang="en-GB" sz="1400" dirty="0" err="1" smtClean="0"/>
              <a:t>angulaires</a:t>
            </a:r>
            <a:r>
              <a:rPr lang="en-GB" sz="1400" dirty="0" smtClean="0"/>
              <a:t> pour </a:t>
            </a:r>
            <a:r>
              <a:rPr lang="en-GB" sz="1400" dirty="0" err="1" smtClean="0"/>
              <a:t>contraindre</a:t>
            </a:r>
            <a:r>
              <a:rPr lang="en-GB" sz="1400" dirty="0" smtClean="0"/>
              <a:t> la </a:t>
            </a:r>
            <a:r>
              <a:rPr lang="en-GB" sz="1400" dirty="0" err="1" smtClean="0"/>
              <a:t>modélisation</a:t>
            </a:r>
            <a:r>
              <a:rPr lang="en-GB" sz="1400" dirty="0" smtClean="0"/>
              <a:t> des </a:t>
            </a:r>
            <a:r>
              <a:rPr lang="en-GB" sz="1400" dirty="0" err="1" smtClean="0"/>
              <a:t>systèmes</a:t>
            </a:r>
            <a:r>
              <a:rPr lang="en-GB" sz="1400" dirty="0" smtClean="0"/>
              <a:t> multiples (</a:t>
            </a:r>
            <a:r>
              <a:rPr lang="en-GB" sz="1400" dirty="0" err="1" smtClean="0"/>
              <a:t>Mourard</a:t>
            </a:r>
            <a:r>
              <a:rPr lang="en-GB" sz="1400" dirty="0" smtClean="0"/>
              <a:t>)</a:t>
            </a:r>
            <a:endParaRPr lang="en-GB" sz="1400" dirty="0"/>
          </a:p>
          <a:p>
            <a:endParaRPr lang="fr-FR" sz="1400" dirty="0"/>
          </a:p>
        </p:txBody>
      </p:sp>
      <p:pic>
        <p:nvPicPr>
          <p:cNvPr id="11" name="Image 13" descr="13Cyg2.tiff"/>
          <p:cNvPicPr>
            <a:picLocks noChangeAspect="1"/>
          </p:cNvPicPr>
          <p:nvPr/>
        </p:nvPicPr>
        <p:blipFill>
          <a:blip r:embed="rId4" cstate="print"/>
          <a:srcRect t="3703"/>
          <a:stretch>
            <a:fillRect/>
          </a:stretch>
        </p:blipFill>
        <p:spPr bwMode="auto">
          <a:xfrm>
            <a:off x="5040127" y="1917617"/>
            <a:ext cx="3806990" cy="2930348"/>
          </a:xfrm>
          <a:prstGeom prst="rect">
            <a:avLst/>
          </a:prstGeom>
          <a:noFill/>
          <a:ln w="9525">
            <a:noFill/>
            <a:miter lim="800000"/>
            <a:headEnd/>
            <a:tailEnd/>
          </a:ln>
        </p:spPr>
      </p:pic>
      <p:sp>
        <p:nvSpPr>
          <p:cNvPr id="12" name="Rectangle 11"/>
          <p:cNvSpPr/>
          <p:nvPr/>
        </p:nvSpPr>
        <p:spPr>
          <a:xfrm>
            <a:off x="902525" y="4845132"/>
            <a:ext cx="7932718" cy="1569660"/>
          </a:xfrm>
          <a:prstGeom prst="rect">
            <a:avLst/>
          </a:prstGeom>
        </p:spPr>
        <p:txBody>
          <a:bodyPr wrap="square">
            <a:spAutoFit/>
          </a:bodyPr>
          <a:lstStyle/>
          <a:p>
            <a:r>
              <a:rPr lang="en-GB" sz="1600" b="1" dirty="0" smtClean="0">
                <a:solidFill>
                  <a:srgbClr val="0000FF"/>
                </a:solidFill>
              </a:rPr>
              <a:t>					</a:t>
            </a:r>
            <a:r>
              <a:rPr lang="en-GB" sz="1600" b="1" dirty="0" err="1" smtClean="0">
                <a:solidFill>
                  <a:srgbClr val="0000FF"/>
                </a:solidFill>
              </a:rPr>
              <a:t>Résultat</a:t>
            </a:r>
            <a:r>
              <a:rPr lang="en-GB" sz="1600" b="1" dirty="0" smtClean="0">
                <a:solidFill>
                  <a:srgbClr val="0000FF"/>
                </a:solidFill>
              </a:rPr>
              <a:t>: </a:t>
            </a:r>
            <a:r>
              <a:rPr lang="en-GB" sz="1600" b="1" dirty="0" smtClean="0">
                <a:solidFill>
                  <a:srgbClr val="FF0000"/>
                </a:solidFill>
              </a:rPr>
              <a:t>θ=0.696+-0.016mas</a:t>
            </a:r>
          </a:p>
          <a:p>
            <a:r>
              <a:rPr lang="en-GB" sz="1600" b="1" dirty="0" smtClean="0">
                <a:solidFill>
                  <a:srgbClr val="FF0000"/>
                </a:solidFill>
              </a:rPr>
              <a:t>					</a:t>
            </a:r>
            <a:r>
              <a:rPr lang="en-GB" sz="1600" b="1" dirty="0" err="1" smtClean="0">
                <a:solidFill>
                  <a:srgbClr val="FF0000"/>
                </a:solidFill>
              </a:rPr>
              <a:t>précision</a:t>
            </a:r>
            <a:r>
              <a:rPr lang="en-GB" sz="1600" b="1" dirty="0" smtClean="0">
                <a:solidFill>
                  <a:srgbClr val="FF0000"/>
                </a:solidFill>
              </a:rPr>
              <a:t> relative de 1.5%</a:t>
            </a:r>
          </a:p>
          <a:p>
            <a:endParaRPr lang="en-GB" sz="1600" b="1" dirty="0" smtClean="0">
              <a:solidFill>
                <a:srgbClr val="FF0000"/>
              </a:solidFill>
            </a:endParaRPr>
          </a:p>
          <a:p>
            <a:r>
              <a:rPr lang="en-GB" sz="1600" b="1" dirty="0" smtClean="0">
                <a:solidFill>
                  <a:srgbClr val="0000FF"/>
                </a:solidFill>
              </a:rPr>
              <a:t>Perspective </a:t>
            </a:r>
            <a:r>
              <a:rPr lang="en-GB" sz="1600" dirty="0" smtClean="0">
                <a:solidFill>
                  <a:srgbClr val="0000FF"/>
                </a:solidFill>
              </a:rPr>
              <a:t>: </a:t>
            </a:r>
            <a:r>
              <a:rPr lang="en-GB" sz="1600" dirty="0" err="1" smtClean="0"/>
              <a:t>Donnée</a:t>
            </a:r>
            <a:r>
              <a:rPr lang="en-GB" sz="1600" dirty="0" smtClean="0"/>
              <a:t> </a:t>
            </a:r>
            <a:r>
              <a:rPr lang="en-GB" sz="1600" dirty="0" err="1" smtClean="0"/>
              <a:t>d’entrée</a:t>
            </a:r>
            <a:r>
              <a:rPr lang="en-GB" sz="1600" dirty="0" smtClean="0"/>
              <a:t> pour les </a:t>
            </a:r>
            <a:r>
              <a:rPr lang="en-GB" sz="1600" dirty="0" err="1" smtClean="0"/>
              <a:t>modèles</a:t>
            </a:r>
            <a:r>
              <a:rPr lang="en-GB" sz="1600" dirty="0" smtClean="0"/>
              <a:t> (ACB, </a:t>
            </a:r>
            <a:r>
              <a:rPr lang="en-GB" sz="1600" dirty="0" err="1" smtClean="0"/>
              <a:t>tâches</a:t>
            </a:r>
            <a:r>
              <a:rPr lang="en-GB" sz="1600" dirty="0" smtClean="0"/>
              <a:t>) </a:t>
            </a:r>
            <a:r>
              <a:rPr lang="en-GB" sz="1600" dirty="0" smtClean="0">
                <a:sym typeface="Wingdings" pitchFamily="2" charset="2"/>
              </a:rPr>
              <a:t> 3T</a:t>
            </a:r>
            <a:endParaRPr lang="en-GB" sz="1600" dirty="0" smtClean="0"/>
          </a:p>
          <a:p>
            <a:endParaRPr lang="en-GB" sz="1600" dirty="0" smtClean="0"/>
          </a:p>
          <a:p>
            <a:r>
              <a:rPr lang="en-GB" sz="1600" b="1" dirty="0" smtClean="0">
                <a:solidFill>
                  <a:srgbClr val="0000FF"/>
                </a:solidFill>
              </a:rPr>
              <a:t>Note</a:t>
            </a:r>
            <a:r>
              <a:rPr lang="en-GB" sz="1600" dirty="0" smtClean="0"/>
              <a:t>: </a:t>
            </a:r>
            <a:r>
              <a:rPr lang="en-GB" sz="1600" dirty="0" err="1" smtClean="0"/>
              <a:t>Activité</a:t>
            </a:r>
            <a:r>
              <a:rPr lang="en-GB" sz="1600" dirty="0" smtClean="0"/>
              <a:t> </a:t>
            </a:r>
            <a:r>
              <a:rPr lang="en-GB" sz="1600" dirty="0" err="1" smtClean="0"/>
              <a:t>stellaire</a:t>
            </a:r>
            <a:r>
              <a:rPr lang="en-GB" sz="1600" dirty="0" smtClean="0"/>
              <a:t> et variations </a:t>
            </a:r>
            <a:r>
              <a:rPr lang="en-GB" sz="1600" dirty="0" err="1" smtClean="0"/>
              <a:t>périodiques</a:t>
            </a:r>
            <a:r>
              <a:rPr lang="en-GB" sz="1600" dirty="0" smtClean="0"/>
              <a:t> en lien avec la dispersion des </a:t>
            </a:r>
            <a:r>
              <a:rPr lang="en-GB" sz="1600" dirty="0" err="1" smtClean="0"/>
              <a:t>mesures</a:t>
            </a:r>
            <a:r>
              <a:rPr lang="en-GB" sz="1600" dirty="0" smtClean="0"/>
              <a:t>?</a:t>
            </a:r>
            <a:endParaRPr lang="en-GB" sz="1600" dirty="0"/>
          </a:p>
        </p:txBody>
      </p:sp>
      <p:sp>
        <p:nvSpPr>
          <p:cNvPr id="13"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Etude interférométrique de </a:t>
            </a:r>
            <a:r>
              <a:rPr lang="fr-FR" sz="2400" b="1" dirty="0" smtClean="0">
                <a:solidFill>
                  <a:srgbClr val="FFFFFF"/>
                </a:solidFill>
                <a:latin typeface="Symbol" pitchFamily="18" charset="2"/>
              </a:rPr>
              <a:t>q </a:t>
            </a:r>
            <a:r>
              <a:rPr lang="fr-FR" sz="2400" b="1" dirty="0" err="1" smtClean="0">
                <a:solidFill>
                  <a:srgbClr val="FFFFFF"/>
                </a:solidFill>
                <a:latin typeface="Calibri" pitchFamily="-112" charset="0"/>
              </a:rPr>
              <a:t>Cygni</a:t>
            </a:r>
            <a:endParaRPr lang="fr-FR" sz="2400" dirty="0">
              <a:solidFill>
                <a:schemeClr val="bg1"/>
              </a:solidFill>
            </a:endParaRPr>
          </a:p>
        </p:txBody>
      </p:sp>
      <p:sp>
        <p:nvSpPr>
          <p:cNvPr id="14" name="Espace réservé de la date 13"/>
          <p:cNvSpPr>
            <a:spLocks noGrp="1"/>
          </p:cNvSpPr>
          <p:nvPr>
            <p:ph type="dt" sz="half" idx="10"/>
          </p:nvPr>
        </p:nvSpPr>
        <p:spPr/>
        <p:txBody>
          <a:bodyPr/>
          <a:lstStyle/>
          <a:p>
            <a:r>
              <a:rPr lang="fr-FR" smtClean="0"/>
              <a:t>06/10/2010</a:t>
            </a:r>
            <a:endParaRPr lang="fr-FR"/>
          </a:p>
        </p:txBody>
      </p:sp>
      <p:sp>
        <p:nvSpPr>
          <p:cNvPr id="15" name="Espace réservé du numéro de diapositive 14"/>
          <p:cNvSpPr>
            <a:spLocks noGrp="1"/>
          </p:cNvSpPr>
          <p:nvPr>
            <p:ph type="sldNum" sz="quarter" idx="12"/>
          </p:nvPr>
        </p:nvSpPr>
        <p:spPr/>
        <p:txBody>
          <a:bodyPr/>
          <a:lstStyle/>
          <a:p>
            <a:fld id="{7A7F6F43-6263-4B2E-B86C-6555E78F1920}" type="slidenum">
              <a:rPr lang="fr-FR" smtClean="0"/>
              <a:pPr/>
              <a:t>8</a:t>
            </a:fld>
            <a:endParaRPr lang="fr-FR"/>
          </a:p>
        </p:txBody>
      </p:sp>
      <p:sp>
        <p:nvSpPr>
          <p:cNvPr id="16" name="Espace réservé du pied de page 15"/>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anim calcmode="lin" valueType="num">
                                      <p:cBhvr additive="base">
                                        <p:cTn id="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 calcmode="lin" valueType="num">
                                      <p:cBhvr additive="base">
                                        <p:cTn id="2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noChangeArrowheads="1"/>
          </p:cNvPicPr>
          <p:nvPr/>
        </p:nvPicPr>
        <p:blipFill>
          <a:blip r:embed="rId2" cstate="print"/>
          <a:srcRect l="9811" t="8176" r="7028" b="9625"/>
          <a:stretch>
            <a:fillRect/>
          </a:stretch>
        </p:blipFill>
        <p:spPr bwMode="auto">
          <a:xfrm>
            <a:off x="4932040" y="1556792"/>
            <a:ext cx="3987800" cy="3933825"/>
          </a:xfrm>
          <a:prstGeom prst="rect">
            <a:avLst/>
          </a:prstGeom>
          <a:noFill/>
          <a:ln w="9525">
            <a:noFill/>
            <a:miter lim="800000"/>
            <a:headEnd/>
            <a:tailEnd/>
          </a:ln>
        </p:spPr>
      </p:pic>
      <p:sp>
        <p:nvSpPr>
          <p:cNvPr id="25604" name="ZoneTexte 6"/>
          <p:cNvSpPr txBox="1">
            <a:spLocks noChangeArrowheads="1"/>
          </p:cNvSpPr>
          <p:nvPr/>
        </p:nvSpPr>
        <p:spPr bwMode="auto">
          <a:xfrm>
            <a:off x="171450" y="1235075"/>
            <a:ext cx="4591050" cy="4335463"/>
          </a:xfrm>
          <a:prstGeom prst="rect">
            <a:avLst/>
          </a:prstGeom>
          <a:noFill/>
          <a:ln w="9525">
            <a:solidFill>
              <a:srgbClr val="0000FF"/>
            </a:solidFill>
            <a:miter lim="800000"/>
            <a:headEnd/>
            <a:tailEnd/>
          </a:ln>
        </p:spPr>
        <p:txBody>
          <a:bodyPr>
            <a:spAutoFit/>
          </a:bodyPr>
          <a:lstStyle/>
          <a:p>
            <a:pPr lvl="1">
              <a:lnSpc>
                <a:spcPct val="90000"/>
              </a:lnSpc>
            </a:pPr>
            <a:r>
              <a:rPr lang="en-GB" b="1">
                <a:solidFill>
                  <a:srgbClr val="0000FF"/>
                </a:solidFill>
                <a:latin typeface="Calibri" pitchFamily="34" charset="0"/>
                <a:ea typeface="ＭＳ Ｐゴシック" pitchFamily="34" charset="-128"/>
              </a:rPr>
              <a:t>Scientific justifications (PI : K. Perraut)</a:t>
            </a:r>
            <a:r>
              <a:rPr lang="en-GB">
                <a:solidFill>
                  <a:srgbClr val="0000FF"/>
                </a:solidFill>
                <a:latin typeface="Calibri" pitchFamily="34" charset="0"/>
                <a:ea typeface="ＭＳ Ｐゴシック" pitchFamily="34" charset="-128"/>
              </a:rPr>
              <a:t>: </a:t>
            </a:r>
            <a:r>
              <a:rPr lang="en-GB">
                <a:ea typeface="ＭＳ Ｐゴシック" pitchFamily="34" charset="-128"/>
              </a:rPr>
              <a:t>roAp are bright, pulsate with large amplitudes and in high radial orders. They have strong and large-scale organized </a:t>
            </a:r>
            <a:r>
              <a:rPr lang="en-GB" b="1">
                <a:solidFill>
                  <a:srgbClr val="FF0000"/>
                </a:solidFill>
                <a:ea typeface="ＭＳ Ｐゴシック" pitchFamily="34" charset="-128"/>
              </a:rPr>
              <a:t>magnetic fields.</a:t>
            </a:r>
            <a:r>
              <a:rPr lang="en-GB">
                <a:solidFill>
                  <a:srgbClr val="FF0000"/>
                </a:solidFill>
                <a:ea typeface="ＭＳ Ｐゴシック" pitchFamily="34" charset="-128"/>
              </a:rPr>
              <a:t> </a:t>
            </a:r>
            <a:r>
              <a:rPr lang="en-GB">
                <a:ea typeface="ＭＳ Ｐゴシック" pitchFamily="34" charset="-128"/>
              </a:rPr>
              <a:t>To put constraints on the interior chemical composition, the mixing length parameter and the amount of convective overshooting, asteroseismic data should be associated with </a:t>
            </a:r>
            <a:r>
              <a:rPr lang="en-GB" b="1">
                <a:solidFill>
                  <a:srgbClr val="FF0000"/>
                </a:solidFill>
                <a:ea typeface="ＭＳ Ｐゴシック" pitchFamily="34" charset="-128"/>
              </a:rPr>
              <a:t>high precision stellar diameter</a:t>
            </a:r>
            <a:r>
              <a:rPr lang="en-GB">
                <a:ea typeface="ＭＳ Ｐゴシック" pitchFamily="34" charset="-128"/>
              </a:rPr>
              <a:t> (</a:t>
            </a:r>
            <a:r>
              <a:rPr lang="en-GB" i="1">
                <a:ea typeface="ＭＳ Ｐゴシック" pitchFamily="34" charset="-128"/>
              </a:rPr>
              <a:t>Cunha et al. 2003, MNRAS, 343, 831</a:t>
            </a:r>
            <a:r>
              <a:rPr lang="en-GB">
                <a:ea typeface="ＭＳ Ｐゴシック" pitchFamily="34" charset="-128"/>
              </a:rPr>
              <a:t>).</a:t>
            </a:r>
          </a:p>
          <a:p>
            <a:pPr lvl="1">
              <a:lnSpc>
                <a:spcPct val="90000"/>
              </a:lnSpc>
            </a:pPr>
            <a:r>
              <a:rPr lang="en-GB">
                <a:solidFill>
                  <a:srgbClr val="FF0000"/>
                </a:solidFill>
                <a:ea typeface="ＭＳ Ｐゴシック" pitchFamily="34" charset="-128"/>
              </a:rPr>
              <a:t> </a:t>
            </a:r>
          </a:p>
          <a:p>
            <a:pPr lvl="1">
              <a:lnSpc>
                <a:spcPct val="90000"/>
              </a:lnSpc>
            </a:pPr>
            <a:r>
              <a:rPr lang="en-GB">
                <a:ea typeface="ＭＳ Ｐゴシック" pitchFamily="34" charset="-128"/>
              </a:rPr>
              <a:t>This is very challenging due to the small angular diameter (&lt; 1 mas) of these stars.</a:t>
            </a:r>
          </a:p>
        </p:txBody>
      </p:sp>
      <p:sp>
        <p:nvSpPr>
          <p:cNvPr id="5" name="Titre 1"/>
          <p:cNvSpPr txBox="1">
            <a:spLocks/>
          </p:cNvSpPr>
          <p:nvPr/>
        </p:nvSpPr>
        <p:spPr bwMode="auto">
          <a:xfrm>
            <a:off x="0" y="0"/>
            <a:ext cx="9144000" cy="552450"/>
          </a:xfrm>
          <a:prstGeom prst="rect">
            <a:avLst/>
          </a:prstGeom>
          <a:solidFill>
            <a:srgbClr val="0000FF"/>
          </a:solidFill>
          <a:ln w="9525">
            <a:noFill/>
            <a:miter lim="800000"/>
            <a:headEnd/>
            <a:tailEnd/>
          </a:ln>
        </p:spPr>
        <p:txBody>
          <a:bodyPr anchor="ctr"/>
          <a:lstStyle/>
          <a:p>
            <a:r>
              <a:rPr lang="fr-FR" sz="2400" b="1" dirty="0" smtClean="0">
                <a:solidFill>
                  <a:srgbClr val="FFFFFF"/>
                </a:solidFill>
                <a:latin typeface="Calibri" pitchFamily="-112" charset="0"/>
              </a:rPr>
              <a:t>Mesure du diamètre angulaire d’une étoile </a:t>
            </a:r>
            <a:r>
              <a:rPr lang="fr-FR" sz="2400" b="1" dirty="0" err="1" smtClean="0">
                <a:solidFill>
                  <a:srgbClr val="FFFFFF"/>
                </a:solidFill>
                <a:latin typeface="Calibri" pitchFamily="-112" charset="0"/>
              </a:rPr>
              <a:t>ro</a:t>
            </a:r>
            <a:r>
              <a:rPr lang="fr-FR" sz="2400" b="1" dirty="0" smtClean="0">
                <a:solidFill>
                  <a:srgbClr val="FFFFFF"/>
                </a:solidFill>
                <a:latin typeface="Calibri" pitchFamily="-112" charset="0"/>
              </a:rPr>
              <a:t> </a:t>
            </a:r>
            <a:r>
              <a:rPr lang="fr-FR" sz="2400" b="1" dirty="0" err="1" smtClean="0">
                <a:solidFill>
                  <a:srgbClr val="FFFFFF"/>
                </a:solidFill>
                <a:latin typeface="Calibri" pitchFamily="-112" charset="0"/>
              </a:rPr>
              <a:t>Ap</a:t>
            </a:r>
            <a:r>
              <a:rPr lang="fr-FR" sz="2400" b="1" dirty="0" smtClean="0">
                <a:solidFill>
                  <a:srgbClr val="FFFFFF"/>
                </a:solidFill>
                <a:latin typeface="Calibri" pitchFamily="-112" charset="0"/>
              </a:rPr>
              <a:t>: </a:t>
            </a:r>
            <a:r>
              <a:rPr lang="fr-FR" sz="2400" b="1" dirty="0" smtClean="0">
                <a:solidFill>
                  <a:srgbClr val="FFFFFF"/>
                </a:solidFill>
                <a:latin typeface="Symbol" pitchFamily="18" charset="2"/>
              </a:rPr>
              <a:t>g</a:t>
            </a:r>
            <a:r>
              <a:rPr lang="fr-FR" sz="2400" b="1" dirty="0" smtClean="0">
                <a:solidFill>
                  <a:srgbClr val="FFFFFF"/>
                </a:solidFill>
              </a:rPr>
              <a:t> </a:t>
            </a:r>
            <a:r>
              <a:rPr lang="fr-FR" sz="2400" b="1" dirty="0" err="1" smtClean="0">
                <a:solidFill>
                  <a:srgbClr val="FFFFFF"/>
                </a:solidFill>
              </a:rPr>
              <a:t>Equ</a:t>
            </a:r>
            <a:endParaRPr lang="fr-FR" sz="2400" dirty="0">
              <a:solidFill>
                <a:schemeClr val="bg1"/>
              </a:solidFill>
            </a:endParaRPr>
          </a:p>
        </p:txBody>
      </p:sp>
      <p:sp>
        <p:nvSpPr>
          <p:cNvPr id="6" name="Espace réservé de la date 5"/>
          <p:cNvSpPr>
            <a:spLocks noGrp="1"/>
          </p:cNvSpPr>
          <p:nvPr>
            <p:ph type="dt" sz="half" idx="10"/>
          </p:nvPr>
        </p:nvSpPr>
        <p:spPr/>
        <p:txBody>
          <a:bodyPr/>
          <a:lstStyle/>
          <a:p>
            <a:r>
              <a:rPr lang="fr-FR" smtClean="0"/>
              <a:t>06/10/2010</a:t>
            </a:r>
            <a:endParaRPr lang="fr-FR"/>
          </a:p>
        </p:txBody>
      </p:sp>
      <p:sp>
        <p:nvSpPr>
          <p:cNvPr id="7" name="Espace réservé du numéro de diapositive 6"/>
          <p:cNvSpPr>
            <a:spLocks noGrp="1"/>
          </p:cNvSpPr>
          <p:nvPr>
            <p:ph type="sldNum" sz="quarter" idx="12"/>
          </p:nvPr>
        </p:nvSpPr>
        <p:spPr/>
        <p:txBody>
          <a:bodyPr/>
          <a:lstStyle/>
          <a:p>
            <a:fld id="{7A7F6F43-6263-4B2E-B86C-6555E78F1920}" type="slidenum">
              <a:rPr lang="fr-FR" smtClean="0"/>
              <a:pPr/>
              <a:t>9</a:t>
            </a:fld>
            <a:endParaRPr lang="fr-FR"/>
          </a:p>
        </p:txBody>
      </p:sp>
      <p:sp>
        <p:nvSpPr>
          <p:cNvPr id="8" name="Espace réservé du pied de page 7"/>
          <p:cNvSpPr>
            <a:spLocks noGrp="1"/>
          </p:cNvSpPr>
          <p:nvPr>
            <p:ph type="ftr" sz="quarter" idx="11"/>
          </p:nvPr>
        </p:nvSpPr>
        <p:spPr/>
        <p:txBody>
          <a:bodyPr/>
          <a:lstStyle/>
          <a:p>
            <a:r>
              <a:rPr lang="fr-FR" smtClean="0"/>
              <a:t>Forum PNPS 2010  D. Mourard VEGA</a:t>
            </a: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TotalTime>
  <Words>2110</Words>
  <Application>Microsoft Office PowerPoint</Application>
  <PresentationFormat>Affichage à l'écran (4:3)</PresentationFormat>
  <Paragraphs>609</Paragraphs>
  <Slides>22</Slides>
  <Notes>9</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22</vt:i4>
      </vt:variant>
    </vt:vector>
  </HeadingPairs>
  <TitlesOfParts>
    <vt:vector size="26" baseType="lpstr">
      <vt:lpstr>Thème Office</vt:lpstr>
      <vt:lpstr>Équation</vt:lpstr>
      <vt:lpstr>Feuille de calcul</vt:lpstr>
      <vt:lpstr>Worksheet</vt:lpstr>
      <vt:lpstr>Atmosphères stellaires – Paramètres fondamentaux Apport et Perspectives de VEGA/CHARA</vt:lpstr>
      <vt:lpstr>Rayon, température effective et luminosité</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Atmosphères stellaires – Paramètres fondamentaux Apport et Perspectives de VEGA/CHARA</dc:title>
  <dc:creator>Denis Mourard</dc:creator>
  <cp:lastModifiedBy>Denis Mourard</cp:lastModifiedBy>
  <cp:revision>49</cp:revision>
  <dcterms:created xsi:type="dcterms:W3CDTF">2010-10-05T09:15:28Z</dcterms:created>
  <dcterms:modified xsi:type="dcterms:W3CDTF">2010-10-06T10:03:41Z</dcterms:modified>
</cp:coreProperties>
</file>