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6"/>
  </p:notesMasterIdLst>
  <p:handoutMasterIdLst>
    <p:handoutMasterId r:id="rId27"/>
  </p:handoutMasterIdLst>
  <p:sldIdLst>
    <p:sldId id="256" r:id="rId2"/>
    <p:sldId id="355" r:id="rId3"/>
    <p:sldId id="350" r:id="rId4"/>
    <p:sldId id="351" r:id="rId5"/>
    <p:sldId id="352" r:id="rId6"/>
    <p:sldId id="353" r:id="rId7"/>
    <p:sldId id="354" r:id="rId8"/>
    <p:sldId id="356" r:id="rId9"/>
    <p:sldId id="357" r:id="rId10"/>
    <p:sldId id="364" r:id="rId11"/>
    <p:sldId id="358" r:id="rId12"/>
    <p:sldId id="366" r:id="rId13"/>
    <p:sldId id="363" r:id="rId14"/>
    <p:sldId id="371" r:id="rId15"/>
    <p:sldId id="375" r:id="rId16"/>
    <p:sldId id="370" r:id="rId17"/>
    <p:sldId id="378" r:id="rId18"/>
    <p:sldId id="379" r:id="rId19"/>
    <p:sldId id="380" r:id="rId20"/>
    <p:sldId id="376" r:id="rId21"/>
    <p:sldId id="377" r:id="rId22"/>
    <p:sldId id="367" r:id="rId23"/>
    <p:sldId id="368" r:id="rId24"/>
    <p:sldId id="369" r:id="rId25"/>
  </p:sldIdLst>
  <p:sldSz cx="9906000" cy="6858000" type="A4"/>
  <p:notesSz cx="67818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00CCFF"/>
    <a:srgbClr val="66FF33"/>
    <a:srgbClr val="FF9966"/>
    <a:srgbClr val="FF9900"/>
    <a:srgbClr val="001429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80" d="100"/>
          <a:sy n="80" d="100"/>
        </p:scale>
        <p:origin x="732" y="246"/>
      </p:cViewPr>
      <p:guideLst>
        <p:guide orient="horz" pos="1207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8"/>
    </p:cViewPr>
  </p:sorterViewPr>
  <p:notesViewPr>
    <p:cSldViewPr snapToGrid="0" showGuides="1">
      <p:cViewPr varScale="1">
        <p:scale>
          <a:sx n="56" d="100"/>
          <a:sy n="56" d="100"/>
        </p:scale>
        <p:origin x="-1872" y="-78"/>
      </p:cViewPr>
      <p:guideLst>
        <p:guide orient="horz" pos="3120"/>
        <p:guide pos="21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kumimoji="1" sz="1200"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kumimoji="1" sz="1200"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kumimoji="1" sz="1200"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/>
              <a:t>La Spectroscopie En Astronomie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1070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EE41882-901D-4DB8-8FAF-E4DE0BC190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558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2950"/>
            <a:ext cx="5364162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5350"/>
            <a:ext cx="49720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384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1070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C81FCA1-2CAE-4458-AFA0-4FBE8BCFB5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859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70C0721-30F1-40CA-8A91-66AEFB4BA6BD}" type="slidenum">
              <a:rPr lang="fr-FR" sz="1200" smtClean="0">
                <a:latin typeface="Times New Roman" panose="02020603050405020304" pitchFamily="18" charset="0"/>
              </a:rPr>
              <a:pPr/>
              <a:t>1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smtClean="0"/>
              <a:t>Conférence présentée </a:t>
            </a:r>
            <a:r>
              <a:rPr lang="fr-FR" smtClean="0">
                <a:cs typeface="Arial" panose="020B0604020202020204" pitchFamily="34" charset="0"/>
              </a:rPr>
              <a:t>à</a:t>
            </a:r>
            <a:r>
              <a:rPr lang="fr-FR" smtClean="0"/>
              <a:t> PARSEC, le 1er octobre 2005.</a:t>
            </a:r>
          </a:p>
        </p:txBody>
      </p:sp>
    </p:spTree>
    <p:extLst>
      <p:ext uri="{BB962C8B-B14F-4D97-AF65-F5344CB8AC3E}">
        <p14:creationId xmlns:p14="http://schemas.microsoft.com/office/powerpoint/2010/main" val="3861849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327DA43-A102-4EE2-BEEB-ED97DE63C7B6}" type="slidenum">
              <a:rPr lang="fr-FR" sz="1200" smtClean="0">
                <a:latin typeface="Times New Roman" panose="02020603050405020304" pitchFamily="18" charset="0"/>
              </a:rPr>
              <a:pPr/>
              <a:t>3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82240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8072624-EE62-4B09-BACA-E36AEC8C0878}" type="slidenum">
              <a:rPr lang="fr-FR" sz="1200" smtClean="0">
                <a:latin typeface="Times New Roman" panose="02020603050405020304" pitchFamily="18" charset="0"/>
              </a:rPr>
              <a:pPr/>
              <a:t>4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357032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61F28BC-9C40-4970-831E-F4E65ADCADC3}" type="slidenum">
              <a:rPr lang="fr-FR" sz="1200" smtClean="0">
                <a:latin typeface="Times New Roman" panose="02020603050405020304" pitchFamily="18" charset="0"/>
              </a:rPr>
              <a:pPr/>
              <a:t>5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56496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A331BCC-5D6F-4365-9F47-15C7AE72866F}" type="slidenum">
              <a:rPr lang="fr-FR" sz="1200" smtClean="0">
                <a:latin typeface="Times New Roman" panose="02020603050405020304" pitchFamily="18" charset="0"/>
              </a:rPr>
              <a:pPr/>
              <a:t>6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29656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3" name="Graphique" r:id="rId3" imgW="4584700" imgH="3060700" progId="MSGraph.Chart.8">
                  <p:embed followColorScheme="full"/>
                </p:oleObj>
              </mc:Choice>
              <mc:Fallback>
                <p:oleObj name="Graphique" r:id="rId3" imgW="4584700" imgH="3060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en-US"/>
          </a:p>
        </p:txBody>
      </p:sp>
      <p:sp>
        <p:nvSpPr>
          <p:cNvPr id="6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7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E6D77-01AE-4D40-8DEF-C04E8140305D}" type="datetime1">
              <a:rPr lang="fr-FR"/>
              <a:pPr>
                <a:defRPr/>
              </a:pPr>
              <a:t>20/10/2016</a:t>
            </a:fld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J.P. Rivet, Observatoire de la Côte d'Azur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A412E-DA5A-4D41-9CBF-675FFCD199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465874"/>
      </p:ext>
    </p:extLst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9" name="Graphique" r:id="rId3" imgW="4584700" imgH="3060700" progId="MSGraph.Chart.8">
                  <p:embed followColorScheme="full"/>
                </p:oleObj>
              </mc:Choice>
              <mc:Fallback>
                <p:oleObj name="Graphique" r:id="rId3" imgW="4584700" imgH="3060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en-US"/>
          </a:p>
        </p:txBody>
      </p:sp>
      <p:sp>
        <p:nvSpPr>
          <p:cNvPr id="6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7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9803-11DC-490C-9FF7-EC2A1B273F1A}" type="datetime1">
              <a:rPr lang="fr-FR"/>
              <a:pPr>
                <a:defRPr/>
              </a:pPr>
              <a:t>20/10/2016</a:t>
            </a:fld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J.P. Rivet, Observatoire de la Côte d'Azur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9A893-FBDC-4176-918C-B37EB47EEF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210007"/>
      </p:ext>
    </p:extLst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3" name="Graphique" r:id="rId3" imgW="4584700" imgH="3060700" progId="MSGraph.Chart.8">
                  <p:embed followColorScheme="full"/>
                </p:oleObj>
              </mc:Choice>
              <mc:Fallback>
                <p:oleObj name="Graphique" r:id="rId3" imgW="4584700" imgH="3060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en-US"/>
          </a:p>
        </p:txBody>
      </p:sp>
      <p:sp>
        <p:nvSpPr>
          <p:cNvPr id="6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7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64350" y="142875"/>
            <a:ext cx="1924050" cy="58007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89025" y="142875"/>
            <a:ext cx="5622925" cy="58007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985BC-5D08-4AE2-B2B7-D2CAC5DE899E}" type="datetime1">
              <a:rPr lang="fr-FR"/>
              <a:pPr>
                <a:defRPr/>
              </a:pPr>
              <a:t>20/10/2016</a:t>
            </a:fld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J.P. Rivet, Observatoire de la Côte d'Azur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55940-8C96-406D-B1CD-74147A7917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8030"/>
      </p:ext>
    </p:extLst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7" name="Graphique" r:id="rId3" imgW="4584700" imgH="3060700" progId="MSGraph.Chart.8">
                  <p:embed followColorScheme="full"/>
                </p:oleObj>
              </mc:Choice>
              <mc:Fallback>
                <p:oleObj name="Graphique" r:id="rId3" imgW="4584700" imgH="3060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en-US"/>
          </a:p>
        </p:txBody>
      </p:sp>
      <p:sp>
        <p:nvSpPr>
          <p:cNvPr id="6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7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F87C3-7098-44AD-B083-C5FC7A2457A7}" type="datetime1">
              <a:rPr lang="fr-FR"/>
              <a:pPr>
                <a:defRPr/>
              </a:pPr>
              <a:t>20/10/2016</a:t>
            </a:fld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82925" y="6324600"/>
            <a:ext cx="37401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J.P. Rivet, Observatoire de la Côte d'Azur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62AD7-C421-4B29-ADC2-89834AF062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716761"/>
      </p:ext>
    </p:extLst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1" name="Graphique" r:id="rId3" imgW="4584700" imgH="3060700" progId="MSGraph.Chart.8">
                  <p:embed followColorScheme="full"/>
                </p:oleObj>
              </mc:Choice>
              <mc:Fallback>
                <p:oleObj name="Graphique" r:id="rId3" imgW="4584700" imgH="3060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en-US"/>
          </a:p>
        </p:txBody>
      </p:sp>
      <p:sp>
        <p:nvSpPr>
          <p:cNvPr id="6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7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FEB9C-1E5E-40F8-A470-247982BE99CA}" type="datetime1">
              <a:rPr lang="fr-FR"/>
              <a:pPr>
                <a:defRPr/>
              </a:pPr>
              <a:t>20/10/2016</a:t>
            </a:fld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J.P. Rivet, Observatoire de la Côte d'Azur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D47CC-0FC6-42CA-8B3B-CC1C30DC2F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170123"/>
      </p:ext>
    </p:extLst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5" name="Graphique" r:id="rId3" imgW="4584700" imgH="3060700" progId="MSGraph.Chart.8">
                  <p:embed followColorScheme="full"/>
                </p:oleObj>
              </mc:Choice>
              <mc:Fallback>
                <p:oleObj name="Graphique" r:id="rId3" imgW="4584700" imgH="3060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en-US"/>
          </a:p>
        </p:txBody>
      </p:sp>
      <p:sp>
        <p:nvSpPr>
          <p:cNvPr id="7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8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1250" y="1828800"/>
            <a:ext cx="3762375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6025" y="1828800"/>
            <a:ext cx="3762375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47F08-1E1E-4D96-A3DE-4C55BE17E56C}" type="datetime1">
              <a:rPr lang="fr-FR"/>
              <a:pPr>
                <a:defRPr/>
              </a:pPr>
              <a:t>20/10/2016</a:t>
            </a:fld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J.P. Rivet, Observatoire de la Côte d'Azur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E9645-DB0F-4198-9D1B-8232FAFF80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825749"/>
      </p:ext>
    </p:extLst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9" name="Graphique" r:id="rId3" imgW="4584700" imgH="3060700" progId="MSGraph.Chart.8">
                  <p:embed followColorScheme="full"/>
                </p:oleObj>
              </mc:Choice>
              <mc:Fallback>
                <p:oleObj name="Graphique" r:id="rId3" imgW="4584700" imgH="3060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en-US"/>
          </a:p>
        </p:txBody>
      </p:sp>
      <p:sp>
        <p:nvSpPr>
          <p:cNvPr id="9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10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72067-2B3D-47C1-AD09-125FAF96C6F7}" type="datetime1">
              <a:rPr lang="fr-FR"/>
              <a:pPr>
                <a:defRPr/>
              </a:pPr>
              <a:t>20/10/2016</a:t>
            </a:fld>
            <a:endParaRPr lang="fr-FR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J.P. Rivet, Observatoire de la Côte d'Azur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1DCC3-894E-4742-B15C-4E18466294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113911"/>
      </p:ext>
    </p:extLst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3" name="Graphique" r:id="rId3" imgW="4584700" imgH="3060700" progId="MSGraph.Chart.8">
                  <p:embed followColorScheme="full"/>
                </p:oleObj>
              </mc:Choice>
              <mc:Fallback>
                <p:oleObj name="Graphique" r:id="rId3" imgW="4584700" imgH="3060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en-US"/>
          </a:p>
        </p:txBody>
      </p:sp>
      <p:sp>
        <p:nvSpPr>
          <p:cNvPr id="5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6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8D439-FBC1-4220-86DA-75A5658CF80C}" type="datetime1">
              <a:rPr lang="fr-FR"/>
              <a:pPr>
                <a:defRPr/>
              </a:pPr>
              <a:t>20/10/2016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J.P. Rivet, Observatoire de la Côte d'Azur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06FB-A72B-4852-AA2F-0DDA4B5F11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934315"/>
      </p:ext>
    </p:extLst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7" name="Graphique" r:id="rId3" imgW="4584700" imgH="3060700" progId="MSGraph.Chart.8">
                  <p:embed followColorScheme="full"/>
                </p:oleObj>
              </mc:Choice>
              <mc:Fallback>
                <p:oleObj name="Graphique" r:id="rId3" imgW="4584700" imgH="3060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en-US"/>
          </a:p>
        </p:txBody>
      </p:sp>
      <p:sp>
        <p:nvSpPr>
          <p:cNvPr id="4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5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DFBB7-FB6F-4C91-A384-B58F58097BDC}" type="datetime1">
              <a:rPr lang="fr-FR"/>
              <a:pPr>
                <a:defRPr/>
              </a:pPr>
              <a:t>20/10/2016</a:t>
            </a:fld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J.P. Rivet, Observatoire de la Côte d'Azur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7C63B-D7B6-4238-B948-EE09A69C92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976640"/>
      </p:ext>
    </p:extLst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1" name="Graphique" r:id="rId3" imgW="4584700" imgH="3060700" progId="MSGraph.Chart.8">
                  <p:embed followColorScheme="full"/>
                </p:oleObj>
              </mc:Choice>
              <mc:Fallback>
                <p:oleObj name="Graphique" r:id="rId3" imgW="4584700" imgH="3060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en-US"/>
          </a:p>
        </p:txBody>
      </p:sp>
      <p:sp>
        <p:nvSpPr>
          <p:cNvPr id="7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8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31A7F-0E24-40B2-A8B1-BB886903FA3F}" type="datetime1">
              <a:rPr lang="fr-FR"/>
              <a:pPr>
                <a:defRPr/>
              </a:pPr>
              <a:t>20/10/2016</a:t>
            </a:fld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J.P. Rivet, Observatoire de la Côte d'Azur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E62E-59EE-4CDB-8315-F8158DB7E1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685195"/>
      </p:ext>
    </p:extLst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5" name="Graphique" r:id="rId3" imgW="4584700" imgH="3060700" progId="MSGraph.Chart.8">
                  <p:embed followColorScheme="full"/>
                </p:oleObj>
              </mc:Choice>
              <mc:Fallback>
                <p:oleObj name="Graphique" r:id="rId3" imgW="4584700" imgH="3060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en-US"/>
          </a:p>
        </p:txBody>
      </p:sp>
      <p:sp>
        <p:nvSpPr>
          <p:cNvPr id="7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8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7FE7E-49F1-42FC-AA5E-3857CA78AF7A}" type="datetime1">
              <a:rPr lang="fr-FR"/>
              <a:pPr>
                <a:defRPr/>
              </a:pPr>
              <a:t>20/10/2016</a:t>
            </a:fld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J.P. Rivet, Observatoire de la Côte d'Azur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CDDB9-C2ED-41C1-9988-20DB10AF28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461190"/>
      </p:ext>
    </p:extLst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89025" y="142875"/>
            <a:ext cx="7677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1250" y="1828800"/>
            <a:ext cx="76771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5100" y="63246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9966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3825F6-39A5-4D83-9E08-25ABD9809DDA}" type="datetime1">
              <a:rPr lang="fr-FR"/>
              <a:pPr>
                <a:defRPr/>
              </a:pPr>
              <a:t>20/10/2016</a:t>
            </a:fld>
            <a:endParaRPr lang="fr-FR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9900" y="6299200"/>
            <a:ext cx="381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FF99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/>
              <a:t>J.P. Rivet, Observatoire de la Côte d'Azur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9700" y="63246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9966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52E559-7368-4353-B691-0605883804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aphicFrame>
        <p:nvGraphicFramePr>
          <p:cNvPr id="1031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Graphique" r:id="rId14" imgW="4584700" imgH="3060700" progId="MSGraph.Chart.8">
                  <p:embed followColorScheme="full"/>
                </p:oleObj>
              </mc:Choice>
              <mc:Fallback>
                <p:oleObj name="Graphique" r:id="rId14" imgW="4584700" imgH="3060700" progId="MSGraph.Chart.8">
                  <p:embed followColorScheme="full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en-US"/>
          </a:p>
        </p:txBody>
      </p:sp>
      <p:sp>
        <p:nvSpPr>
          <p:cNvPr id="1033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1034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</p:sldLayoutIdLst>
  <p:transition spd="med">
    <p:cut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 kern="1200">
          <a:solidFill>
            <a:srgbClr val="FF9933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6pPr>
      <a:lvl7pPr marL="914400" algn="ctr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7pPr>
      <a:lvl8pPr marL="1371600" algn="ctr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8pPr>
      <a:lvl9pPr marL="1828800" algn="ctr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800" kern="1200">
          <a:solidFill>
            <a:srgbClr val="FF9933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u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«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aster.net/guide/01.html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aster.net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occultwatcher.net/publish.htm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raster.net/guide/01.html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aster.net/guide/01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aster.net/guide/01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630363" y="205211"/>
            <a:ext cx="8026400" cy="2308966"/>
          </a:xfrm>
          <a:extLst>
            <a:ext uri="{909E8E84-426E-40DD-AFC4-6F175D3DCCD1}">
              <a14:hiddenFill xmlns:a14="http://schemas.microsoft.com/office/drawing/2010/main">
                <a:solidFill>
                  <a:srgbClr val="4D4D4D">
                    <a:alpha val="5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FFFF00">
                      <a:alpha val="50000"/>
                    </a:srgbClr>
                  </a:outerShdw>
                </a:effectLst>
              </a14:hiddenEffects>
            </a:ex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fr-FR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STELLAR</a:t>
            </a:r>
            <a:br>
              <a:rPr lang="fr-FR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fr-FR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OCCULTATIONS</a:t>
            </a:r>
          </a:p>
        </p:txBody>
      </p:sp>
      <p:grpSp>
        <p:nvGrpSpPr>
          <p:cNvPr id="15363" name="Groupe 6"/>
          <p:cNvGrpSpPr>
            <a:grpSpLocks/>
          </p:cNvGrpSpPr>
          <p:nvPr/>
        </p:nvGrpSpPr>
        <p:grpSpPr bwMode="auto">
          <a:xfrm>
            <a:off x="0" y="6137275"/>
            <a:ext cx="9906000" cy="720725"/>
            <a:chOff x="0" y="6138000"/>
            <a:chExt cx="9906001" cy="720000"/>
          </a:xfrm>
        </p:grpSpPr>
        <p:sp>
          <p:nvSpPr>
            <p:cNvPr id="15364" name="Rectangle 7"/>
            <p:cNvSpPr>
              <a:spLocks noChangeArrowheads="1"/>
            </p:cNvSpPr>
            <p:nvPr/>
          </p:nvSpPr>
          <p:spPr bwMode="auto">
            <a:xfrm>
              <a:off x="1746250" y="6138000"/>
              <a:ext cx="6046788" cy="7191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tIns="91440" rIns="45720" bIns="9144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None/>
              </a:pPr>
              <a:r>
                <a:rPr lang="en-US" sz="1600" smtClean="0">
                  <a:solidFill>
                    <a:schemeClr val="tx1"/>
                  </a:solidFill>
                </a:rPr>
                <a:t>© </a:t>
              </a:r>
              <a:r>
                <a:rPr lang="fr-FR" sz="1600" smtClean="0">
                  <a:solidFill>
                    <a:schemeClr val="tx1"/>
                  </a:solidFill>
                </a:rPr>
                <a:t>C2PU, Observatoire de la Côte d’Azur, </a:t>
              </a:r>
            </a:p>
            <a:p>
              <a:pPr algn="ctr" eaLnBrk="1" hangingPunct="1">
                <a:buClr>
                  <a:schemeClr val="tx2"/>
                </a:buClr>
                <a:buSzPct val="65000"/>
                <a:buNone/>
              </a:pPr>
              <a:r>
                <a:rPr lang="fr-FR" sz="1600" smtClean="0">
                  <a:solidFill>
                    <a:schemeClr val="tx1"/>
                  </a:solidFill>
                </a:rPr>
                <a:t>Université de la Côte d’Azur</a:t>
              </a:r>
              <a:endParaRPr lang="en-US" sz="1600">
                <a:solidFill>
                  <a:schemeClr val="tx1"/>
                </a:solidFill>
              </a:endParaRPr>
            </a:p>
          </p:txBody>
        </p:sp>
        <p:pic>
          <p:nvPicPr>
            <p:cNvPr id="15365" name="Picture 1041" descr="logocaeu_4_10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9388" y="6138000"/>
              <a:ext cx="2106613" cy="706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Imag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38000"/>
              <a:ext cx="180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22940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600">
                <a:solidFill>
                  <a:schemeClr val="tx1"/>
                </a:solidFill>
              </a:rPr>
              <a:t>Version </a:t>
            </a:r>
            <a:r>
              <a:rPr lang="fr-FR" sz="1600" smtClean="0">
                <a:solidFill>
                  <a:schemeClr val="tx1"/>
                </a:solidFill>
              </a:rPr>
              <a:t>01, 14/10/2016</a:t>
            </a:r>
            <a:endParaRPr lang="fr-FR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0" y="1684020"/>
            <a:ext cx="4072890" cy="4072890"/>
          </a:xfrm>
          <a:prstGeom prst="rect">
            <a:avLst/>
          </a:prstGeom>
        </p:spPr>
      </p:pic>
      <p:sp>
        <p:nvSpPr>
          <p:cNvPr id="28674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9D0DCB-8EC9-4864-8331-2A0DD5AFC7E0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20/10/2016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33713" y="6324600"/>
            <a:ext cx="3813175" cy="457200"/>
          </a:xfrm>
        </p:spPr>
        <p:txBody>
          <a:bodyPr/>
          <a:lstStyle/>
          <a:p>
            <a:pPr>
              <a:defRPr/>
            </a:pPr>
            <a:r>
              <a:rPr lang="fr-FR"/>
              <a:t>J.P. Rivet, Observatoire de la Côte d'Azur</a:t>
            </a:r>
          </a:p>
        </p:txBody>
      </p:sp>
      <p:sp>
        <p:nvSpPr>
          <p:cNvPr id="2867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78FBE4-6B3A-49EE-A2F1-0E77E942BD28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92175" y="142875"/>
            <a:ext cx="8031163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The shape of (216) </a:t>
            </a:r>
            <a:r>
              <a:rPr lang="en-US" dirty="0" err="1" smtClean="0">
                <a:ea typeface="ＭＳ Ｐゴシック" charset="0"/>
              </a:rPr>
              <a:t>Kelopatra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28678" name="ZoneTexte 7"/>
          <p:cNvSpPr txBox="1">
            <a:spLocks noChangeArrowheads="1"/>
          </p:cNvSpPr>
          <p:nvPr/>
        </p:nvSpPr>
        <p:spPr bwMode="auto">
          <a:xfrm>
            <a:off x="284163" y="1550988"/>
            <a:ext cx="450475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Example 2: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Occultation of star </a:t>
            </a:r>
            <a:r>
              <a:rPr lang="en-US" sz="2400" dirty="0" smtClean="0">
                <a:solidFill>
                  <a:srgbClr val="FFFF00"/>
                </a:solidFill>
              </a:rPr>
              <a:t>HIP54599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by asteroid</a:t>
            </a:r>
            <a:r>
              <a:rPr lang="en-US" sz="2400" dirty="0" smtClean="0">
                <a:solidFill>
                  <a:srgbClr val="FFFF00"/>
                </a:solidFill>
              </a:rPr>
              <a:t> (216) </a:t>
            </a:r>
            <a:r>
              <a:rPr lang="en-US" sz="2400" dirty="0" err="1" smtClean="0">
                <a:solidFill>
                  <a:srgbClr val="FFFF00"/>
                </a:solidFill>
              </a:rPr>
              <a:t>Kleopatra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observed on March 12</a:t>
            </a:r>
            <a:r>
              <a:rPr 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dirty="0" smtClean="0">
                <a:solidFill>
                  <a:schemeClr val="tx1"/>
                </a:solidFill>
              </a:rPr>
              <a:t>, 2015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by </a:t>
            </a:r>
            <a:r>
              <a:rPr lang="en-US" sz="2400" dirty="0" smtClean="0">
                <a:solidFill>
                  <a:srgbClr val="FFFF00"/>
                </a:solidFill>
              </a:rPr>
              <a:t>51 observers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Result: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Size: </a:t>
            </a:r>
            <a:r>
              <a:rPr lang="en-US" sz="2400" dirty="0" smtClean="0">
                <a:solidFill>
                  <a:srgbClr val="FFFF00"/>
                </a:solidFill>
              </a:rPr>
              <a:t>157.6 </a:t>
            </a:r>
            <a:r>
              <a:rPr lang="en-US" sz="2400" dirty="0" smtClean="0">
                <a:solidFill>
                  <a:srgbClr val="FFFF00"/>
                </a:solidFill>
                <a:sym typeface="Symbol" panose="05050102010706020507" pitchFamily="18" charset="2"/>
              </a:rPr>
              <a:t> 68.7 km</a:t>
            </a:r>
            <a:r>
              <a:rPr lang="en-US" sz="2400" dirty="0" smtClean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Symbol" panose="05050102010706020507" pitchFamily="18" charset="2"/>
              </a:rPr>
              <a:t> 8 km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680" name="ZoneTexte 12"/>
          <p:cNvSpPr txBox="1">
            <a:spLocks noChangeArrowheads="1"/>
          </p:cNvSpPr>
          <p:nvPr/>
        </p:nvSpPr>
        <p:spPr bwMode="auto">
          <a:xfrm>
            <a:off x="5180013" y="5799138"/>
            <a:ext cx="40021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from </a:t>
            </a:r>
            <a:r>
              <a:rPr lang="en-US" sz="1200" dirty="0" smtClean="0">
                <a:solidFill>
                  <a:schemeClr val="tx1"/>
                </a:solidFill>
                <a:hlinkClick r:id="rId3"/>
              </a:rPr>
              <a:t>http://www.euraster.net/guide/01.html</a:t>
            </a:r>
            <a:r>
              <a:rPr lang="en-US" sz="1200" dirty="0" smtClean="0">
                <a:solidFill>
                  <a:schemeClr val="tx1"/>
                </a:solidFill>
              </a:rPr>
              <a:t> (Eric </a:t>
            </a:r>
            <a:r>
              <a:rPr lang="en-US" sz="1200" dirty="0" err="1" smtClean="0">
                <a:solidFill>
                  <a:schemeClr val="tx1"/>
                </a:solidFill>
              </a:rPr>
              <a:t>Frappa</a:t>
            </a:r>
            <a:r>
              <a:rPr lang="en-US" sz="1200" dirty="0" smtClean="0">
                <a:solidFill>
                  <a:schemeClr val="tx1"/>
                </a:solidFill>
              </a:rPr>
              <a:t>)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51601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730A66-5BAA-4207-9ED7-8A68AC6D8BD3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20/10/2016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33713" y="6324600"/>
            <a:ext cx="3813175" cy="457200"/>
          </a:xfrm>
        </p:spPr>
        <p:txBody>
          <a:bodyPr/>
          <a:lstStyle/>
          <a:p>
            <a:pPr>
              <a:defRPr/>
            </a:pPr>
            <a:r>
              <a:rPr lang="fr-FR"/>
              <a:t>J.P. Rivet, Observatoire de la Côte d'Azur</a:t>
            </a:r>
          </a:p>
        </p:txBody>
      </p:sp>
      <p:sp>
        <p:nvSpPr>
          <p:cNvPr id="2970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B0EA7D-6FE0-47F7-9315-4D33E44510FB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92175" y="142875"/>
            <a:ext cx="8031163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The shape of (10199) </a:t>
            </a:r>
            <a:r>
              <a:rPr lang="en-US" dirty="0" err="1" smtClean="0">
                <a:ea typeface="ＭＳ Ｐゴシック" charset="0"/>
              </a:rPr>
              <a:t>Chariklo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29702" name="ZoneTexte 7"/>
          <p:cNvSpPr txBox="1">
            <a:spLocks noChangeArrowheads="1"/>
          </p:cNvSpPr>
          <p:nvPr/>
        </p:nvSpPr>
        <p:spPr bwMode="auto">
          <a:xfrm>
            <a:off x="284163" y="1550988"/>
            <a:ext cx="525175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Example 3: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Occultation of star </a:t>
            </a:r>
            <a:r>
              <a:rPr lang="en-US" sz="2400" dirty="0" smtClean="0">
                <a:solidFill>
                  <a:srgbClr val="FFFF00"/>
                </a:solidFill>
              </a:rPr>
              <a:t>2UCAC15096659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by asteroid </a:t>
            </a:r>
            <a:r>
              <a:rPr lang="en-US" sz="2400" dirty="0" smtClean="0">
                <a:solidFill>
                  <a:srgbClr val="FFFF00"/>
                </a:solidFill>
              </a:rPr>
              <a:t>(10199) </a:t>
            </a:r>
            <a:r>
              <a:rPr lang="en-US" sz="2400" dirty="0" err="1" smtClean="0">
                <a:solidFill>
                  <a:srgbClr val="FFFF00"/>
                </a:solidFill>
              </a:rPr>
              <a:t>Chariklo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observed on June 3</a:t>
            </a:r>
            <a:r>
              <a:rPr lang="en-US" sz="2400" baseline="30000" dirty="0" smtClean="0">
                <a:solidFill>
                  <a:schemeClr val="tx1"/>
                </a:solidFill>
              </a:rPr>
              <a:t>rd</a:t>
            </a:r>
            <a:r>
              <a:rPr lang="en-US" sz="2400" dirty="0" smtClean="0">
                <a:solidFill>
                  <a:schemeClr val="tx1"/>
                </a:solidFill>
              </a:rPr>
              <a:t>, 2013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by </a:t>
            </a:r>
            <a:r>
              <a:rPr lang="en-US" sz="2400" dirty="0" smtClean="0">
                <a:solidFill>
                  <a:srgbClr val="FFFF00"/>
                </a:solidFill>
              </a:rPr>
              <a:t>8 observers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30" y="1404937"/>
            <a:ext cx="4523569" cy="325850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044257" y="4674870"/>
            <a:ext cx="3199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curve from the Danish 1.54 m </a:t>
            </a:r>
          </a:p>
          <a:p>
            <a:pPr algn="ctr"/>
            <a:r>
              <a:rPr lang="en-US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telescope at La Silla, Chile.</a:t>
            </a:r>
            <a:endParaRPr lang="en-US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730A66-5BAA-4207-9ED7-8A68AC6D8BD3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20/10/2016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33713" y="6324600"/>
            <a:ext cx="3813175" cy="457200"/>
          </a:xfrm>
        </p:spPr>
        <p:txBody>
          <a:bodyPr/>
          <a:lstStyle/>
          <a:p>
            <a:pPr>
              <a:defRPr/>
            </a:pPr>
            <a:r>
              <a:rPr lang="fr-FR"/>
              <a:t>J.P. Rivet, Observatoire de la Côte d'Azur</a:t>
            </a:r>
          </a:p>
        </p:txBody>
      </p:sp>
      <p:sp>
        <p:nvSpPr>
          <p:cNvPr id="2970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B0EA7D-6FE0-47F7-9315-4D33E44510FB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92175" y="142875"/>
            <a:ext cx="8031163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The Lord of the Ring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29702" name="ZoneTexte 7"/>
          <p:cNvSpPr txBox="1">
            <a:spLocks noChangeArrowheads="1"/>
          </p:cNvSpPr>
          <p:nvPr/>
        </p:nvSpPr>
        <p:spPr bwMode="auto">
          <a:xfrm>
            <a:off x="284163" y="1550988"/>
            <a:ext cx="40719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Result: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FFFF00"/>
                </a:solidFill>
              </a:rPr>
              <a:t>(10199) </a:t>
            </a:r>
            <a:r>
              <a:rPr lang="en-US" sz="2400" dirty="0" err="1">
                <a:solidFill>
                  <a:srgbClr val="FFFF00"/>
                </a:solidFill>
              </a:rPr>
              <a:t>Chariklo</a:t>
            </a:r>
            <a:r>
              <a:rPr lang="en-US" sz="2400" dirty="0" smtClean="0">
                <a:solidFill>
                  <a:schemeClr val="tx1"/>
                </a:solidFill>
              </a:rPr>
              <a:t> has a </a:t>
            </a:r>
            <a:r>
              <a:rPr lang="en-US" sz="2400" dirty="0" smtClean="0">
                <a:solidFill>
                  <a:srgbClr val="FFFF00"/>
                </a:solidFill>
              </a:rPr>
              <a:t>ring</a:t>
            </a:r>
            <a:r>
              <a:rPr lang="en-US" sz="2400" dirty="0" smtClean="0">
                <a:solidFill>
                  <a:schemeClr val="tx1"/>
                </a:solidFill>
              </a:rPr>
              <a:t> !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970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" y="2720340"/>
            <a:ext cx="36576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4904672" y="2401571"/>
            <a:ext cx="5001328" cy="3269932"/>
            <a:chOff x="4904672" y="2342198"/>
            <a:chExt cx="5001328" cy="3269932"/>
          </a:xfrm>
        </p:grpSpPr>
        <p:pic>
          <p:nvPicPr>
            <p:cNvPr id="10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672" y="2342198"/>
              <a:ext cx="5001328" cy="3269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oneTexte 5"/>
            <p:cNvSpPr txBox="1"/>
            <p:nvPr/>
          </p:nvSpPr>
          <p:spPr>
            <a:xfrm>
              <a:off x="7923278" y="5273576"/>
              <a:ext cx="19827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(Artist’s impression)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82636460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51AF8C-DC4B-41A1-86EC-E881FFCD634F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20/10/2016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33713" y="6324600"/>
            <a:ext cx="3813175" cy="457200"/>
          </a:xfrm>
        </p:spPr>
        <p:txBody>
          <a:bodyPr/>
          <a:lstStyle/>
          <a:p>
            <a:pPr>
              <a:defRPr/>
            </a:pPr>
            <a:r>
              <a:rPr lang="fr-FR"/>
              <a:t>J.P. Rivet, Observatoire de la Côte d'Azur</a:t>
            </a:r>
          </a:p>
        </p:txBody>
      </p:sp>
      <p:sp>
        <p:nvSpPr>
          <p:cNvPr id="3072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FC9E4E-2E07-468A-9441-558CF64D11D1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92175" y="142875"/>
            <a:ext cx="8031163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Summary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74775" y="1557338"/>
            <a:ext cx="6822702" cy="39703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Requires </a:t>
            </a:r>
            <a:r>
              <a:rPr lang="en-US" sz="2400" dirty="0" smtClean="0">
                <a:solidFill>
                  <a:srgbClr val="FFFF00"/>
                </a:solidFill>
              </a:rPr>
              <a:t>accurate </a:t>
            </a:r>
            <a:r>
              <a:rPr lang="en-US" sz="2400" smtClean="0">
                <a:solidFill>
                  <a:srgbClr val="FFFF00"/>
                </a:solidFill>
              </a:rPr>
              <a:t>absolute timing </a:t>
            </a:r>
            <a:r>
              <a:rPr lang="en-US" sz="2400" dirty="0" smtClean="0"/>
              <a:t>(GPS).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Requires a </a:t>
            </a:r>
            <a:r>
              <a:rPr lang="en-US" sz="2400" dirty="0" smtClean="0">
                <a:solidFill>
                  <a:srgbClr val="FFFF00"/>
                </a:solidFill>
              </a:rPr>
              <a:t>fast camera </a:t>
            </a:r>
            <a:r>
              <a:rPr lang="en-US" sz="2400" dirty="0" smtClean="0"/>
              <a:t>(several FPS).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Does </a:t>
            </a:r>
            <a:r>
              <a:rPr lang="en-US" sz="2400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require </a:t>
            </a:r>
            <a:r>
              <a:rPr lang="en-US" sz="2400" dirty="0" smtClean="0">
                <a:solidFill>
                  <a:srgbClr val="FFFF00"/>
                </a:solidFill>
              </a:rPr>
              <a:t>big telescopes</a:t>
            </a:r>
            <a:r>
              <a:rPr lang="en-US" sz="2400" dirty="0" smtClean="0"/>
              <a:t> 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Requires </a:t>
            </a:r>
            <a:r>
              <a:rPr lang="en-US" sz="2400" dirty="0" smtClean="0">
                <a:solidFill>
                  <a:srgbClr val="FFFF00"/>
                </a:solidFill>
              </a:rPr>
              <a:t>a coordinated network of observers</a:t>
            </a:r>
            <a:r>
              <a:rPr lang="en-US" sz="24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Gives </a:t>
            </a:r>
            <a:r>
              <a:rPr lang="en-US" sz="2400" dirty="0" smtClean="0">
                <a:solidFill>
                  <a:srgbClr val="FFFF00"/>
                </a:solidFill>
              </a:rPr>
              <a:t>informations about the size</a:t>
            </a:r>
            <a:r>
              <a:rPr lang="en-US" sz="24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Gives </a:t>
            </a:r>
            <a:r>
              <a:rPr lang="en-US" sz="2400" dirty="0" smtClean="0">
                <a:solidFill>
                  <a:srgbClr val="FFFF00"/>
                </a:solidFill>
              </a:rPr>
              <a:t>informations about the projected shape</a:t>
            </a:r>
            <a:r>
              <a:rPr lang="en-US" sz="2400" dirty="0" smtClean="0"/>
              <a:t>,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smtClean="0">
                <a:solidFill>
                  <a:srgbClr val="FFC000"/>
                </a:solidFill>
              </a:rPr>
              <a:t>    </a:t>
            </a:r>
            <a:r>
              <a:rPr lang="en-US" sz="2400" dirty="0" smtClean="0"/>
              <a:t>if several observers.</a:t>
            </a:r>
            <a:endParaRPr lang="en-US" sz="2400" dirty="0"/>
          </a:p>
        </p:txBody>
      </p:sp>
      <p:sp>
        <p:nvSpPr>
          <p:cNvPr id="30727" name="ZoneTexte 1"/>
          <p:cNvSpPr txBox="1">
            <a:spLocks noChangeArrowheads="1"/>
          </p:cNvSpPr>
          <p:nvPr/>
        </p:nvSpPr>
        <p:spPr bwMode="auto">
          <a:xfrm>
            <a:off x="1641965" y="5842318"/>
            <a:ext cx="66220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An example of coordinated observers network: </a:t>
            </a:r>
            <a:r>
              <a:rPr lang="en-US" sz="1600" dirty="0" smtClean="0">
                <a:solidFill>
                  <a:schemeClr val="tx1"/>
                </a:solidFill>
                <a:hlinkClick r:id="rId2"/>
              </a:rPr>
              <a:t>http://www.euraster.net/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opportunities ?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8D439-FBC1-4220-86DA-75A5658CF80C}" type="datetime1">
              <a:rPr lang="fr-FR" smtClean="0"/>
              <a:pPr>
                <a:defRPr/>
              </a:pPr>
              <a:t>20/10/2016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J.P. Rivet, Observatoire de la Côte d'Azur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E06FB-A72B-4852-AA2F-0DDA4B5F1128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61559" y="1412875"/>
            <a:ext cx="8182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err="1" smtClean="0">
                <a:solidFill>
                  <a:srgbClr val="FFFF00"/>
                </a:solidFill>
              </a:rPr>
              <a:t>OccultWatcher</a:t>
            </a:r>
            <a:r>
              <a:rPr lang="en-US" dirty="0" smtClean="0">
                <a:solidFill>
                  <a:srgbClr val="FFFF00"/>
                </a:solidFill>
              </a:rPr>
              <a:t> (free software; download </a:t>
            </a:r>
            <a:r>
              <a:rPr lang="en-US" dirty="0">
                <a:solidFill>
                  <a:srgbClr val="FFFF00"/>
                </a:solidFill>
              </a:rPr>
              <a:t>from 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http</a:t>
            </a:r>
            <a:r>
              <a:rPr lang="en-US" dirty="0">
                <a:solidFill>
                  <a:srgbClr val="FFFF00"/>
                </a:solidFill>
                <a:hlinkClick r:id="rId2"/>
              </a:rPr>
              <a:t>://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www.occultwatcher.net</a:t>
            </a:r>
            <a:r>
              <a:rPr lang="en-US" dirty="0">
                <a:solidFill>
                  <a:srgbClr val="FFFF00"/>
                </a:solidFill>
                <a:hlinkClick r:id="rId2"/>
              </a:rPr>
              <a:t>/publish.htm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/ 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61" y="1751314"/>
            <a:ext cx="7834249" cy="4550334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 bwMode="auto">
          <a:xfrm>
            <a:off x="1974947" y="1906607"/>
            <a:ext cx="591014" cy="180316"/>
          </a:xfrm>
          <a:prstGeom prst="roundRect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04193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display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8D439-FBC1-4220-86DA-75A5658CF80C}" type="datetime1">
              <a:rPr lang="fr-FR" smtClean="0"/>
              <a:pPr>
                <a:defRPr/>
              </a:pPr>
              <a:t>20/10/2016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J.P. Rivet, Observatoire de la Côte d'Azur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E06FB-A72B-4852-AA2F-0DDA4B5F1128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1314"/>
            <a:ext cx="7834249" cy="4550334"/>
          </a:xfrm>
          <a:prstGeom prst="rect">
            <a:avLst/>
          </a:prstGeom>
        </p:spPr>
      </p:pic>
      <p:sp>
        <p:nvSpPr>
          <p:cNvPr id="9" name="Accolade fermante 8"/>
          <p:cNvSpPr/>
          <p:nvPr/>
        </p:nvSpPr>
        <p:spPr bwMode="auto">
          <a:xfrm>
            <a:off x="7906439" y="2060154"/>
            <a:ext cx="198302" cy="2996587"/>
          </a:xfrm>
          <a:prstGeom prst="rightBrace">
            <a:avLst/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colade fermante 9"/>
          <p:cNvSpPr/>
          <p:nvPr/>
        </p:nvSpPr>
        <p:spPr bwMode="auto">
          <a:xfrm>
            <a:off x="7906439" y="5056742"/>
            <a:ext cx="198000" cy="341523"/>
          </a:xfrm>
          <a:prstGeom prst="rightBrace">
            <a:avLst/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colade fermante 10"/>
          <p:cNvSpPr/>
          <p:nvPr/>
        </p:nvSpPr>
        <p:spPr bwMode="auto">
          <a:xfrm>
            <a:off x="7906439" y="5407446"/>
            <a:ext cx="198000" cy="651831"/>
          </a:xfrm>
          <a:prstGeom prst="rightBrace">
            <a:avLst/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8104743" y="3183874"/>
            <a:ext cx="1465243" cy="7821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/>
              <a:t>List of forthcoming events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8104743" y="4866949"/>
            <a:ext cx="1257758" cy="6187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/>
              <a:t>Graphical description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8104743" y="5483265"/>
            <a:ext cx="1257758" cy="6187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/>
              <a:t>Detailed description</a:t>
            </a:r>
            <a:endParaRPr lang="en-US" dirty="0"/>
          </a:p>
        </p:txBody>
      </p:sp>
      <p:sp>
        <p:nvSpPr>
          <p:cNvPr id="15" name="Accolade fermante 14"/>
          <p:cNvSpPr/>
          <p:nvPr/>
        </p:nvSpPr>
        <p:spPr bwMode="auto">
          <a:xfrm>
            <a:off x="7906439" y="1880212"/>
            <a:ext cx="198000" cy="180000"/>
          </a:xfrm>
          <a:prstGeom prst="rightBrace">
            <a:avLst/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8104743" y="1808040"/>
            <a:ext cx="1212823" cy="3636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/>
              <a:t>Menu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19385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prediction maps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8D439-FBC1-4220-86DA-75A5658CF80C}" type="datetime1">
              <a:rPr lang="fr-FR" smtClean="0"/>
              <a:pPr>
                <a:defRPr/>
              </a:pPr>
              <a:t>20/10/2016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J.P. Rivet, Observatoire de la Côte d'Azur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E06FB-A72B-4852-AA2F-0DDA4B5F1128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875"/>
            <a:ext cx="7182998" cy="538724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459781" y="1577559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7459781" y="4245352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7628541" y="5577299"/>
            <a:ext cx="1853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o</a:t>
            </a:r>
            <a:r>
              <a:rPr lang="en-US" dirty="0" smtClean="0"/>
              <a:t>×2</a:t>
            </a:r>
            <a:r>
              <a:rPr lang="en-US" baseline="30000" dirty="0" smtClean="0"/>
              <a:t>o</a:t>
            </a:r>
            <a:r>
              <a:rPr lang="en-US" dirty="0" smtClean="0"/>
              <a:t> finder chart</a:t>
            </a:r>
            <a:endParaRPr lang="en-US" dirty="0"/>
          </a:p>
        </p:txBody>
      </p:sp>
      <p:sp>
        <p:nvSpPr>
          <p:cNvPr id="10" name="Accolade fermante 9"/>
          <p:cNvSpPr/>
          <p:nvPr/>
        </p:nvSpPr>
        <p:spPr bwMode="auto">
          <a:xfrm>
            <a:off x="7218070" y="2060154"/>
            <a:ext cx="198000" cy="4710516"/>
          </a:xfrm>
          <a:prstGeom prst="rightBrace">
            <a:avLst/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colade fermante 10"/>
          <p:cNvSpPr/>
          <p:nvPr/>
        </p:nvSpPr>
        <p:spPr bwMode="auto">
          <a:xfrm>
            <a:off x="7218070" y="1428108"/>
            <a:ext cx="198000" cy="631844"/>
          </a:xfrm>
          <a:prstGeom prst="rightBrace">
            <a:avLst/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colade fermante 11"/>
          <p:cNvSpPr/>
          <p:nvPr/>
        </p:nvSpPr>
        <p:spPr bwMode="auto">
          <a:xfrm>
            <a:off x="6881755" y="4919608"/>
            <a:ext cx="198000" cy="1583933"/>
          </a:xfrm>
          <a:prstGeom prst="rightBrace">
            <a:avLst/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cteur droit avec flèche 13"/>
          <p:cNvCxnSpPr>
            <a:stCxn id="12" idx="1"/>
            <a:endCxn id="9" idx="1"/>
          </p:cNvCxnSpPr>
          <p:nvPr/>
        </p:nvCxnSpPr>
        <p:spPr bwMode="auto">
          <a:xfrm>
            <a:off x="7079755" y="5711575"/>
            <a:ext cx="548786" cy="350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07620577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8D439-FBC1-4220-86DA-75A5658CF80C}" type="datetime1">
              <a:rPr lang="fr-FR" smtClean="0"/>
              <a:pPr>
                <a:defRPr/>
              </a:pPr>
              <a:t>20/10/2016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J.P. Rivet, Observatoire de la Côte d'Azur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E06FB-A72B-4852-AA2F-0DDA4B5F1128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" b="88816"/>
          <a:stretch/>
        </p:blipFill>
        <p:spPr>
          <a:xfrm>
            <a:off x="0" y="3132000"/>
            <a:ext cx="9906000" cy="792000"/>
          </a:xfrm>
          <a:prstGeom prst="rect">
            <a:avLst/>
          </a:prstGeom>
        </p:spPr>
      </p:pic>
      <p:sp>
        <p:nvSpPr>
          <p:cNvPr id="15" name="Légende encadrée 1 41"/>
          <p:cNvSpPr>
            <a:spLocks/>
          </p:cNvSpPr>
          <p:nvPr/>
        </p:nvSpPr>
        <p:spPr bwMode="auto">
          <a:xfrm>
            <a:off x="237277" y="1988816"/>
            <a:ext cx="844142" cy="338554"/>
          </a:xfrm>
          <a:prstGeom prst="borderCallout1">
            <a:avLst>
              <a:gd name="adj1" fmla="val 100756"/>
              <a:gd name="adj2" fmla="val 49371"/>
              <a:gd name="adj3" fmla="val 286093"/>
              <a:gd name="adj4" fmla="val 49799"/>
            </a:avLst>
          </a:prstGeom>
          <a:noFill/>
          <a:ln w="12700" algn="ctr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Asteroid</a:t>
            </a:r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Accolade fermante 12"/>
          <p:cNvSpPr/>
          <p:nvPr/>
        </p:nvSpPr>
        <p:spPr bwMode="auto">
          <a:xfrm rot="5400000" flipV="1">
            <a:off x="995647" y="3053563"/>
            <a:ext cx="184116" cy="2014210"/>
          </a:xfrm>
          <a:prstGeom prst="rightBrace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égende encadrée 1 41"/>
          <p:cNvSpPr>
            <a:spLocks/>
          </p:cNvSpPr>
          <p:nvPr/>
        </p:nvSpPr>
        <p:spPr bwMode="auto">
          <a:xfrm>
            <a:off x="2392304" y="1988816"/>
            <a:ext cx="469039" cy="338554"/>
          </a:xfrm>
          <a:prstGeom prst="borderCallout1">
            <a:avLst>
              <a:gd name="adj1" fmla="val 100756"/>
              <a:gd name="adj2" fmla="val 49371"/>
              <a:gd name="adj3" fmla="val 286093"/>
              <a:gd name="adj4" fmla="val 49799"/>
            </a:avLst>
          </a:prstGeom>
          <a:noFill/>
          <a:ln w="12700" algn="ctr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Star</a:t>
            </a:r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" name="Accolade fermante 16"/>
          <p:cNvSpPr/>
          <p:nvPr/>
        </p:nvSpPr>
        <p:spPr bwMode="auto">
          <a:xfrm rot="16200000">
            <a:off x="2527548" y="2490158"/>
            <a:ext cx="184116" cy="1161605"/>
          </a:xfrm>
          <a:prstGeom prst="rightBrace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égende encadrée 1 41"/>
          <p:cNvSpPr>
            <a:spLocks/>
          </p:cNvSpPr>
          <p:nvPr/>
        </p:nvSpPr>
        <p:spPr bwMode="auto">
          <a:xfrm>
            <a:off x="3784538" y="1988816"/>
            <a:ext cx="610686" cy="338554"/>
          </a:xfrm>
          <a:prstGeom prst="borderCallout1">
            <a:avLst>
              <a:gd name="adj1" fmla="val 100756"/>
              <a:gd name="adj2" fmla="val 49371"/>
              <a:gd name="adj3" fmla="val 286093"/>
              <a:gd name="adj4" fmla="val 49799"/>
            </a:avLst>
          </a:prstGeom>
          <a:noFill/>
          <a:ln w="12700" algn="ctr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squar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Date</a:t>
            </a:r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9" name="Accolade fermante 18"/>
          <p:cNvSpPr/>
          <p:nvPr/>
        </p:nvSpPr>
        <p:spPr bwMode="auto">
          <a:xfrm rot="16200000">
            <a:off x="3985410" y="2541922"/>
            <a:ext cx="184116" cy="1058078"/>
          </a:xfrm>
          <a:prstGeom prst="rightBrace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égende encadrée 1 41"/>
          <p:cNvSpPr>
            <a:spLocks/>
          </p:cNvSpPr>
          <p:nvPr/>
        </p:nvSpPr>
        <p:spPr bwMode="auto">
          <a:xfrm>
            <a:off x="5666081" y="1988816"/>
            <a:ext cx="1110018" cy="338554"/>
          </a:xfrm>
          <a:prstGeom prst="borderCallout1">
            <a:avLst>
              <a:gd name="adj1" fmla="val 100756"/>
              <a:gd name="adj2" fmla="val 49371"/>
              <a:gd name="adj3" fmla="val 286093"/>
              <a:gd name="adj4" fmla="val 49799"/>
            </a:avLst>
          </a:prstGeom>
          <a:noFill/>
          <a:ln w="12700" algn="ctr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squar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Time (UT)</a:t>
            </a:r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1" name="Accolade fermante 20"/>
          <p:cNvSpPr/>
          <p:nvPr/>
        </p:nvSpPr>
        <p:spPr bwMode="auto">
          <a:xfrm rot="16200000">
            <a:off x="6123324" y="2091910"/>
            <a:ext cx="184116" cy="1958102"/>
          </a:xfrm>
          <a:prstGeom prst="rightBrace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colade fermante 21"/>
          <p:cNvSpPr/>
          <p:nvPr/>
        </p:nvSpPr>
        <p:spPr bwMode="auto">
          <a:xfrm rot="16200000">
            <a:off x="721743" y="2642558"/>
            <a:ext cx="184116" cy="1161605"/>
          </a:xfrm>
          <a:prstGeom prst="rightBrace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égende encadrée 1 41"/>
          <p:cNvSpPr>
            <a:spLocks/>
          </p:cNvSpPr>
          <p:nvPr/>
        </p:nvSpPr>
        <p:spPr bwMode="auto">
          <a:xfrm>
            <a:off x="300551" y="4819662"/>
            <a:ext cx="1565493" cy="634020"/>
          </a:xfrm>
          <a:prstGeom prst="borderCallout1">
            <a:avLst>
              <a:gd name="adj1" fmla="val -2369"/>
              <a:gd name="adj2" fmla="val 50684"/>
              <a:gd name="adj3" fmla="val -106765"/>
              <a:gd name="adj4" fmla="val 50455"/>
            </a:avLst>
          </a:prstGeom>
          <a:noFill/>
          <a:ln w="12700" algn="ctr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Star parameters</a:t>
            </a:r>
          </a:p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column</a:t>
            </a:r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5" name="Accolade fermante 24"/>
          <p:cNvSpPr/>
          <p:nvPr/>
        </p:nvSpPr>
        <p:spPr bwMode="auto">
          <a:xfrm rot="5400000" flipV="1">
            <a:off x="4860942" y="3053563"/>
            <a:ext cx="184116" cy="2014210"/>
          </a:xfrm>
          <a:prstGeom prst="rightBrace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égende encadrée 1 41"/>
          <p:cNvSpPr>
            <a:spLocks/>
          </p:cNvSpPr>
          <p:nvPr/>
        </p:nvSpPr>
        <p:spPr bwMode="auto">
          <a:xfrm>
            <a:off x="4092108" y="4819662"/>
            <a:ext cx="1712969" cy="634020"/>
          </a:xfrm>
          <a:prstGeom prst="borderCallout1">
            <a:avLst>
              <a:gd name="adj1" fmla="val -2369"/>
              <a:gd name="adj2" fmla="val 50684"/>
              <a:gd name="adj3" fmla="val -106765"/>
              <a:gd name="adj4" fmla="val 50455"/>
            </a:avLst>
          </a:prstGeom>
          <a:noFill/>
          <a:ln w="12700" algn="ctr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Event parameters</a:t>
            </a:r>
          </a:p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column</a:t>
            </a:r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7" name="Accolade fermante 26"/>
          <p:cNvSpPr/>
          <p:nvPr/>
        </p:nvSpPr>
        <p:spPr bwMode="auto">
          <a:xfrm rot="5400000" flipV="1">
            <a:off x="8893940" y="3187892"/>
            <a:ext cx="184116" cy="1745552"/>
          </a:xfrm>
          <a:prstGeom prst="rightBrace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égende encadrée 1 41"/>
          <p:cNvSpPr>
            <a:spLocks/>
          </p:cNvSpPr>
          <p:nvPr/>
        </p:nvSpPr>
        <p:spPr bwMode="auto">
          <a:xfrm>
            <a:off x="7926842" y="4819662"/>
            <a:ext cx="1940596" cy="634020"/>
          </a:xfrm>
          <a:prstGeom prst="borderCallout1">
            <a:avLst>
              <a:gd name="adj1" fmla="val -2369"/>
              <a:gd name="adj2" fmla="val 50684"/>
              <a:gd name="adj3" fmla="val -107639"/>
              <a:gd name="adj4" fmla="val 54453"/>
            </a:avLst>
          </a:prstGeom>
          <a:noFill/>
          <a:ln w="12700" algn="ctr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Asteroid</a:t>
            </a:r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 parameters</a:t>
            </a:r>
          </a:p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column</a:t>
            </a:r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088818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rediction map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8D439-FBC1-4220-86DA-75A5658CF80C}" type="datetime1">
              <a:rPr lang="fr-FR" smtClean="0"/>
              <a:pPr>
                <a:defRPr/>
              </a:pPr>
              <a:t>20/10/2016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J.P. Rivet, Observatoire de la Côte d'Azur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E06FB-A72B-4852-AA2F-0DDA4B5F1128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3" t="12788" r="27765" b="33076"/>
          <a:stretch/>
        </p:blipFill>
        <p:spPr>
          <a:xfrm>
            <a:off x="2209620" y="1410786"/>
            <a:ext cx="5486760" cy="5290804"/>
          </a:xfrm>
          <a:prstGeom prst="rect">
            <a:avLst/>
          </a:prstGeom>
        </p:spPr>
      </p:pic>
      <p:sp>
        <p:nvSpPr>
          <p:cNvPr id="15" name="Légende encadrée 1 41"/>
          <p:cNvSpPr>
            <a:spLocks/>
          </p:cNvSpPr>
          <p:nvPr/>
        </p:nvSpPr>
        <p:spPr bwMode="auto">
          <a:xfrm>
            <a:off x="7721954" y="5024199"/>
            <a:ext cx="1738104" cy="634020"/>
          </a:xfrm>
          <a:prstGeom prst="borderCallout1">
            <a:avLst>
              <a:gd name="adj1" fmla="val -2369"/>
              <a:gd name="adj2" fmla="val 50684"/>
              <a:gd name="adj3" fmla="val -127639"/>
              <a:gd name="adj4" fmla="val -57532"/>
            </a:avLst>
          </a:prstGeom>
          <a:noFill/>
          <a:ln w="12700" algn="ctr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Shadow’s position</a:t>
            </a:r>
          </a:p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every minute</a:t>
            </a:r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16" name="Connecteur droit avec flèche 15"/>
          <p:cNvCxnSpPr>
            <a:stCxn id="15" idx="3"/>
          </p:cNvCxnSpPr>
          <p:nvPr/>
        </p:nvCxnSpPr>
        <p:spPr bwMode="auto">
          <a:xfrm flipH="1" flipV="1">
            <a:off x="5835316" y="4535905"/>
            <a:ext cx="2755690" cy="48829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Connecteur droit avec flèche 17"/>
          <p:cNvCxnSpPr>
            <a:stCxn id="15" idx="3"/>
          </p:cNvCxnSpPr>
          <p:nvPr/>
        </p:nvCxnSpPr>
        <p:spPr bwMode="auto">
          <a:xfrm flipH="1" flipV="1">
            <a:off x="4953000" y="4812632"/>
            <a:ext cx="3638006" cy="2115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03924588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Finder chart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8D439-FBC1-4220-86DA-75A5658CF80C}" type="datetime1">
              <a:rPr lang="fr-FR" smtClean="0"/>
              <a:pPr>
                <a:defRPr/>
              </a:pPr>
              <a:t>20/10/2016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E06FB-A72B-4852-AA2F-0DDA4B5F1128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2" t="64898" r="4838" b="4832"/>
          <a:stretch/>
        </p:blipFill>
        <p:spPr>
          <a:xfrm>
            <a:off x="2474589" y="1395853"/>
            <a:ext cx="4956821" cy="4956821"/>
          </a:xfrm>
          <a:prstGeom prst="rect">
            <a:avLst/>
          </a:prstGeom>
        </p:spPr>
      </p:pic>
      <p:cxnSp>
        <p:nvCxnSpPr>
          <p:cNvPr id="15" name="Connecteur droit avec flèche 14"/>
          <p:cNvCxnSpPr/>
          <p:nvPr/>
        </p:nvCxnSpPr>
        <p:spPr bwMode="auto">
          <a:xfrm>
            <a:off x="2310065" y="1431757"/>
            <a:ext cx="0" cy="48727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" name="ZoneTexte 15"/>
          <p:cNvSpPr txBox="1"/>
          <p:nvPr/>
        </p:nvSpPr>
        <p:spPr>
          <a:xfrm rot="16200000">
            <a:off x="1700525" y="3571983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Légende encadrée 1 41"/>
          <p:cNvSpPr>
            <a:spLocks/>
          </p:cNvSpPr>
          <p:nvPr/>
        </p:nvSpPr>
        <p:spPr bwMode="auto">
          <a:xfrm>
            <a:off x="7677899" y="2448785"/>
            <a:ext cx="1890390" cy="338554"/>
          </a:xfrm>
          <a:prstGeom prst="borderCallout1">
            <a:avLst>
              <a:gd name="adj1" fmla="val 47384"/>
              <a:gd name="adj2" fmla="val -870"/>
              <a:gd name="adj3" fmla="val 494278"/>
              <a:gd name="adj4" fmla="val -105267"/>
            </a:avLst>
          </a:prstGeom>
          <a:noFill/>
          <a:ln w="12700" algn="ctr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Asteroid’s trajectory</a:t>
            </a:r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19" name="Connecteur droit avec flèche 18"/>
          <p:cNvCxnSpPr/>
          <p:nvPr/>
        </p:nvCxnSpPr>
        <p:spPr bwMode="auto">
          <a:xfrm>
            <a:off x="2515800" y="6468978"/>
            <a:ext cx="48744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0" name="ZoneTexte 19"/>
          <p:cNvSpPr txBox="1"/>
          <p:nvPr/>
        </p:nvSpPr>
        <p:spPr>
          <a:xfrm>
            <a:off x="4788630" y="6022415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Légende encadrée 1 41"/>
          <p:cNvSpPr>
            <a:spLocks/>
          </p:cNvSpPr>
          <p:nvPr/>
        </p:nvSpPr>
        <p:spPr bwMode="auto">
          <a:xfrm>
            <a:off x="7703089" y="1916113"/>
            <a:ext cx="1302601" cy="338554"/>
          </a:xfrm>
          <a:prstGeom prst="borderCallout1">
            <a:avLst>
              <a:gd name="adj1" fmla="val 50938"/>
              <a:gd name="adj2" fmla="val 1040"/>
              <a:gd name="adj3" fmla="val 583123"/>
              <a:gd name="adj4" fmla="val -209197"/>
            </a:avLst>
          </a:prstGeom>
          <a:noFill/>
          <a:ln w="12700" algn="ctr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Occulted star</a:t>
            </a:r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407415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EB77FF-EA0B-48FF-9A11-F552E3D6B792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36625" y="176213"/>
            <a:ext cx="8031163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charset="0"/>
              </a:rPr>
              <a:t>The principle</a:t>
            </a:r>
            <a:endParaRPr lang="en-US">
              <a:ea typeface="ＭＳ Ｐゴシック" charset="0"/>
              <a:cs typeface="+mj-cs"/>
            </a:endParaRPr>
          </a:p>
        </p:txBody>
      </p:sp>
      <p:pic>
        <p:nvPicPr>
          <p:cNvPr id="17412" name="Picture 9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2019300"/>
            <a:ext cx="767397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rme libre 2"/>
          <p:cNvSpPr/>
          <p:nvPr/>
        </p:nvSpPr>
        <p:spPr bwMode="auto">
          <a:xfrm>
            <a:off x="1630660" y="4727268"/>
            <a:ext cx="1846309" cy="938247"/>
          </a:xfrm>
          <a:custGeom>
            <a:avLst/>
            <a:gdLst>
              <a:gd name="connsiteX0" fmla="*/ 341886 w 5651784"/>
              <a:gd name="connsiteY0" fmla="*/ 288149 h 2741769"/>
              <a:gd name="connsiteX1" fmla="*/ 848662 w 5651784"/>
              <a:gd name="connsiteY1" fmla="*/ 34761 h 2741769"/>
              <a:gd name="connsiteX2" fmla="*/ 1289336 w 5651784"/>
              <a:gd name="connsiteY2" fmla="*/ 12727 h 2741769"/>
              <a:gd name="connsiteX3" fmla="*/ 1752045 w 5651784"/>
              <a:gd name="connsiteY3" fmla="*/ 133913 h 2741769"/>
              <a:gd name="connsiteX4" fmla="*/ 2192719 w 5651784"/>
              <a:gd name="connsiteY4" fmla="*/ 321199 h 2741769"/>
              <a:gd name="connsiteX5" fmla="*/ 2357972 w 5651784"/>
              <a:gd name="connsiteY5" fmla="*/ 277132 h 2741769"/>
              <a:gd name="connsiteX6" fmla="*/ 2622377 w 5651784"/>
              <a:gd name="connsiteY6" fmla="*/ 442385 h 2741769"/>
              <a:gd name="connsiteX7" fmla="*/ 2996951 w 5651784"/>
              <a:gd name="connsiteY7" fmla="*/ 574587 h 2741769"/>
              <a:gd name="connsiteX8" fmla="*/ 3371524 w 5651784"/>
              <a:gd name="connsiteY8" fmla="*/ 684756 h 2741769"/>
              <a:gd name="connsiteX9" fmla="*/ 3459659 w 5651784"/>
              <a:gd name="connsiteY9" fmla="*/ 629672 h 2741769"/>
              <a:gd name="connsiteX10" fmla="*/ 3613895 w 5651784"/>
              <a:gd name="connsiteY10" fmla="*/ 541537 h 2741769"/>
              <a:gd name="connsiteX11" fmla="*/ 4021519 w 5651784"/>
              <a:gd name="connsiteY11" fmla="*/ 805941 h 2741769"/>
              <a:gd name="connsiteX12" fmla="*/ 4175756 w 5651784"/>
              <a:gd name="connsiteY12" fmla="*/ 850009 h 2741769"/>
              <a:gd name="connsiteX13" fmla="*/ 4517278 w 5651784"/>
              <a:gd name="connsiteY13" fmla="*/ 574587 h 2741769"/>
              <a:gd name="connsiteX14" fmla="*/ 5101172 w 5651784"/>
              <a:gd name="connsiteY14" fmla="*/ 376284 h 2741769"/>
              <a:gd name="connsiteX15" fmla="*/ 5442695 w 5651784"/>
              <a:gd name="connsiteY15" fmla="*/ 431368 h 2741769"/>
              <a:gd name="connsiteX16" fmla="*/ 5640999 w 5651784"/>
              <a:gd name="connsiteY16" fmla="*/ 739840 h 2741769"/>
              <a:gd name="connsiteX17" fmla="*/ 5618965 w 5651784"/>
              <a:gd name="connsiteY17" fmla="*/ 1169498 h 2741769"/>
              <a:gd name="connsiteX18" fmla="*/ 5563881 w 5651784"/>
              <a:gd name="connsiteY18" fmla="*/ 1643223 h 2741769"/>
              <a:gd name="connsiteX19" fmla="*/ 5343544 w 5651784"/>
              <a:gd name="connsiteY19" fmla="*/ 1907628 h 2741769"/>
              <a:gd name="connsiteX20" fmla="*/ 5068122 w 5651784"/>
              <a:gd name="connsiteY20" fmla="*/ 2028814 h 2741769"/>
              <a:gd name="connsiteX21" fmla="*/ 4847785 w 5651784"/>
              <a:gd name="connsiteY21" fmla="*/ 2172033 h 2741769"/>
              <a:gd name="connsiteX22" fmla="*/ 4726599 w 5651784"/>
              <a:gd name="connsiteY22" fmla="*/ 2348303 h 2741769"/>
              <a:gd name="connsiteX23" fmla="*/ 4385076 w 5651784"/>
              <a:gd name="connsiteY23" fmla="*/ 2425421 h 2741769"/>
              <a:gd name="connsiteX24" fmla="*/ 4076604 w 5651784"/>
              <a:gd name="connsiteY24" fmla="*/ 2524573 h 2741769"/>
              <a:gd name="connsiteX25" fmla="*/ 3823216 w 5651784"/>
              <a:gd name="connsiteY25" fmla="*/ 2711860 h 2741769"/>
              <a:gd name="connsiteX26" fmla="*/ 3360507 w 5651784"/>
              <a:gd name="connsiteY26" fmla="*/ 2733893 h 2741769"/>
              <a:gd name="connsiteX27" fmla="*/ 3162204 w 5651784"/>
              <a:gd name="connsiteY27" fmla="*/ 2634741 h 2741769"/>
              <a:gd name="connsiteX28" fmla="*/ 2159669 w 5651784"/>
              <a:gd name="connsiteY28" fmla="*/ 2656775 h 2741769"/>
              <a:gd name="connsiteX29" fmla="*/ 1796112 w 5651784"/>
              <a:gd name="connsiteY29" fmla="*/ 2502539 h 2741769"/>
              <a:gd name="connsiteX30" fmla="*/ 1113066 w 5651784"/>
              <a:gd name="connsiteY30" fmla="*/ 2238134 h 2741769"/>
              <a:gd name="connsiteX31" fmla="*/ 385953 w 5651784"/>
              <a:gd name="connsiteY31" fmla="*/ 1786443 h 2741769"/>
              <a:gd name="connsiteX32" fmla="*/ 77481 w 5651784"/>
              <a:gd name="connsiteY32" fmla="*/ 1367802 h 2741769"/>
              <a:gd name="connsiteX33" fmla="*/ 66464 w 5651784"/>
              <a:gd name="connsiteY33" fmla="*/ 982211 h 2741769"/>
              <a:gd name="connsiteX34" fmla="*/ 363 w 5651784"/>
              <a:gd name="connsiteY34" fmla="*/ 838992 h 2741769"/>
              <a:gd name="connsiteX35" fmla="*/ 99515 w 5651784"/>
              <a:gd name="connsiteY35" fmla="*/ 662722 h 2741769"/>
              <a:gd name="connsiteX36" fmla="*/ 341886 w 5651784"/>
              <a:gd name="connsiteY36" fmla="*/ 288149 h 274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651784" h="2741769">
                <a:moveTo>
                  <a:pt x="341886" y="288149"/>
                </a:moveTo>
                <a:cubicBezTo>
                  <a:pt x="466744" y="183489"/>
                  <a:pt x="690754" y="80665"/>
                  <a:pt x="848662" y="34761"/>
                </a:cubicBezTo>
                <a:cubicBezTo>
                  <a:pt x="1006570" y="-11143"/>
                  <a:pt x="1138772" y="-3798"/>
                  <a:pt x="1289336" y="12727"/>
                </a:cubicBezTo>
                <a:cubicBezTo>
                  <a:pt x="1439900" y="29252"/>
                  <a:pt x="1601481" y="82501"/>
                  <a:pt x="1752045" y="133913"/>
                </a:cubicBezTo>
                <a:cubicBezTo>
                  <a:pt x="1902609" y="185325"/>
                  <a:pt x="2091731" y="297329"/>
                  <a:pt x="2192719" y="321199"/>
                </a:cubicBezTo>
                <a:cubicBezTo>
                  <a:pt x="2293707" y="345069"/>
                  <a:pt x="2286362" y="256934"/>
                  <a:pt x="2357972" y="277132"/>
                </a:cubicBezTo>
                <a:cubicBezTo>
                  <a:pt x="2429582" y="297330"/>
                  <a:pt x="2515881" y="392809"/>
                  <a:pt x="2622377" y="442385"/>
                </a:cubicBezTo>
                <a:cubicBezTo>
                  <a:pt x="2728873" y="491961"/>
                  <a:pt x="2872093" y="534192"/>
                  <a:pt x="2996951" y="574587"/>
                </a:cubicBezTo>
                <a:cubicBezTo>
                  <a:pt x="3121809" y="614982"/>
                  <a:pt x="3294406" y="675575"/>
                  <a:pt x="3371524" y="684756"/>
                </a:cubicBezTo>
                <a:cubicBezTo>
                  <a:pt x="3448642" y="693937"/>
                  <a:pt x="3419264" y="653542"/>
                  <a:pt x="3459659" y="629672"/>
                </a:cubicBezTo>
                <a:cubicBezTo>
                  <a:pt x="3500054" y="605802"/>
                  <a:pt x="3520252" y="512159"/>
                  <a:pt x="3613895" y="541537"/>
                </a:cubicBezTo>
                <a:cubicBezTo>
                  <a:pt x="3707538" y="570915"/>
                  <a:pt x="3927876" y="754529"/>
                  <a:pt x="4021519" y="805941"/>
                </a:cubicBezTo>
                <a:cubicBezTo>
                  <a:pt x="4115163" y="857353"/>
                  <a:pt x="4093129" y="888568"/>
                  <a:pt x="4175756" y="850009"/>
                </a:cubicBezTo>
                <a:cubicBezTo>
                  <a:pt x="4258383" y="811450"/>
                  <a:pt x="4363042" y="653541"/>
                  <a:pt x="4517278" y="574587"/>
                </a:cubicBezTo>
                <a:cubicBezTo>
                  <a:pt x="4671514" y="495633"/>
                  <a:pt x="4946936" y="400154"/>
                  <a:pt x="5101172" y="376284"/>
                </a:cubicBezTo>
                <a:cubicBezTo>
                  <a:pt x="5255408" y="352414"/>
                  <a:pt x="5352724" y="370775"/>
                  <a:pt x="5442695" y="431368"/>
                </a:cubicBezTo>
                <a:cubicBezTo>
                  <a:pt x="5532666" y="491961"/>
                  <a:pt x="5611621" y="616818"/>
                  <a:pt x="5640999" y="739840"/>
                </a:cubicBezTo>
                <a:cubicBezTo>
                  <a:pt x="5670377" y="862862"/>
                  <a:pt x="5631818" y="1018934"/>
                  <a:pt x="5618965" y="1169498"/>
                </a:cubicBezTo>
                <a:cubicBezTo>
                  <a:pt x="5606112" y="1320062"/>
                  <a:pt x="5609785" y="1520201"/>
                  <a:pt x="5563881" y="1643223"/>
                </a:cubicBezTo>
                <a:cubicBezTo>
                  <a:pt x="5517978" y="1766245"/>
                  <a:pt x="5426170" y="1843363"/>
                  <a:pt x="5343544" y="1907628"/>
                </a:cubicBezTo>
                <a:cubicBezTo>
                  <a:pt x="5260918" y="1971893"/>
                  <a:pt x="5150749" y="1984747"/>
                  <a:pt x="5068122" y="2028814"/>
                </a:cubicBezTo>
                <a:cubicBezTo>
                  <a:pt x="4985496" y="2072882"/>
                  <a:pt x="4904705" y="2118785"/>
                  <a:pt x="4847785" y="2172033"/>
                </a:cubicBezTo>
                <a:cubicBezTo>
                  <a:pt x="4790865" y="2225281"/>
                  <a:pt x="4803717" y="2306072"/>
                  <a:pt x="4726599" y="2348303"/>
                </a:cubicBezTo>
                <a:cubicBezTo>
                  <a:pt x="4649481" y="2390534"/>
                  <a:pt x="4493408" y="2396043"/>
                  <a:pt x="4385076" y="2425421"/>
                </a:cubicBezTo>
                <a:cubicBezTo>
                  <a:pt x="4276744" y="2454799"/>
                  <a:pt x="4170247" y="2476833"/>
                  <a:pt x="4076604" y="2524573"/>
                </a:cubicBezTo>
                <a:cubicBezTo>
                  <a:pt x="3982961" y="2572313"/>
                  <a:pt x="3942565" y="2676973"/>
                  <a:pt x="3823216" y="2711860"/>
                </a:cubicBezTo>
                <a:cubicBezTo>
                  <a:pt x="3703867" y="2746747"/>
                  <a:pt x="3470676" y="2746746"/>
                  <a:pt x="3360507" y="2733893"/>
                </a:cubicBezTo>
                <a:cubicBezTo>
                  <a:pt x="3250338" y="2721040"/>
                  <a:pt x="3362344" y="2647594"/>
                  <a:pt x="3162204" y="2634741"/>
                </a:cubicBezTo>
                <a:cubicBezTo>
                  <a:pt x="2962064" y="2621888"/>
                  <a:pt x="2387351" y="2678809"/>
                  <a:pt x="2159669" y="2656775"/>
                </a:cubicBezTo>
                <a:cubicBezTo>
                  <a:pt x="1931987" y="2634741"/>
                  <a:pt x="1970546" y="2572313"/>
                  <a:pt x="1796112" y="2502539"/>
                </a:cubicBezTo>
                <a:cubicBezTo>
                  <a:pt x="1621678" y="2432766"/>
                  <a:pt x="1348092" y="2357483"/>
                  <a:pt x="1113066" y="2238134"/>
                </a:cubicBezTo>
                <a:cubicBezTo>
                  <a:pt x="878040" y="2118785"/>
                  <a:pt x="558550" y="1931498"/>
                  <a:pt x="385953" y="1786443"/>
                </a:cubicBezTo>
                <a:cubicBezTo>
                  <a:pt x="213356" y="1641388"/>
                  <a:pt x="130729" y="1501841"/>
                  <a:pt x="77481" y="1367802"/>
                </a:cubicBezTo>
                <a:cubicBezTo>
                  <a:pt x="24233" y="1233763"/>
                  <a:pt x="79317" y="1070346"/>
                  <a:pt x="66464" y="982211"/>
                </a:cubicBezTo>
                <a:cubicBezTo>
                  <a:pt x="53611" y="894076"/>
                  <a:pt x="-5145" y="892240"/>
                  <a:pt x="363" y="838992"/>
                </a:cubicBezTo>
                <a:cubicBezTo>
                  <a:pt x="5871" y="785744"/>
                  <a:pt x="37086" y="758202"/>
                  <a:pt x="99515" y="662722"/>
                </a:cubicBezTo>
                <a:cubicBezTo>
                  <a:pt x="161944" y="567243"/>
                  <a:pt x="217028" y="392809"/>
                  <a:pt x="341886" y="288149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fr-FR">
              <a:cs typeface="Arial" panose="020B0604020202020204" pitchFamily="34" charset="0"/>
            </a:endParaRPr>
          </a:p>
        </p:txBody>
      </p:sp>
      <p:sp>
        <p:nvSpPr>
          <p:cNvPr id="17416" name="ZoneTexte 6"/>
          <p:cNvSpPr txBox="1">
            <a:spLocks noChangeArrowheads="1"/>
          </p:cNvSpPr>
          <p:nvPr/>
        </p:nvSpPr>
        <p:spPr bwMode="auto">
          <a:xfrm>
            <a:off x="1193151" y="1420813"/>
            <a:ext cx="7510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2400" smtClean="0"/>
              <a:t>Wait until the asteroid passes in front of a bright star...</a:t>
            </a:r>
            <a:endParaRPr lang="en-US" sz="2400"/>
          </a:p>
        </p:txBody>
      </p:sp>
      <p:sp>
        <p:nvSpPr>
          <p:cNvPr id="17417" name="ZoneTexte 8"/>
          <p:cNvSpPr txBox="1">
            <a:spLocks noChangeArrowheads="1"/>
          </p:cNvSpPr>
          <p:nvPr/>
        </p:nvSpPr>
        <p:spPr bwMode="auto">
          <a:xfrm>
            <a:off x="9459913" y="0"/>
            <a:ext cx="4459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b="1" smtClean="0"/>
              <a:t>C1</a:t>
            </a:r>
            <a:endParaRPr lang="fr-FR" b="1"/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165497" y="5740400"/>
            <a:ext cx="35750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2400" smtClean="0">
                <a:solidFill>
                  <a:srgbClr val="FF0000"/>
                </a:solidFill>
              </a:rPr>
              <a:t>Star light is dimed during</a:t>
            </a:r>
          </a:p>
          <a:p>
            <a:pPr algn="ctr"/>
            <a:r>
              <a:rPr lang="en-US" sz="2400" smtClean="0">
                <a:solidFill>
                  <a:srgbClr val="FF0000"/>
                </a:solidFill>
              </a:rPr>
              <a:t>a short moment.</a:t>
            </a:r>
            <a:endParaRPr 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1.11111E-6 L 0.49744 -0.2805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2" y="-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maps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E06FB-A72B-4852-AA2F-0DDA4B5F1128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76" y="1448517"/>
            <a:ext cx="838331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15699"/>
      </p:ext>
    </p:extLst>
  </p:cSld>
  <p:clrMapOvr>
    <a:masterClrMapping/>
  </p:clrMapOvr>
  <p:transition spd="med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maps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E06FB-A72B-4852-AA2F-0DDA4B5F1128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43" y="1458000"/>
            <a:ext cx="8383313" cy="5400000"/>
          </a:xfrm>
          <a:prstGeom prst="rect">
            <a:avLst/>
          </a:prstGeom>
        </p:spPr>
      </p:pic>
      <p:sp>
        <p:nvSpPr>
          <p:cNvPr id="8" name="Légende encadrée 1 41"/>
          <p:cNvSpPr>
            <a:spLocks/>
          </p:cNvSpPr>
          <p:nvPr/>
        </p:nvSpPr>
        <p:spPr bwMode="auto">
          <a:xfrm>
            <a:off x="716167" y="1916113"/>
            <a:ext cx="2153795" cy="338554"/>
          </a:xfrm>
          <a:prstGeom prst="borderCallout1">
            <a:avLst>
              <a:gd name="adj1" fmla="val 53193"/>
              <a:gd name="adj2" fmla="val 99501"/>
              <a:gd name="adj3" fmla="val 295567"/>
              <a:gd name="adj4" fmla="val 309121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Theoretical central line</a:t>
            </a:r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Légende encadrée 1 41"/>
          <p:cNvSpPr>
            <a:spLocks/>
          </p:cNvSpPr>
          <p:nvPr/>
        </p:nvSpPr>
        <p:spPr bwMode="auto">
          <a:xfrm>
            <a:off x="477319" y="2337454"/>
            <a:ext cx="2392643" cy="338554"/>
          </a:xfrm>
          <a:prstGeom prst="borderCallout1">
            <a:avLst>
              <a:gd name="adj1" fmla="val 53193"/>
              <a:gd name="adj2" fmla="val 99501"/>
              <a:gd name="adj3" fmla="val 276501"/>
              <a:gd name="adj4" fmla="val 24903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Theoretical shadow limits</a:t>
            </a:r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10" name="Connecteur droit avec flèche 9"/>
          <p:cNvCxnSpPr>
            <a:stCxn id="9" idx="0"/>
          </p:cNvCxnSpPr>
          <p:nvPr/>
        </p:nvCxnSpPr>
        <p:spPr bwMode="auto">
          <a:xfrm>
            <a:off x="2869962" y="2506731"/>
            <a:ext cx="3541596" cy="95723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" name="Légende encadrée 1 41"/>
          <p:cNvSpPr>
            <a:spLocks/>
          </p:cNvSpPr>
          <p:nvPr/>
        </p:nvSpPr>
        <p:spPr bwMode="auto">
          <a:xfrm>
            <a:off x="1653924" y="2791069"/>
            <a:ext cx="1216038" cy="338554"/>
          </a:xfrm>
          <a:prstGeom prst="borderCallout1">
            <a:avLst>
              <a:gd name="adj1" fmla="val 53193"/>
              <a:gd name="adj2" fmla="val 99501"/>
              <a:gd name="adj3" fmla="val 260613"/>
              <a:gd name="adj4" fmla="val 226914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+/- 1 </a:t>
            </a:r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</a:t>
            </a:r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 limits</a:t>
            </a:r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14" name="Connecteur droit avec flèche 13"/>
          <p:cNvCxnSpPr>
            <a:stCxn id="12" idx="0"/>
          </p:cNvCxnSpPr>
          <p:nvPr/>
        </p:nvCxnSpPr>
        <p:spPr bwMode="auto">
          <a:xfrm>
            <a:off x="2869962" y="2960346"/>
            <a:ext cx="1917191" cy="175150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57565982"/>
      </p:ext>
    </p:extLst>
  </p:cSld>
  <p:clrMapOvr>
    <a:masterClrMapping/>
  </p:clrMapOvr>
  <p:transition spd="med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reporting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8D439-FBC1-4220-86DA-75A5658CF80C}" type="datetime1">
              <a:rPr lang="fr-FR" smtClean="0"/>
              <a:pPr>
                <a:defRPr/>
              </a:pPr>
              <a:t>20/10/2016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E06FB-A72B-4852-AA2F-0DDA4B5F1128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0090"/>
            <a:ext cx="4900096" cy="301999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102" y="1410090"/>
            <a:ext cx="4666508" cy="544791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88757" y="4860758"/>
            <a:ext cx="4253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IOTA</a:t>
            </a:r>
            <a:r>
              <a:rPr lang="en-US" dirty="0" smtClean="0"/>
              <a:t> report for </a:t>
            </a:r>
            <a:r>
              <a:rPr lang="en-US" dirty="0" smtClean="0">
                <a:solidFill>
                  <a:srgbClr val="FFC000"/>
                </a:solidFill>
              </a:rPr>
              <a:t>observation with visual timing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88757" y="5474368"/>
            <a:ext cx="4150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IOTA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</a:t>
            </a:r>
            <a:r>
              <a:rPr lang="en-US" dirty="0" smtClean="0"/>
              <a:t>nternational </a:t>
            </a:r>
            <a:r>
              <a:rPr lang="en-US" dirty="0" smtClean="0">
                <a:solidFill>
                  <a:srgbClr val="FFFF00"/>
                </a:solidFill>
              </a:rPr>
              <a:t>O</a:t>
            </a:r>
            <a:r>
              <a:rPr lang="en-US" dirty="0" smtClean="0"/>
              <a:t>ccultation </a:t>
            </a:r>
            <a:r>
              <a:rPr lang="en-US" dirty="0" smtClean="0">
                <a:solidFill>
                  <a:srgbClr val="FFFF00"/>
                </a:solidFill>
              </a:rPr>
              <a:t>T</a:t>
            </a:r>
            <a:r>
              <a:rPr lang="en-US" dirty="0" smtClean="0"/>
              <a:t>iming </a:t>
            </a:r>
            <a:r>
              <a:rPr lang="en-US" dirty="0" smtClean="0">
                <a:solidFill>
                  <a:srgbClr val="FFFF00"/>
                </a:solidFill>
              </a:rPr>
              <a:t>A</a:t>
            </a:r>
            <a:r>
              <a:rPr lang="en-US" dirty="0" smtClean="0"/>
              <a:t>ssociation</a:t>
            </a:r>
            <a:endParaRPr lang="en-US" dirty="0"/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5089359" y="2490537"/>
            <a:ext cx="3248526" cy="1913021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918858" y="1585318"/>
            <a:ext cx="641248" cy="331617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36682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reporting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8D439-FBC1-4220-86DA-75A5658CF80C}" type="datetime1">
              <a:rPr lang="fr-FR" smtClean="0"/>
              <a:pPr>
                <a:defRPr/>
              </a:pPr>
              <a:t>20/10/2016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E06FB-A72B-4852-AA2F-0DDA4B5F1128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88757" y="4860758"/>
            <a:ext cx="4607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IOTA</a:t>
            </a:r>
            <a:r>
              <a:rPr lang="en-US" dirty="0" smtClean="0"/>
              <a:t> report for </a:t>
            </a:r>
            <a:r>
              <a:rPr lang="en-US" dirty="0" smtClean="0">
                <a:solidFill>
                  <a:srgbClr val="FFC000"/>
                </a:solidFill>
              </a:rPr>
              <a:t>observation with electronic timing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88757" y="5474368"/>
            <a:ext cx="4150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IOTA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</a:t>
            </a:r>
            <a:r>
              <a:rPr lang="en-US" dirty="0" smtClean="0"/>
              <a:t>nternational </a:t>
            </a:r>
            <a:r>
              <a:rPr lang="en-US" dirty="0" smtClean="0">
                <a:solidFill>
                  <a:srgbClr val="FFFF00"/>
                </a:solidFill>
              </a:rPr>
              <a:t>O</a:t>
            </a:r>
            <a:r>
              <a:rPr lang="en-US" dirty="0" smtClean="0"/>
              <a:t>ccultation </a:t>
            </a:r>
            <a:r>
              <a:rPr lang="en-US" dirty="0" smtClean="0">
                <a:solidFill>
                  <a:srgbClr val="FFFF00"/>
                </a:solidFill>
              </a:rPr>
              <a:t>T</a:t>
            </a:r>
            <a:r>
              <a:rPr lang="en-US" dirty="0" smtClean="0"/>
              <a:t>iming </a:t>
            </a:r>
            <a:r>
              <a:rPr lang="en-US" dirty="0" smtClean="0">
                <a:solidFill>
                  <a:srgbClr val="FFFF00"/>
                </a:solidFill>
              </a:rPr>
              <a:t>A</a:t>
            </a:r>
            <a:r>
              <a:rPr lang="en-US" dirty="0" smtClean="0"/>
              <a:t>ssociation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875"/>
            <a:ext cx="4882399" cy="308693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09" y="1412875"/>
            <a:ext cx="4613128" cy="5445125"/>
          </a:xfrm>
          <a:prstGeom prst="rect">
            <a:avLst/>
          </a:prstGeom>
        </p:spPr>
      </p:pic>
      <p:sp>
        <p:nvSpPr>
          <p:cNvPr id="16" name="Rectangle à coins arrondis 15"/>
          <p:cNvSpPr/>
          <p:nvPr/>
        </p:nvSpPr>
        <p:spPr bwMode="auto">
          <a:xfrm>
            <a:off x="5089359" y="2490537"/>
            <a:ext cx="3248526" cy="1913021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8006993" y="1585318"/>
            <a:ext cx="641248" cy="331617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028336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128254" y="2620765"/>
            <a:ext cx="1649491" cy="1616469"/>
          </a:xfr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dirty="0" smtClean="0">
                <a:solidFill>
                  <a:srgbClr val="FFFF00"/>
                </a:solidFill>
              </a:rPr>
              <a:t>END</a:t>
            </a:r>
            <a:endParaRPr lang="en-US" sz="6600" dirty="0" smtClean="0"/>
          </a:p>
        </p:txBody>
      </p:sp>
    </p:spTree>
    <p:extLst>
      <p:ext uri="{BB962C8B-B14F-4D97-AF65-F5344CB8AC3E}">
        <p14:creationId xmlns:p14="http://schemas.microsoft.com/office/powerpoint/2010/main" val="4026730565"/>
      </p:ext>
    </p:extLst>
  </p:cSld>
  <p:clrMapOvr>
    <a:masterClrMapping/>
  </p:clrMapOvr>
  <p:transition spd="med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6642">
            <a:off x="4229100" y="2520950"/>
            <a:ext cx="7048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e 20"/>
          <p:cNvGrpSpPr>
            <a:grpSpLocks/>
          </p:cNvGrpSpPr>
          <p:nvPr/>
        </p:nvGrpSpPr>
        <p:grpSpPr bwMode="auto">
          <a:xfrm rot="-2340000">
            <a:off x="1096963" y="1131888"/>
            <a:ext cx="6378575" cy="5375275"/>
            <a:chOff x="2250528" y="1412875"/>
            <a:chExt cx="6378417" cy="5376088"/>
          </a:xfrm>
        </p:grpSpPr>
        <p:sp>
          <p:nvSpPr>
            <p:cNvPr id="18447" name="Rectangle 11"/>
            <p:cNvSpPr>
              <a:spLocks noChangeArrowheads="1"/>
            </p:cNvSpPr>
            <p:nvPr/>
          </p:nvSpPr>
          <p:spPr bwMode="auto">
            <a:xfrm>
              <a:off x="2250528" y="1412875"/>
              <a:ext cx="6378417" cy="5376088"/>
            </a:xfrm>
            <a:prstGeom prst="rect">
              <a:avLst/>
            </a:prstGeom>
            <a:solidFill>
              <a:schemeClr val="tx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8448" name="Connecteur droit avec flèche 19"/>
            <p:cNvCxnSpPr>
              <a:cxnSpLocks noChangeShapeType="1"/>
            </p:cNvCxnSpPr>
            <p:nvPr/>
          </p:nvCxnSpPr>
          <p:spPr bwMode="auto">
            <a:xfrm flipH="1">
              <a:off x="7526215" y="1575582"/>
              <a:ext cx="942536" cy="0"/>
            </a:xfrm>
            <a:prstGeom prst="straightConnector1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9" name="Connecteur droit avec flèche 29"/>
            <p:cNvCxnSpPr>
              <a:cxnSpLocks noChangeShapeType="1"/>
            </p:cNvCxnSpPr>
            <p:nvPr/>
          </p:nvCxnSpPr>
          <p:spPr bwMode="auto">
            <a:xfrm flipH="1">
              <a:off x="7526215" y="1989407"/>
              <a:ext cx="942536" cy="0"/>
            </a:xfrm>
            <a:prstGeom prst="straightConnector1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0" name="Connecteur droit avec flèche 30"/>
            <p:cNvCxnSpPr>
              <a:cxnSpLocks noChangeShapeType="1"/>
            </p:cNvCxnSpPr>
            <p:nvPr/>
          </p:nvCxnSpPr>
          <p:spPr bwMode="auto">
            <a:xfrm flipH="1">
              <a:off x="7526215" y="2403232"/>
              <a:ext cx="942536" cy="0"/>
            </a:xfrm>
            <a:prstGeom prst="straightConnector1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1" name="Connecteur droit avec flèche 31"/>
            <p:cNvCxnSpPr>
              <a:cxnSpLocks noChangeShapeType="1"/>
            </p:cNvCxnSpPr>
            <p:nvPr/>
          </p:nvCxnSpPr>
          <p:spPr bwMode="auto">
            <a:xfrm flipH="1">
              <a:off x="7526215" y="2817057"/>
              <a:ext cx="942536" cy="0"/>
            </a:xfrm>
            <a:prstGeom prst="straightConnector1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2" name="Connecteur droit avec flèche 32"/>
            <p:cNvCxnSpPr>
              <a:cxnSpLocks noChangeShapeType="1"/>
            </p:cNvCxnSpPr>
            <p:nvPr/>
          </p:nvCxnSpPr>
          <p:spPr bwMode="auto">
            <a:xfrm flipH="1">
              <a:off x="7526215" y="3230882"/>
              <a:ext cx="942536" cy="0"/>
            </a:xfrm>
            <a:prstGeom prst="straightConnector1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3" name="Connecteur droit avec flèche 33"/>
            <p:cNvCxnSpPr>
              <a:cxnSpLocks noChangeShapeType="1"/>
            </p:cNvCxnSpPr>
            <p:nvPr/>
          </p:nvCxnSpPr>
          <p:spPr bwMode="auto">
            <a:xfrm flipH="1">
              <a:off x="7526215" y="3644707"/>
              <a:ext cx="942536" cy="0"/>
            </a:xfrm>
            <a:prstGeom prst="straightConnector1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4" name="Connecteur droit avec flèche 34"/>
            <p:cNvCxnSpPr>
              <a:cxnSpLocks noChangeShapeType="1"/>
            </p:cNvCxnSpPr>
            <p:nvPr/>
          </p:nvCxnSpPr>
          <p:spPr bwMode="auto">
            <a:xfrm flipH="1">
              <a:off x="7526215" y="4058532"/>
              <a:ext cx="942536" cy="0"/>
            </a:xfrm>
            <a:prstGeom prst="straightConnector1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5" name="Connecteur droit avec flèche 35"/>
            <p:cNvCxnSpPr>
              <a:cxnSpLocks noChangeShapeType="1"/>
            </p:cNvCxnSpPr>
            <p:nvPr/>
          </p:nvCxnSpPr>
          <p:spPr bwMode="auto">
            <a:xfrm flipH="1">
              <a:off x="7526215" y="4472357"/>
              <a:ext cx="942536" cy="0"/>
            </a:xfrm>
            <a:prstGeom prst="straightConnector1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6" name="Connecteur droit avec flèche 36"/>
            <p:cNvCxnSpPr>
              <a:cxnSpLocks noChangeShapeType="1"/>
            </p:cNvCxnSpPr>
            <p:nvPr/>
          </p:nvCxnSpPr>
          <p:spPr bwMode="auto">
            <a:xfrm flipH="1">
              <a:off x="7526215" y="4886182"/>
              <a:ext cx="942536" cy="0"/>
            </a:xfrm>
            <a:prstGeom prst="straightConnector1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7" name="Connecteur droit avec flèche 37"/>
            <p:cNvCxnSpPr>
              <a:cxnSpLocks noChangeShapeType="1"/>
            </p:cNvCxnSpPr>
            <p:nvPr/>
          </p:nvCxnSpPr>
          <p:spPr bwMode="auto">
            <a:xfrm flipH="1">
              <a:off x="7526215" y="5300007"/>
              <a:ext cx="942536" cy="0"/>
            </a:xfrm>
            <a:prstGeom prst="straightConnector1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8" name="Connecteur droit avec flèche 38"/>
            <p:cNvCxnSpPr>
              <a:cxnSpLocks noChangeShapeType="1"/>
            </p:cNvCxnSpPr>
            <p:nvPr/>
          </p:nvCxnSpPr>
          <p:spPr bwMode="auto">
            <a:xfrm flipH="1">
              <a:off x="7526215" y="5713832"/>
              <a:ext cx="942536" cy="0"/>
            </a:xfrm>
            <a:prstGeom prst="straightConnector1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9" name="Connecteur droit avec flèche 39"/>
            <p:cNvCxnSpPr>
              <a:cxnSpLocks noChangeShapeType="1"/>
            </p:cNvCxnSpPr>
            <p:nvPr/>
          </p:nvCxnSpPr>
          <p:spPr bwMode="auto">
            <a:xfrm flipH="1">
              <a:off x="7526215" y="6127657"/>
              <a:ext cx="942536" cy="0"/>
            </a:xfrm>
            <a:prstGeom prst="straightConnector1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0" name="Connecteur droit avec flèche 40"/>
            <p:cNvCxnSpPr>
              <a:cxnSpLocks noChangeShapeType="1"/>
            </p:cNvCxnSpPr>
            <p:nvPr/>
          </p:nvCxnSpPr>
          <p:spPr bwMode="auto">
            <a:xfrm flipH="1">
              <a:off x="7526215" y="6541478"/>
              <a:ext cx="942536" cy="0"/>
            </a:xfrm>
            <a:prstGeom prst="straightConnector1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2175" y="142875"/>
            <a:ext cx="8031163" cy="1143000"/>
          </a:xfrm>
          <a:solidFill>
            <a:schemeClr val="bg1"/>
          </a:solidFill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  <a:cs typeface="+mj-cs"/>
              </a:rPr>
              <a:t>Stellar shadow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8437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5D7888-66A0-4A27-99AB-04AC7ABBECD9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20/10/2016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843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17B89DA-9E88-4376-B08D-B791538BF26E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fr-FR" sz="1400" smtClean="0">
              <a:solidFill>
                <a:srgbClr val="FF9966"/>
              </a:solidFill>
            </a:endParaRPr>
          </a:p>
        </p:txBody>
      </p:sp>
      <p:pic>
        <p:nvPicPr>
          <p:cNvPr id="18439" name="Picture 6" descr="File:Sciences de la terre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9563"/>
            <a:ext cx="4716463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23"/>
          <p:cNvSpPr>
            <a:spLocks noChangeArrowheads="1"/>
          </p:cNvSpPr>
          <p:nvPr/>
        </p:nvSpPr>
        <p:spPr bwMode="auto">
          <a:xfrm rot="-2361674">
            <a:off x="2659063" y="3095625"/>
            <a:ext cx="2132012" cy="6635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8441" name="Forme libre 17"/>
          <p:cNvSpPr>
            <a:spLocks/>
          </p:cNvSpPr>
          <p:nvPr/>
        </p:nvSpPr>
        <p:spPr bwMode="auto">
          <a:xfrm>
            <a:off x="2652713" y="3805238"/>
            <a:ext cx="549275" cy="546100"/>
          </a:xfrm>
          <a:custGeom>
            <a:avLst/>
            <a:gdLst>
              <a:gd name="T0" fmla="*/ 71426 w 550423"/>
              <a:gd name="T1" fmla="*/ 6203 h 545307"/>
              <a:gd name="T2" fmla="*/ 182665 w 550423"/>
              <a:gd name="T3" fmla="*/ 19145 h 545307"/>
              <a:gd name="T4" fmla="*/ 277425 w 550423"/>
              <a:gd name="T5" fmla="*/ 183078 h 545307"/>
              <a:gd name="T6" fmla="*/ 384545 w 550423"/>
              <a:gd name="T7" fmla="*/ 316814 h 545307"/>
              <a:gd name="T8" fmla="*/ 392783 w 550423"/>
              <a:gd name="T9" fmla="*/ 368584 h 545307"/>
              <a:gd name="T10" fmla="*/ 516383 w 550423"/>
              <a:gd name="T11" fmla="*/ 381525 h 545307"/>
              <a:gd name="T12" fmla="*/ 520504 w 550423"/>
              <a:gd name="T13" fmla="*/ 506632 h 545307"/>
              <a:gd name="T14" fmla="*/ 372184 w 550423"/>
              <a:gd name="T15" fmla="*/ 554088 h 545307"/>
              <a:gd name="T16" fmla="*/ 149706 w 550423"/>
              <a:gd name="T17" fmla="*/ 454867 h 545307"/>
              <a:gd name="T18" fmla="*/ 17867 w 550423"/>
              <a:gd name="T19" fmla="*/ 260732 h 545307"/>
              <a:gd name="T20" fmla="*/ 9628 w 550423"/>
              <a:gd name="T21" fmla="*/ 45028 h 545307"/>
              <a:gd name="T22" fmla="*/ 71426 w 550423"/>
              <a:gd name="T23" fmla="*/ 6203 h 54530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50423" h="545307">
                <a:moveTo>
                  <a:pt x="73391" y="6086"/>
                </a:moveTo>
                <a:cubicBezTo>
                  <a:pt x="103024" y="1853"/>
                  <a:pt x="152413" y="-10142"/>
                  <a:pt x="187691" y="18786"/>
                </a:cubicBezTo>
                <a:cubicBezTo>
                  <a:pt x="222969" y="47714"/>
                  <a:pt x="250486" y="130969"/>
                  <a:pt x="285058" y="179652"/>
                </a:cubicBezTo>
                <a:cubicBezTo>
                  <a:pt x="319630" y="228335"/>
                  <a:pt x="375370" y="280547"/>
                  <a:pt x="395125" y="310886"/>
                </a:cubicBezTo>
                <a:cubicBezTo>
                  <a:pt x="414880" y="341225"/>
                  <a:pt x="381013" y="351103"/>
                  <a:pt x="403591" y="361686"/>
                </a:cubicBezTo>
                <a:cubicBezTo>
                  <a:pt x="426169" y="372269"/>
                  <a:pt x="508719" y="351808"/>
                  <a:pt x="530591" y="374386"/>
                </a:cubicBezTo>
                <a:cubicBezTo>
                  <a:pt x="552463" y="396964"/>
                  <a:pt x="559519" y="468930"/>
                  <a:pt x="534825" y="497152"/>
                </a:cubicBezTo>
                <a:cubicBezTo>
                  <a:pt x="510131" y="525374"/>
                  <a:pt x="445925" y="552186"/>
                  <a:pt x="382425" y="543719"/>
                </a:cubicBezTo>
                <a:cubicBezTo>
                  <a:pt x="318925" y="535252"/>
                  <a:pt x="214503" y="494330"/>
                  <a:pt x="153825" y="446352"/>
                </a:cubicBezTo>
                <a:cubicBezTo>
                  <a:pt x="93147" y="398374"/>
                  <a:pt x="42347" y="322879"/>
                  <a:pt x="18358" y="255852"/>
                </a:cubicBezTo>
                <a:cubicBezTo>
                  <a:pt x="-5631" y="188825"/>
                  <a:pt x="-3514" y="86519"/>
                  <a:pt x="9891" y="44186"/>
                </a:cubicBezTo>
                <a:cubicBezTo>
                  <a:pt x="23296" y="1853"/>
                  <a:pt x="43758" y="10319"/>
                  <a:pt x="73391" y="6086"/>
                </a:cubicBezTo>
                <a:close/>
              </a:path>
            </a:pathLst>
          </a:custGeom>
          <a:solidFill>
            <a:schemeClr val="bg1"/>
          </a:solidFill>
          <a:ln w="6350" cap="flat" cmpd="sng" algn="ctr">
            <a:solidFill>
              <a:schemeClr val="bg1"/>
            </a:solidFill>
            <a:prstDash val="sysDash"/>
            <a:round/>
            <a:headEnd type="triangle" w="med" len="med"/>
            <a:tailEnd type="none" w="med" len="med"/>
          </a:ln>
        </p:spPr>
        <p:txBody>
          <a:bodyPr wrap="none" lIns="45720" rIns="45720" anchor="ctr" anchorCtr="1">
            <a:spAutoFit/>
          </a:bodyPr>
          <a:lstStyle/>
          <a:p>
            <a:endParaRPr lang="en-US"/>
          </a:p>
        </p:txBody>
      </p:sp>
      <p:sp>
        <p:nvSpPr>
          <p:cNvPr id="18442" name="ZoneTexte 21"/>
          <p:cNvSpPr txBox="1">
            <a:spLocks noChangeArrowheads="1"/>
          </p:cNvSpPr>
          <p:nvPr/>
        </p:nvSpPr>
        <p:spPr bwMode="auto">
          <a:xfrm rot="3060000">
            <a:off x="6970136" y="2222649"/>
            <a:ext cx="13997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smtClean="0">
                <a:solidFill>
                  <a:srgbClr val="FFFF00"/>
                </a:solidFill>
              </a:rPr>
              <a:t>Star light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18443" name="Légende encadrée 1 22"/>
          <p:cNvSpPr>
            <a:spLocks/>
          </p:cNvSpPr>
          <p:nvPr/>
        </p:nvSpPr>
        <p:spPr bwMode="auto">
          <a:xfrm>
            <a:off x="633555" y="1726992"/>
            <a:ext cx="856966" cy="338554"/>
          </a:xfrm>
          <a:prstGeom prst="borderCallout1">
            <a:avLst>
              <a:gd name="adj1" fmla="val 53194"/>
              <a:gd name="adj2" fmla="val 99361"/>
              <a:gd name="adj3" fmla="val 242249"/>
              <a:gd name="adj4" fmla="val 450448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smtClean="0">
                <a:solidFill>
                  <a:schemeClr val="tx1"/>
                </a:solidFill>
                <a:cs typeface="Arial" panose="020B0604020202020204" pitchFamily="34" charset="0"/>
              </a:rPr>
              <a:t>Asteroid</a:t>
            </a:r>
            <a:endParaRPr lang="en-US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8444" name="Légende encadrée 1 45"/>
          <p:cNvSpPr>
            <a:spLocks/>
          </p:cNvSpPr>
          <p:nvPr/>
        </p:nvSpPr>
        <p:spPr bwMode="auto">
          <a:xfrm>
            <a:off x="0" y="2259503"/>
            <a:ext cx="2203487" cy="634020"/>
          </a:xfrm>
          <a:prstGeom prst="borderCallout1">
            <a:avLst>
              <a:gd name="adj1" fmla="val 53194"/>
              <a:gd name="adj2" fmla="val 99361"/>
              <a:gd name="adj3" fmla="val 280264"/>
              <a:gd name="adj4" fmla="val 130088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smtClean="0">
                <a:solidFill>
                  <a:schemeClr val="tx1"/>
                </a:solidFill>
                <a:cs typeface="Arial" panose="020B0604020202020204" pitchFamily="34" charset="0"/>
              </a:rPr>
              <a:t>Shadow of the asteroid</a:t>
            </a:r>
          </a:p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smtClean="0">
                <a:solidFill>
                  <a:schemeClr val="tx1"/>
                </a:solidFill>
                <a:cs typeface="Arial" panose="020B0604020202020204" pitchFamily="34" charset="0"/>
              </a:rPr>
              <a:t>at a given instant</a:t>
            </a:r>
            <a:endParaRPr lang="en-US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8446" name="Rectangle 26"/>
          <p:cNvSpPr>
            <a:spLocks noChangeArrowheads="1"/>
          </p:cNvSpPr>
          <p:nvPr/>
        </p:nvSpPr>
        <p:spPr bwMode="auto">
          <a:xfrm>
            <a:off x="4114800" y="0"/>
            <a:ext cx="1628775" cy="2571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6642">
            <a:off x="4229100" y="2520950"/>
            <a:ext cx="7048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2175" y="142875"/>
            <a:ext cx="8031163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Stellar shadow path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20484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A9B18D-51CE-42D7-A874-09DAF5AE4DD4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20/10/2016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0485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DEE565-8F10-43C7-8AFC-D7823FDC52B2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fr-FR" sz="1400" smtClean="0">
              <a:solidFill>
                <a:srgbClr val="FF9966"/>
              </a:solidFill>
            </a:endParaRPr>
          </a:p>
        </p:txBody>
      </p:sp>
      <p:pic>
        <p:nvPicPr>
          <p:cNvPr id="20486" name="Picture 6" descr="File:Sciences de la terre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9563"/>
            <a:ext cx="4716463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Forme libre 17"/>
          <p:cNvSpPr>
            <a:spLocks/>
          </p:cNvSpPr>
          <p:nvPr/>
        </p:nvSpPr>
        <p:spPr bwMode="auto">
          <a:xfrm>
            <a:off x="2652713" y="3805238"/>
            <a:ext cx="549275" cy="546100"/>
          </a:xfrm>
          <a:custGeom>
            <a:avLst/>
            <a:gdLst>
              <a:gd name="T0" fmla="*/ 71426 w 550423"/>
              <a:gd name="T1" fmla="*/ 6203 h 545307"/>
              <a:gd name="T2" fmla="*/ 182665 w 550423"/>
              <a:gd name="T3" fmla="*/ 19145 h 545307"/>
              <a:gd name="T4" fmla="*/ 277425 w 550423"/>
              <a:gd name="T5" fmla="*/ 183078 h 545307"/>
              <a:gd name="T6" fmla="*/ 384545 w 550423"/>
              <a:gd name="T7" fmla="*/ 316814 h 545307"/>
              <a:gd name="T8" fmla="*/ 392783 w 550423"/>
              <a:gd name="T9" fmla="*/ 368584 h 545307"/>
              <a:gd name="T10" fmla="*/ 516383 w 550423"/>
              <a:gd name="T11" fmla="*/ 381525 h 545307"/>
              <a:gd name="T12" fmla="*/ 520504 w 550423"/>
              <a:gd name="T13" fmla="*/ 506632 h 545307"/>
              <a:gd name="T14" fmla="*/ 372184 w 550423"/>
              <a:gd name="T15" fmla="*/ 554088 h 545307"/>
              <a:gd name="T16" fmla="*/ 149706 w 550423"/>
              <a:gd name="T17" fmla="*/ 454867 h 545307"/>
              <a:gd name="T18" fmla="*/ 17867 w 550423"/>
              <a:gd name="T19" fmla="*/ 260732 h 545307"/>
              <a:gd name="T20" fmla="*/ 9628 w 550423"/>
              <a:gd name="T21" fmla="*/ 45028 h 545307"/>
              <a:gd name="T22" fmla="*/ 71426 w 550423"/>
              <a:gd name="T23" fmla="*/ 6203 h 54530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50423" h="545307">
                <a:moveTo>
                  <a:pt x="73391" y="6086"/>
                </a:moveTo>
                <a:cubicBezTo>
                  <a:pt x="103024" y="1853"/>
                  <a:pt x="152413" y="-10142"/>
                  <a:pt x="187691" y="18786"/>
                </a:cubicBezTo>
                <a:cubicBezTo>
                  <a:pt x="222969" y="47714"/>
                  <a:pt x="250486" y="130969"/>
                  <a:pt x="285058" y="179652"/>
                </a:cubicBezTo>
                <a:cubicBezTo>
                  <a:pt x="319630" y="228335"/>
                  <a:pt x="375370" y="280547"/>
                  <a:pt x="395125" y="310886"/>
                </a:cubicBezTo>
                <a:cubicBezTo>
                  <a:pt x="414880" y="341225"/>
                  <a:pt x="381013" y="351103"/>
                  <a:pt x="403591" y="361686"/>
                </a:cubicBezTo>
                <a:cubicBezTo>
                  <a:pt x="426169" y="372269"/>
                  <a:pt x="508719" y="351808"/>
                  <a:pt x="530591" y="374386"/>
                </a:cubicBezTo>
                <a:cubicBezTo>
                  <a:pt x="552463" y="396964"/>
                  <a:pt x="559519" y="468930"/>
                  <a:pt x="534825" y="497152"/>
                </a:cubicBezTo>
                <a:cubicBezTo>
                  <a:pt x="510131" y="525374"/>
                  <a:pt x="445925" y="552186"/>
                  <a:pt x="382425" y="543719"/>
                </a:cubicBezTo>
                <a:cubicBezTo>
                  <a:pt x="318925" y="535252"/>
                  <a:pt x="214503" y="494330"/>
                  <a:pt x="153825" y="446352"/>
                </a:cubicBezTo>
                <a:cubicBezTo>
                  <a:pt x="93147" y="398374"/>
                  <a:pt x="42347" y="322879"/>
                  <a:pt x="18358" y="255852"/>
                </a:cubicBezTo>
                <a:cubicBezTo>
                  <a:pt x="-5631" y="188825"/>
                  <a:pt x="-3514" y="86519"/>
                  <a:pt x="9891" y="44186"/>
                </a:cubicBezTo>
                <a:cubicBezTo>
                  <a:pt x="23296" y="1853"/>
                  <a:pt x="43758" y="10319"/>
                  <a:pt x="73391" y="6086"/>
                </a:cubicBezTo>
                <a:close/>
              </a:path>
            </a:pathLst>
          </a:custGeom>
          <a:solidFill>
            <a:schemeClr val="bg1"/>
          </a:solidFill>
          <a:ln w="6350" cap="flat" cmpd="sng" algn="ctr">
            <a:solidFill>
              <a:schemeClr val="bg1"/>
            </a:solidFill>
            <a:prstDash val="sysDash"/>
            <a:round/>
            <a:headEnd type="triangle" w="med" len="med"/>
            <a:tailEnd type="none" w="med" len="med"/>
          </a:ln>
        </p:spPr>
        <p:txBody>
          <a:bodyPr wrap="none" lIns="45720" rIns="45720" anchor="ctr" anchorCtr="1">
            <a:spAutoFit/>
          </a:bodyPr>
          <a:lstStyle/>
          <a:p>
            <a:endParaRPr lang="en-US"/>
          </a:p>
        </p:txBody>
      </p:sp>
      <p:sp>
        <p:nvSpPr>
          <p:cNvPr id="20488" name="Légende encadrée 1 22"/>
          <p:cNvSpPr>
            <a:spLocks/>
          </p:cNvSpPr>
          <p:nvPr/>
        </p:nvSpPr>
        <p:spPr bwMode="auto">
          <a:xfrm>
            <a:off x="639968" y="1726992"/>
            <a:ext cx="844142" cy="338554"/>
          </a:xfrm>
          <a:prstGeom prst="borderCallout1">
            <a:avLst>
              <a:gd name="adj1" fmla="val 53194"/>
              <a:gd name="adj2" fmla="val 99361"/>
              <a:gd name="adj3" fmla="val 274790"/>
              <a:gd name="adj4" fmla="val 452631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smtClean="0">
                <a:solidFill>
                  <a:schemeClr val="tx1"/>
                </a:solidFill>
                <a:cs typeface="Arial" panose="020B0604020202020204" pitchFamily="34" charset="0"/>
              </a:rPr>
              <a:t>Asteroid</a:t>
            </a:r>
            <a:endParaRPr lang="en-US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0490" name="Forme libre 1"/>
          <p:cNvSpPr>
            <a:spLocks/>
          </p:cNvSpPr>
          <p:nvPr/>
        </p:nvSpPr>
        <p:spPr bwMode="auto">
          <a:xfrm>
            <a:off x="-42863" y="3376613"/>
            <a:ext cx="3911601" cy="1819275"/>
          </a:xfrm>
          <a:custGeom>
            <a:avLst/>
            <a:gdLst>
              <a:gd name="T0" fmla="*/ 352 w 3911169"/>
              <a:gd name="T1" fmla="*/ 1191745 h 1819745"/>
              <a:gd name="T2" fmla="*/ 1296438 w 3911169"/>
              <a:gd name="T3" fmla="*/ 1023499 h 1819745"/>
              <a:gd name="T4" fmla="*/ 2832021 w 3911169"/>
              <a:gd name="T5" fmla="*/ 378554 h 1819745"/>
              <a:gd name="T6" fmla="*/ 3353272 w 3911169"/>
              <a:gd name="T7" fmla="*/ 0 h 1819745"/>
              <a:gd name="T8" fmla="*/ 3916787 w 3911169"/>
              <a:gd name="T9" fmla="*/ 392574 h 1819745"/>
              <a:gd name="T10" fmla="*/ 3646988 w 3911169"/>
              <a:gd name="T11" fmla="*/ 611152 h 1819745"/>
              <a:gd name="T12" fmla="*/ 2920699 w 3911169"/>
              <a:gd name="T13" fmla="*/ 1108125 h 1819745"/>
              <a:gd name="T14" fmla="*/ 1620463 w 3911169"/>
              <a:gd name="T15" fmla="*/ 1612360 h 1819745"/>
              <a:gd name="T16" fmla="*/ 351 w 3911169"/>
              <a:gd name="T17" fmla="*/ 1794628 h 1819745"/>
              <a:gd name="T18" fmla="*/ 352 w 3911169"/>
              <a:gd name="T19" fmla="*/ 1191745 h 181974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911169" h="1819745">
                <a:moveTo>
                  <a:pt x="352" y="1195754"/>
                </a:moveTo>
                <a:cubicBezTo>
                  <a:pt x="216057" y="1186376"/>
                  <a:pt x="823312" y="1162930"/>
                  <a:pt x="1294579" y="1026942"/>
                </a:cubicBezTo>
                <a:cubicBezTo>
                  <a:pt x="1765846" y="890954"/>
                  <a:pt x="2485643" y="550985"/>
                  <a:pt x="2827957" y="379828"/>
                </a:cubicBezTo>
                <a:cubicBezTo>
                  <a:pt x="3170271" y="208671"/>
                  <a:pt x="3204357" y="106946"/>
                  <a:pt x="3348462" y="0"/>
                </a:cubicBezTo>
                <a:cubicBezTo>
                  <a:pt x="3518068" y="78848"/>
                  <a:pt x="3786998" y="289874"/>
                  <a:pt x="3911169" y="393896"/>
                </a:cubicBezTo>
                <a:cubicBezTo>
                  <a:pt x="3762114" y="501561"/>
                  <a:pt x="3807531" y="493547"/>
                  <a:pt x="3641755" y="613206"/>
                </a:cubicBezTo>
                <a:cubicBezTo>
                  <a:pt x="3475979" y="732865"/>
                  <a:pt x="3253781" y="944422"/>
                  <a:pt x="2916511" y="1111852"/>
                </a:cubicBezTo>
                <a:cubicBezTo>
                  <a:pt x="2579241" y="1279282"/>
                  <a:pt x="2104163" y="1502983"/>
                  <a:pt x="1618136" y="1617785"/>
                </a:cubicBezTo>
                <a:cubicBezTo>
                  <a:pt x="1132109" y="1732587"/>
                  <a:pt x="269982" y="1871003"/>
                  <a:pt x="351" y="1800665"/>
                </a:cubicBezTo>
                <a:cubicBezTo>
                  <a:pt x="40210" y="1331742"/>
                  <a:pt x="-4338" y="1570892"/>
                  <a:pt x="352" y="1195754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491" name="Légende encadrée 1 41"/>
          <p:cNvSpPr>
            <a:spLocks/>
          </p:cNvSpPr>
          <p:nvPr/>
        </p:nvSpPr>
        <p:spPr bwMode="auto">
          <a:xfrm>
            <a:off x="4953000" y="4789184"/>
            <a:ext cx="1226041" cy="634020"/>
          </a:xfrm>
          <a:prstGeom prst="borderCallout1">
            <a:avLst>
              <a:gd name="adj1" fmla="val 46838"/>
              <a:gd name="adj2" fmla="val -648"/>
              <a:gd name="adj3" fmla="val -12653"/>
              <a:gd name="adj4" fmla="val -28990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smtClean="0">
                <a:solidFill>
                  <a:schemeClr val="tx1"/>
                </a:solidFill>
                <a:cs typeface="Arial" panose="020B0604020202020204" pitchFamily="34" charset="0"/>
              </a:rPr>
              <a:t>Trajectory of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smtClean="0">
                <a:solidFill>
                  <a:schemeClr val="tx1"/>
                </a:solidFill>
                <a:cs typeface="Arial" panose="020B0604020202020204" pitchFamily="34" charset="0"/>
              </a:rPr>
              <a:t>the shadow</a:t>
            </a:r>
            <a:endParaRPr lang="en-US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0492" name="Forme libre 3"/>
          <p:cNvSpPr>
            <a:spLocks/>
          </p:cNvSpPr>
          <p:nvPr/>
        </p:nvSpPr>
        <p:spPr bwMode="auto">
          <a:xfrm>
            <a:off x="-22225" y="2743200"/>
            <a:ext cx="4519613" cy="1635125"/>
          </a:xfrm>
          <a:custGeom>
            <a:avLst/>
            <a:gdLst>
              <a:gd name="T0" fmla="*/ 4536470 w 4518211"/>
              <a:gd name="T1" fmla="*/ 0 h 1635162"/>
              <a:gd name="T2" fmla="*/ 3553570 w 4518211"/>
              <a:gd name="T3" fmla="*/ 720554 h 1635162"/>
              <a:gd name="T4" fmla="*/ 1825389 w 4518211"/>
              <a:gd name="T5" fmla="*/ 1365819 h 1635162"/>
              <a:gd name="T6" fmla="*/ 0 w 4518211"/>
              <a:gd name="T7" fmla="*/ 1634681 h 163516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18211" h="1635162">
                <a:moveTo>
                  <a:pt x="4518211" y="0"/>
                </a:moveTo>
                <a:cubicBezTo>
                  <a:pt x="4298576" y="247425"/>
                  <a:pt x="3989294" y="493058"/>
                  <a:pt x="3539266" y="720762"/>
                </a:cubicBezTo>
                <a:cubicBezTo>
                  <a:pt x="3089238" y="948466"/>
                  <a:pt x="2407920" y="1213822"/>
                  <a:pt x="1818042" y="1366222"/>
                </a:cubicBezTo>
                <a:cubicBezTo>
                  <a:pt x="1228164" y="1518622"/>
                  <a:pt x="345141" y="1571513"/>
                  <a:pt x="0" y="1635162"/>
                </a:cubicBezTo>
              </a:path>
            </a:pathLst>
          </a:custGeom>
          <a:noFill/>
          <a:ln w="25400" cap="flat" cmpd="sng" algn="ctr">
            <a:solidFill>
              <a:schemeClr val="hlink"/>
            </a:solidFill>
            <a:prstDash val="dash"/>
            <a:round/>
            <a:headEnd type="none" w="med" len="med"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493" name="Légende encadrée 1 42"/>
          <p:cNvSpPr>
            <a:spLocks/>
          </p:cNvSpPr>
          <p:nvPr/>
        </p:nvSpPr>
        <p:spPr bwMode="auto">
          <a:xfrm>
            <a:off x="4953000" y="3597222"/>
            <a:ext cx="1890389" cy="338554"/>
          </a:xfrm>
          <a:prstGeom prst="borderCallout1">
            <a:avLst>
              <a:gd name="adj1" fmla="val 46838"/>
              <a:gd name="adj2" fmla="val -648"/>
              <a:gd name="adj3" fmla="val -108882"/>
              <a:gd name="adj4" fmla="val -5347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smtClean="0">
                <a:solidFill>
                  <a:schemeClr val="tx1"/>
                </a:solidFill>
                <a:cs typeface="Arial" panose="020B0604020202020204" pitchFamily="34" charset="0"/>
              </a:rPr>
              <a:t>Asteroid’s trajectory</a:t>
            </a:r>
            <a:endParaRPr lang="en-US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0494" name="ZoneTexte 5"/>
          <p:cNvSpPr txBox="1">
            <a:spLocks noChangeArrowheads="1"/>
          </p:cNvSpPr>
          <p:nvPr/>
        </p:nvSpPr>
        <p:spPr bwMode="auto">
          <a:xfrm>
            <a:off x="6250350" y="1789591"/>
            <a:ext cx="33257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smtClean="0">
                <a:solidFill>
                  <a:srgbClr val="FFFF00"/>
                </a:solidFill>
              </a:rPr>
              <a:t>The shadow of the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smtClean="0">
                <a:solidFill>
                  <a:srgbClr val="FFFF00"/>
                </a:solidFill>
              </a:rPr>
              <a:t>asteroid “sweeps” 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smtClean="0">
                <a:solidFill>
                  <a:srgbClr val="FFFF00"/>
                </a:solidFill>
              </a:rPr>
              <a:t>strip of Earth’s surface.</a:t>
            </a:r>
          </a:p>
        </p:txBody>
      </p:sp>
      <p:sp>
        <p:nvSpPr>
          <p:cNvPr id="18" name="Légende encadrée 1 45"/>
          <p:cNvSpPr>
            <a:spLocks/>
          </p:cNvSpPr>
          <p:nvPr/>
        </p:nvSpPr>
        <p:spPr bwMode="auto">
          <a:xfrm>
            <a:off x="0" y="2259503"/>
            <a:ext cx="2203487" cy="634020"/>
          </a:xfrm>
          <a:prstGeom prst="borderCallout1">
            <a:avLst>
              <a:gd name="adj1" fmla="val 53194"/>
              <a:gd name="adj2" fmla="val 99361"/>
              <a:gd name="adj3" fmla="val 280264"/>
              <a:gd name="adj4" fmla="val 130088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smtClean="0">
                <a:solidFill>
                  <a:schemeClr val="tx1"/>
                </a:solidFill>
                <a:cs typeface="Arial" panose="020B0604020202020204" pitchFamily="34" charset="0"/>
              </a:rPr>
              <a:t>Shadow of the asteroid</a:t>
            </a:r>
          </a:p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smtClean="0">
                <a:solidFill>
                  <a:schemeClr val="tx1"/>
                </a:solidFill>
                <a:cs typeface="Arial" panose="020B0604020202020204" pitchFamily="34" charset="0"/>
              </a:rPr>
              <a:t>at a given instant</a:t>
            </a:r>
            <a:endParaRPr lang="en-US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6642">
            <a:off x="4229100" y="2520950"/>
            <a:ext cx="7048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2175" y="142875"/>
            <a:ext cx="8031163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Occultation with several stations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22532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AB61D7-3D6B-4BCF-95E7-F1E6627AC69C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20/10/2016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2533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D9CA2B-830B-42EA-BABD-DCBE73551E89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fr-FR" sz="1400" smtClean="0">
              <a:solidFill>
                <a:srgbClr val="FF9966"/>
              </a:solidFill>
            </a:endParaRPr>
          </a:p>
        </p:txBody>
      </p:sp>
      <p:pic>
        <p:nvPicPr>
          <p:cNvPr id="22534" name="Picture 6" descr="File:Sciences de la terre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9563"/>
            <a:ext cx="4716463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orme libre 17"/>
          <p:cNvSpPr>
            <a:spLocks/>
          </p:cNvSpPr>
          <p:nvPr/>
        </p:nvSpPr>
        <p:spPr bwMode="auto">
          <a:xfrm>
            <a:off x="2652713" y="3805238"/>
            <a:ext cx="549275" cy="546100"/>
          </a:xfrm>
          <a:custGeom>
            <a:avLst/>
            <a:gdLst>
              <a:gd name="T0" fmla="*/ 71426 w 550423"/>
              <a:gd name="T1" fmla="*/ 6203 h 545307"/>
              <a:gd name="T2" fmla="*/ 182665 w 550423"/>
              <a:gd name="T3" fmla="*/ 19145 h 545307"/>
              <a:gd name="T4" fmla="*/ 277425 w 550423"/>
              <a:gd name="T5" fmla="*/ 183078 h 545307"/>
              <a:gd name="T6" fmla="*/ 384545 w 550423"/>
              <a:gd name="T7" fmla="*/ 316814 h 545307"/>
              <a:gd name="T8" fmla="*/ 392783 w 550423"/>
              <a:gd name="T9" fmla="*/ 368584 h 545307"/>
              <a:gd name="T10" fmla="*/ 516383 w 550423"/>
              <a:gd name="T11" fmla="*/ 381525 h 545307"/>
              <a:gd name="T12" fmla="*/ 520504 w 550423"/>
              <a:gd name="T13" fmla="*/ 506632 h 545307"/>
              <a:gd name="T14" fmla="*/ 372184 w 550423"/>
              <a:gd name="T15" fmla="*/ 554088 h 545307"/>
              <a:gd name="T16" fmla="*/ 149706 w 550423"/>
              <a:gd name="T17" fmla="*/ 454867 h 545307"/>
              <a:gd name="T18" fmla="*/ 17867 w 550423"/>
              <a:gd name="T19" fmla="*/ 260732 h 545307"/>
              <a:gd name="T20" fmla="*/ 9628 w 550423"/>
              <a:gd name="T21" fmla="*/ 45028 h 545307"/>
              <a:gd name="T22" fmla="*/ 71426 w 550423"/>
              <a:gd name="T23" fmla="*/ 6203 h 54530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50423" h="545307">
                <a:moveTo>
                  <a:pt x="73391" y="6086"/>
                </a:moveTo>
                <a:cubicBezTo>
                  <a:pt x="103024" y="1853"/>
                  <a:pt x="152413" y="-10142"/>
                  <a:pt x="187691" y="18786"/>
                </a:cubicBezTo>
                <a:cubicBezTo>
                  <a:pt x="222969" y="47714"/>
                  <a:pt x="250486" y="130969"/>
                  <a:pt x="285058" y="179652"/>
                </a:cubicBezTo>
                <a:cubicBezTo>
                  <a:pt x="319630" y="228335"/>
                  <a:pt x="375370" y="280547"/>
                  <a:pt x="395125" y="310886"/>
                </a:cubicBezTo>
                <a:cubicBezTo>
                  <a:pt x="414880" y="341225"/>
                  <a:pt x="381013" y="351103"/>
                  <a:pt x="403591" y="361686"/>
                </a:cubicBezTo>
                <a:cubicBezTo>
                  <a:pt x="426169" y="372269"/>
                  <a:pt x="508719" y="351808"/>
                  <a:pt x="530591" y="374386"/>
                </a:cubicBezTo>
                <a:cubicBezTo>
                  <a:pt x="552463" y="396964"/>
                  <a:pt x="559519" y="468930"/>
                  <a:pt x="534825" y="497152"/>
                </a:cubicBezTo>
                <a:cubicBezTo>
                  <a:pt x="510131" y="525374"/>
                  <a:pt x="445925" y="552186"/>
                  <a:pt x="382425" y="543719"/>
                </a:cubicBezTo>
                <a:cubicBezTo>
                  <a:pt x="318925" y="535252"/>
                  <a:pt x="214503" y="494330"/>
                  <a:pt x="153825" y="446352"/>
                </a:cubicBezTo>
                <a:cubicBezTo>
                  <a:pt x="93147" y="398374"/>
                  <a:pt x="42347" y="322879"/>
                  <a:pt x="18358" y="255852"/>
                </a:cubicBezTo>
                <a:cubicBezTo>
                  <a:pt x="-5631" y="188825"/>
                  <a:pt x="-3514" y="86519"/>
                  <a:pt x="9891" y="44186"/>
                </a:cubicBezTo>
                <a:cubicBezTo>
                  <a:pt x="23296" y="1853"/>
                  <a:pt x="43758" y="10319"/>
                  <a:pt x="73391" y="6086"/>
                </a:cubicBezTo>
                <a:close/>
              </a:path>
            </a:pathLst>
          </a:custGeom>
          <a:solidFill>
            <a:schemeClr val="bg1"/>
          </a:solidFill>
          <a:ln w="6350" cap="flat" cmpd="sng" algn="ctr">
            <a:solidFill>
              <a:schemeClr val="bg1"/>
            </a:solidFill>
            <a:prstDash val="sysDash"/>
            <a:round/>
            <a:headEnd type="triangle" w="med" len="med"/>
            <a:tailEnd type="none" w="med" len="med"/>
          </a:ln>
        </p:spPr>
        <p:txBody>
          <a:bodyPr wrap="none" lIns="45720" rIns="45720" anchor="ctr" anchorCtr="1">
            <a:spAutoFit/>
          </a:bodyPr>
          <a:lstStyle/>
          <a:p>
            <a:endParaRPr lang="en-US"/>
          </a:p>
        </p:txBody>
      </p:sp>
      <p:sp>
        <p:nvSpPr>
          <p:cNvPr id="22538" name="Forme libre 1"/>
          <p:cNvSpPr>
            <a:spLocks/>
          </p:cNvSpPr>
          <p:nvPr/>
        </p:nvSpPr>
        <p:spPr bwMode="auto">
          <a:xfrm>
            <a:off x="-42863" y="3376613"/>
            <a:ext cx="3911601" cy="1819275"/>
          </a:xfrm>
          <a:custGeom>
            <a:avLst/>
            <a:gdLst>
              <a:gd name="T0" fmla="*/ 352 w 3911169"/>
              <a:gd name="T1" fmla="*/ 1191745 h 1819745"/>
              <a:gd name="T2" fmla="*/ 1296438 w 3911169"/>
              <a:gd name="T3" fmla="*/ 1023499 h 1819745"/>
              <a:gd name="T4" fmla="*/ 2832021 w 3911169"/>
              <a:gd name="T5" fmla="*/ 378554 h 1819745"/>
              <a:gd name="T6" fmla="*/ 3353272 w 3911169"/>
              <a:gd name="T7" fmla="*/ 0 h 1819745"/>
              <a:gd name="T8" fmla="*/ 3916787 w 3911169"/>
              <a:gd name="T9" fmla="*/ 392574 h 1819745"/>
              <a:gd name="T10" fmla="*/ 3646988 w 3911169"/>
              <a:gd name="T11" fmla="*/ 611152 h 1819745"/>
              <a:gd name="T12" fmla="*/ 2920699 w 3911169"/>
              <a:gd name="T13" fmla="*/ 1108125 h 1819745"/>
              <a:gd name="T14" fmla="*/ 1620463 w 3911169"/>
              <a:gd name="T15" fmla="*/ 1612360 h 1819745"/>
              <a:gd name="T16" fmla="*/ 351 w 3911169"/>
              <a:gd name="T17" fmla="*/ 1794628 h 1819745"/>
              <a:gd name="T18" fmla="*/ 352 w 3911169"/>
              <a:gd name="T19" fmla="*/ 1191745 h 181974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911169" h="1819745">
                <a:moveTo>
                  <a:pt x="352" y="1195754"/>
                </a:moveTo>
                <a:cubicBezTo>
                  <a:pt x="216057" y="1186376"/>
                  <a:pt x="823312" y="1162930"/>
                  <a:pt x="1294579" y="1026942"/>
                </a:cubicBezTo>
                <a:cubicBezTo>
                  <a:pt x="1765846" y="890954"/>
                  <a:pt x="2485643" y="550985"/>
                  <a:pt x="2827957" y="379828"/>
                </a:cubicBezTo>
                <a:cubicBezTo>
                  <a:pt x="3170271" y="208671"/>
                  <a:pt x="3204357" y="106946"/>
                  <a:pt x="3348462" y="0"/>
                </a:cubicBezTo>
                <a:cubicBezTo>
                  <a:pt x="3518068" y="78848"/>
                  <a:pt x="3786998" y="289874"/>
                  <a:pt x="3911169" y="393896"/>
                </a:cubicBezTo>
                <a:cubicBezTo>
                  <a:pt x="3762114" y="501561"/>
                  <a:pt x="3807531" y="493547"/>
                  <a:pt x="3641755" y="613206"/>
                </a:cubicBezTo>
                <a:cubicBezTo>
                  <a:pt x="3475979" y="732865"/>
                  <a:pt x="3253781" y="944422"/>
                  <a:pt x="2916511" y="1111852"/>
                </a:cubicBezTo>
                <a:cubicBezTo>
                  <a:pt x="2579241" y="1279282"/>
                  <a:pt x="2104163" y="1502983"/>
                  <a:pt x="1618136" y="1617785"/>
                </a:cubicBezTo>
                <a:cubicBezTo>
                  <a:pt x="1132109" y="1732587"/>
                  <a:pt x="269982" y="1871003"/>
                  <a:pt x="351" y="1800665"/>
                </a:cubicBezTo>
                <a:cubicBezTo>
                  <a:pt x="40210" y="1331742"/>
                  <a:pt x="-4338" y="1570892"/>
                  <a:pt x="352" y="1195754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2539" name="Forme libre 3"/>
          <p:cNvSpPr>
            <a:spLocks/>
          </p:cNvSpPr>
          <p:nvPr/>
        </p:nvSpPr>
        <p:spPr bwMode="auto">
          <a:xfrm>
            <a:off x="-22225" y="2743200"/>
            <a:ext cx="4519613" cy="1635125"/>
          </a:xfrm>
          <a:custGeom>
            <a:avLst/>
            <a:gdLst>
              <a:gd name="T0" fmla="*/ 4536470 w 4518211"/>
              <a:gd name="T1" fmla="*/ 0 h 1635162"/>
              <a:gd name="T2" fmla="*/ 3553570 w 4518211"/>
              <a:gd name="T3" fmla="*/ 720554 h 1635162"/>
              <a:gd name="T4" fmla="*/ 1825389 w 4518211"/>
              <a:gd name="T5" fmla="*/ 1365819 h 1635162"/>
              <a:gd name="T6" fmla="*/ 0 w 4518211"/>
              <a:gd name="T7" fmla="*/ 1634681 h 163516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18211" h="1635162">
                <a:moveTo>
                  <a:pt x="4518211" y="0"/>
                </a:moveTo>
                <a:cubicBezTo>
                  <a:pt x="4298576" y="247425"/>
                  <a:pt x="3989294" y="493058"/>
                  <a:pt x="3539266" y="720762"/>
                </a:cubicBezTo>
                <a:cubicBezTo>
                  <a:pt x="3089238" y="948466"/>
                  <a:pt x="2407920" y="1213822"/>
                  <a:pt x="1818042" y="1366222"/>
                </a:cubicBezTo>
                <a:cubicBezTo>
                  <a:pt x="1228164" y="1518622"/>
                  <a:pt x="345141" y="1571513"/>
                  <a:pt x="0" y="1635162"/>
                </a:cubicBezTo>
              </a:path>
            </a:pathLst>
          </a:custGeom>
          <a:noFill/>
          <a:ln w="25400" cap="flat" cmpd="sng" algn="ctr">
            <a:solidFill>
              <a:schemeClr val="hlink"/>
            </a:solidFill>
            <a:prstDash val="dash"/>
            <a:round/>
            <a:headEnd type="none" w="med" len="med"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2540" name="Ellipse 4"/>
          <p:cNvSpPr>
            <a:spLocks noChangeAspect="1"/>
          </p:cNvSpPr>
          <p:nvPr/>
        </p:nvSpPr>
        <p:spPr bwMode="auto">
          <a:xfrm>
            <a:off x="2162175" y="4110038"/>
            <a:ext cx="107950" cy="106362"/>
          </a:xfrm>
          <a:prstGeom prst="ellipse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2541" name="Ellipse 43"/>
          <p:cNvSpPr>
            <a:spLocks noChangeAspect="1"/>
          </p:cNvSpPr>
          <p:nvPr/>
        </p:nvSpPr>
        <p:spPr bwMode="auto">
          <a:xfrm>
            <a:off x="1249363" y="486410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2542" name="Ellipse 19"/>
          <p:cNvSpPr>
            <a:spLocks noChangeAspect="1"/>
          </p:cNvSpPr>
          <p:nvPr/>
        </p:nvSpPr>
        <p:spPr bwMode="auto">
          <a:xfrm>
            <a:off x="1701800" y="4519613"/>
            <a:ext cx="107950" cy="107950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22544" name="Picture 4" descr="http://www.euraster.net/guide/ast_oc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3343275"/>
            <a:ext cx="4321175" cy="330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5" name="ZoneTexte 15"/>
          <p:cNvSpPr txBox="1">
            <a:spLocks noChangeArrowheads="1"/>
          </p:cNvSpPr>
          <p:nvPr/>
        </p:nvSpPr>
        <p:spPr bwMode="auto">
          <a:xfrm>
            <a:off x="5106988" y="6361113"/>
            <a:ext cx="40790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from </a:t>
            </a:r>
            <a:r>
              <a:rPr lang="en-US" sz="1200" dirty="0" smtClean="0">
                <a:solidFill>
                  <a:schemeClr val="tx1"/>
                </a:solidFill>
                <a:hlinkClick r:id="rId6"/>
              </a:rPr>
              <a:t>http://www.euraster.net/guide/01.html</a:t>
            </a:r>
            <a:r>
              <a:rPr lang="en-US" sz="1200" dirty="0" smtClean="0">
                <a:solidFill>
                  <a:schemeClr val="tx1"/>
                </a:solidFill>
              </a:rPr>
              <a:t> (Eric </a:t>
            </a:r>
            <a:r>
              <a:rPr lang="en-US" sz="1200" dirty="0" err="1" smtClean="0">
                <a:solidFill>
                  <a:schemeClr val="tx1"/>
                </a:solidFill>
              </a:rPr>
              <a:t>Frappa</a:t>
            </a:r>
            <a:r>
              <a:rPr lang="en-US" sz="1200" dirty="0" smtClean="0">
                <a:solidFill>
                  <a:schemeClr val="tx1"/>
                </a:solidFill>
              </a:rPr>
              <a:t>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546" name="ZoneTexte 16"/>
          <p:cNvSpPr txBox="1">
            <a:spLocks noChangeArrowheads="1"/>
          </p:cNvSpPr>
          <p:nvPr/>
        </p:nvSpPr>
        <p:spPr bwMode="auto">
          <a:xfrm>
            <a:off x="9459913" y="0"/>
            <a:ext cx="446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600" b="1">
                <a:solidFill>
                  <a:schemeClr val="tx1"/>
                </a:solidFill>
              </a:rPr>
              <a:t>C1</a:t>
            </a:r>
          </a:p>
        </p:txBody>
      </p:sp>
      <p:sp>
        <p:nvSpPr>
          <p:cNvPr id="22547" name="Légende encadrée 1 37"/>
          <p:cNvSpPr>
            <a:spLocks/>
          </p:cNvSpPr>
          <p:nvPr/>
        </p:nvSpPr>
        <p:spPr bwMode="auto">
          <a:xfrm>
            <a:off x="3514725" y="4097923"/>
            <a:ext cx="1382751" cy="338554"/>
          </a:xfrm>
          <a:prstGeom prst="borderCallout1">
            <a:avLst>
              <a:gd name="adj1" fmla="val 46838"/>
              <a:gd name="adj2" fmla="val -648"/>
              <a:gd name="adj3" fmla="val 22495"/>
              <a:gd name="adj4" fmla="val -90554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smtClean="0">
                <a:solidFill>
                  <a:srgbClr val="66FF33"/>
                </a:solidFill>
                <a:cs typeface="Arial" panose="020B0604020202020204" pitchFamily="34" charset="0"/>
              </a:rPr>
              <a:t>Observatory 1</a:t>
            </a:r>
            <a:endParaRPr lang="en-US" sz="1600">
              <a:solidFill>
                <a:srgbClr val="66FF33"/>
              </a:solidFill>
              <a:cs typeface="Arial" panose="020B0604020202020204" pitchFamily="34" charset="0"/>
            </a:endParaRPr>
          </a:p>
        </p:txBody>
      </p:sp>
      <p:sp>
        <p:nvSpPr>
          <p:cNvPr id="22548" name="Légende encadrée 1 38"/>
          <p:cNvSpPr>
            <a:spLocks/>
          </p:cNvSpPr>
          <p:nvPr/>
        </p:nvSpPr>
        <p:spPr bwMode="auto">
          <a:xfrm>
            <a:off x="3514725" y="5003592"/>
            <a:ext cx="1382751" cy="338554"/>
          </a:xfrm>
          <a:prstGeom prst="borderCallout1">
            <a:avLst>
              <a:gd name="adj1" fmla="val 46838"/>
              <a:gd name="adj2" fmla="val -648"/>
              <a:gd name="adj3" fmla="val -118283"/>
              <a:gd name="adj4" fmla="val -123789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smtClean="0">
                <a:solidFill>
                  <a:srgbClr val="FFC000"/>
                </a:solidFill>
                <a:cs typeface="Arial" panose="020B0604020202020204" pitchFamily="34" charset="0"/>
              </a:rPr>
              <a:t>Observatory 2</a:t>
            </a:r>
            <a:endParaRPr lang="en-US" sz="160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22549" name="Légende encadrée 1 39"/>
          <p:cNvSpPr>
            <a:spLocks/>
          </p:cNvSpPr>
          <p:nvPr/>
        </p:nvSpPr>
        <p:spPr bwMode="auto">
          <a:xfrm>
            <a:off x="3514725" y="5984667"/>
            <a:ext cx="1382751" cy="338554"/>
          </a:xfrm>
          <a:prstGeom prst="borderCallout1">
            <a:avLst>
              <a:gd name="adj1" fmla="val 46838"/>
              <a:gd name="adj2" fmla="val -648"/>
              <a:gd name="adj3" fmla="val -309083"/>
              <a:gd name="adj4" fmla="val -156012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smtClean="0">
                <a:solidFill>
                  <a:srgbClr val="FF0000"/>
                </a:solidFill>
                <a:cs typeface="Arial" panose="020B0604020202020204" pitchFamily="34" charset="0"/>
              </a:rPr>
              <a:t>Observatory 3</a:t>
            </a:r>
            <a:endParaRPr lang="en-US" sz="16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3" name="Légende encadrée 1 22"/>
          <p:cNvSpPr>
            <a:spLocks/>
          </p:cNvSpPr>
          <p:nvPr/>
        </p:nvSpPr>
        <p:spPr bwMode="auto">
          <a:xfrm>
            <a:off x="633555" y="1726992"/>
            <a:ext cx="856966" cy="338554"/>
          </a:xfrm>
          <a:prstGeom prst="borderCallout1">
            <a:avLst>
              <a:gd name="adj1" fmla="val 53194"/>
              <a:gd name="adj2" fmla="val 99361"/>
              <a:gd name="adj3" fmla="val 242249"/>
              <a:gd name="adj4" fmla="val 450448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smtClean="0">
                <a:solidFill>
                  <a:schemeClr val="tx1"/>
                </a:solidFill>
                <a:cs typeface="Arial" panose="020B0604020202020204" pitchFamily="34" charset="0"/>
              </a:rPr>
              <a:t>Asteroid</a:t>
            </a:r>
            <a:endParaRPr lang="en-US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4" name="Légende encadrée 1 45"/>
          <p:cNvSpPr>
            <a:spLocks/>
          </p:cNvSpPr>
          <p:nvPr/>
        </p:nvSpPr>
        <p:spPr bwMode="auto">
          <a:xfrm>
            <a:off x="0" y="2259503"/>
            <a:ext cx="2203487" cy="634020"/>
          </a:xfrm>
          <a:prstGeom prst="borderCallout1">
            <a:avLst>
              <a:gd name="adj1" fmla="val 53194"/>
              <a:gd name="adj2" fmla="val 99361"/>
              <a:gd name="adj3" fmla="val 280264"/>
              <a:gd name="adj4" fmla="val 130088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smtClean="0">
                <a:solidFill>
                  <a:schemeClr val="tx1"/>
                </a:solidFill>
                <a:cs typeface="Arial" panose="020B0604020202020204" pitchFamily="34" charset="0"/>
              </a:rPr>
              <a:t>Shadow of the asteroid</a:t>
            </a:r>
          </a:p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smtClean="0">
                <a:solidFill>
                  <a:schemeClr val="tx1"/>
                </a:solidFill>
                <a:cs typeface="Arial" panose="020B0604020202020204" pitchFamily="34" charset="0"/>
              </a:rPr>
              <a:t>at a given instant</a:t>
            </a:r>
            <a:endParaRPr lang="en-US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5" name="ZoneTexte 33"/>
          <p:cNvSpPr txBox="1">
            <a:spLocks noChangeArrowheads="1"/>
          </p:cNvSpPr>
          <p:nvPr/>
        </p:nvSpPr>
        <p:spPr bwMode="auto">
          <a:xfrm>
            <a:off x="4953000" y="1422057"/>
            <a:ext cx="4763877" cy="166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smtClean="0">
                <a:solidFill>
                  <a:srgbClr val="FFFF00"/>
                </a:solidFill>
              </a:rPr>
              <a:t>Asteroid’s shadow passes over all three observatories in sequence, and dims the star light at different instants and for a different durations.</a:t>
            </a:r>
            <a:endParaRPr lang="en-US" sz="20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32 4.07407E-6 C -0.03734 0.02245 -0.07147 0.05879 -0.13029 0.08333 C -0.19279 0.10833 -0.22884 0.1074 -0.31426 0.11875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5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6642">
            <a:off x="4229100" y="2520950"/>
            <a:ext cx="7048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2175" y="142875"/>
            <a:ext cx="8031163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Occultation with several stations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24580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FC65D8-9670-4539-AFE6-B1DC53B66A0C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20/10/2016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458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AF09984-9FE0-4C6E-A9B1-0854743676C8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fr-FR" sz="1400" smtClean="0">
              <a:solidFill>
                <a:srgbClr val="FF9966"/>
              </a:solidFill>
            </a:endParaRPr>
          </a:p>
        </p:txBody>
      </p:sp>
      <p:pic>
        <p:nvPicPr>
          <p:cNvPr id="24582" name="Picture 6" descr="File:Sciences de la terre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9563"/>
            <a:ext cx="4716463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Forme libre 17"/>
          <p:cNvSpPr>
            <a:spLocks/>
          </p:cNvSpPr>
          <p:nvPr/>
        </p:nvSpPr>
        <p:spPr bwMode="auto">
          <a:xfrm>
            <a:off x="2652713" y="3805238"/>
            <a:ext cx="549275" cy="546100"/>
          </a:xfrm>
          <a:custGeom>
            <a:avLst/>
            <a:gdLst>
              <a:gd name="T0" fmla="*/ 71426 w 550423"/>
              <a:gd name="T1" fmla="*/ 6203 h 545307"/>
              <a:gd name="T2" fmla="*/ 182665 w 550423"/>
              <a:gd name="T3" fmla="*/ 19145 h 545307"/>
              <a:gd name="T4" fmla="*/ 277425 w 550423"/>
              <a:gd name="T5" fmla="*/ 183078 h 545307"/>
              <a:gd name="T6" fmla="*/ 384545 w 550423"/>
              <a:gd name="T7" fmla="*/ 316814 h 545307"/>
              <a:gd name="T8" fmla="*/ 392783 w 550423"/>
              <a:gd name="T9" fmla="*/ 368584 h 545307"/>
              <a:gd name="T10" fmla="*/ 516383 w 550423"/>
              <a:gd name="T11" fmla="*/ 381525 h 545307"/>
              <a:gd name="T12" fmla="*/ 520504 w 550423"/>
              <a:gd name="T13" fmla="*/ 506632 h 545307"/>
              <a:gd name="T14" fmla="*/ 372184 w 550423"/>
              <a:gd name="T15" fmla="*/ 554088 h 545307"/>
              <a:gd name="T16" fmla="*/ 149706 w 550423"/>
              <a:gd name="T17" fmla="*/ 454867 h 545307"/>
              <a:gd name="T18" fmla="*/ 17867 w 550423"/>
              <a:gd name="T19" fmla="*/ 260732 h 545307"/>
              <a:gd name="T20" fmla="*/ 9628 w 550423"/>
              <a:gd name="T21" fmla="*/ 45028 h 545307"/>
              <a:gd name="T22" fmla="*/ 71426 w 550423"/>
              <a:gd name="T23" fmla="*/ 6203 h 54530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50423" h="545307">
                <a:moveTo>
                  <a:pt x="73391" y="6086"/>
                </a:moveTo>
                <a:cubicBezTo>
                  <a:pt x="103024" y="1853"/>
                  <a:pt x="152413" y="-10142"/>
                  <a:pt x="187691" y="18786"/>
                </a:cubicBezTo>
                <a:cubicBezTo>
                  <a:pt x="222969" y="47714"/>
                  <a:pt x="250486" y="130969"/>
                  <a:pt x="285058" y="179652"/>
                </a:cubicBezTo>
                <a:cubicBezTo>
                  <a:pt x="319630" y="228335"/>
                  <a:pt x="375370" y="280547"/>
                  <a:pt x="395125" y="310886"/>
                </a:cubicBezTo>
                <a:cubicBezTo>
                  <a:pt x="414880" y="341225"/>
                  <a:pt x="381013" y="351103"/>
                  <a:pt x="403591" y="361686"/>
                </a:cubicBezTo>
                <a:cubicBezTo>
                  <a:pt x="426169" y="372269"/>
                  <a:pt x="508719" y="351808"/>
                  <a:pt x="530591" y="374386"/>
                </a:cubicBezTo>
                <a:cubicBezTo>
                  <a:pt x="552463" y="396964"/>
                  <a:pt x="559519" y="468930"/>
                  <a:pt x="534825" y="497152"/>
                </a:cubicBezTo>
                <a:cubicBezTo>
                  <a:pt x="510131" y="525374"/>
                  <a:pt x="445925" y="552186"/>
                  <a:pt x="382425" y="543719"/>
                </a:cubicBezTo>
                <a:cubicBezTo>
                  <a:pt x="318925" y="535252"/>
                  <a:pt x="214503" y="494330"/>
                  <a:pt x="153825" y="446352"/>
                </a:cubicBezTo>
                <a:cubicBezTo>
                  <a:pt x="93147" y="398374"/>
                  <a:pt x="42347" y="322879"/>
                  <a:pt x="18358" y="255852"/>
                </a:cubicBezTo>
                <a:cubicBezTo>
                  <a:pt x="-5631" y="188825"/>
                  <a:pt x="-3514" y="86519"/>
                  <a:pt x="9891" y="44186"/>
                </a:cubicBezTo>
                <a:cubicBezTo>
                  <a:pt x="23296" y="1853"/>
                  <a:pt x="43758" y="10319"/>
                  <a:pt x="73391" y="6086"/>
                </a:cubicBezTo>
                <a:close/>
              </a:path>
            </a:pathLst>
          </a:custGeom>
          <a:solidFill>
            <a:schemeClr val="bg1"/>
          </a:solidFill>
          <a:ln w="6350" cap="flat" cmpd="sng" algn="ctr">
            <a:solidFill>
              <a:schemeClr val="bg1"/>
            </a:solidFill>
            <a:prstDash val="sysDash"/>
            <a:round/>
            <a:headEnd type="triangle" w="med" len="med"/>
            <a:tailEnd type="none" w="med" len="med"/>
          </a:ln>
        </p:spPr>
        <p:txBody>
          <a:bodyPr wrap="none" lIns="45720" rIns="45720" anchor="ctr" anchorCtr="1">
            <a:spAutoFit/>
          </a:bodyPr>
          <a:lstStyle/>
          <a:p>
            <a:endParaRPr lang="en-US"/>
          </a:p>
        </p:txBody>
      </p:sp>
      <p:sp>
        <p:nvSpPr>
          <p:cNvPr id="24586" name="Forme libre 1"/>
          <p:cNvSpPr>
            <a:spLocks/>
          </p:cNvSpPr>
          <p:nvPr/>
        </p:nvSpPr>
        <p:spPr bwMode="auto">
          <a:xfrm>
            <a:off x="-42863" y="3376613"/>
            <a:ext cx="3911601" cy="1819275"/>
          </a:xfrm>
          <a:custGeom>
            <a:avLst/>
            <a:gdLst>
              <a:gd name="T0" fmla="*/ 352 w 3911169"/>
              <a:gd name="T1" fmla="*/ 1191745 h 1819745"/>
              <a:gd name="T2" fmla="*/ 1296438 w 3911169"/>
              <a:gd name="T3" fmla="*/ 1023499 h 1819745"/>
              <a:gd name="T4" fmla="*/ 2832021 w 3911169"/>
              <a:gd name="T5" fmla="*/ 378554 h 1819745"/>
              <a:gd name="T6" fmla="*/ 3353272 w 3911169"/>
              <a:gd name="T7" fmla="*/ 0 h 1819745"/>
              <a:gd name="T8" fmla="*/ 3916787 w 3911169"/>
              <a:gd name="T9" fmla="*/ 392574 h 1819745"/>
              <a:gd name="T10" fmla="*/ 3646988 w 3911169"/>
              <a:gd name="T11" fmla="*/ 611152 h 1819745"/>
              <a:gd name="T12" fmla="*/ 2920699 w 3911169"/>
              <a:gd name="T13" fmla="*/ 1108125 h 1819745"/>
              <a:gd name="T14" fmla="*/ 1620463 w 3911169"/>
              <a:gd name="T15" fmla="*/ 1612360 h 1819745"/>
              <a:gd name="T16" fmla="*/ 351 w 3911169"/>
              <a:gd name="T17" fmla="*/ 1794628 h 1819745"/>
              <a:gd name="T18" fmla="*/ 352 w 3911169"/>
              <a:gd name="T19" fmla="*/ 1191745 h 181974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911169" h="1819745">
                <a:moveTo>
                  <a:pt x="352" y="1195754"/>
                </a:moveTo>
                <a:cubicBezTo>
                  <a:pt x="216057" y="1186376"/>
                  <a:pt x="823312" y="1162930"/>
                  <a:pt x="1294579" y="1026942"/>
                </a:cubicBezTo>
                <a:cubicBezTo>
                  <a:pt x="1765846" y="890954"/>
                  <a:pt x="2485643" y="550985"/>
                  <a:pt x="2827957" y="379828"/>
                </a:cubicBezTo>
                <a:cubicBezTo>
                  <a:pt x="3170271" y="208671"/>
                  <a:pt x="3204357" y="106946"/>
                  <a:pt x="3348462" y="0"/>
                </a:cubicBezTo>
                <a:cubicBezTo>
                  <a:pt x="3518068" y="78848"/>
                  <a:pt x="3786998" y="289874"/>
                  <a:pt x="3911169" y="393896"/>
                </a:cubicBezTo>
                <a:cubicBezTo>
                  <a:pt x="3762114" y="501561"/>
                  <a:pt x="3807531" y="493547"/>
                  <a:pt x="3641755" y="613206"/>
                </a:cubicBezTo>
                <a:cubicBezTo>
                  <a:pt x="3475979" y="732865"/>
                  <a:pt x="3253781" y="944422"/>
                  <a:pt x="2916511" y="1111852"/>
                </a:cubicBezTo>
                <a:cubicBezTo>
                  <a:pt x="2579241" y="1279282"/>
                  <a:pt x="2104163" y="1502983"/>
                  <a:pt x="1618136" y="1617785"/>
                </a:cubicBezTo>
                <a:cubicBezTo>
                  <a:pt x="1132109" y="1732587"/>
                  <a:pt x="269982" y="1871003"/>
                  <a:pt x="351" y="1800665"/>
                </a:cubicBezTo>
                <a:cubicBezTo>
                  <a:pt x="40210" y="1331742"/>
                  <a:pt x="-4338" y="1570892"/>
                  <a:pt x="352" y="1195754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4588" name="Forme libre 3"/>
          <p:cNvSpPr>
            <a:spLocks/>
          </p:cNvSpPr>
          <p:nvPr/>
        </p:nvSpPr>
        <p:spPr bwMode="auto">
          <a:xfrm>
            <a:off x="-22225" y="2743200"/>
            <a:ext cx="4519613" cy="1635125"/>
          </a:xfrm>
          <a:custGeom>
            <a:avLst/>
            <a:gdLst>
              <a:gd name="T0" fmla="*/ 4536470 w 4518211"/>
              <a:gd name="T1" fmla="*/ 0 h 1635162"/>
              <a:gd name="T2" fmla="*/ 3553570 w 4518211"/>
              <a:gd name="T3" fmla="*/ 720554 h 1635162"/>
              <a:gd name="T4" fmla="*/ 1825389 w 4518211"/>
              <a:gd name="T5" fmla="*/ 1365819 h 1635162"/>
              <a:gd name="T6" fmla="*/ 0 w 4518211"/>
              <a:gd name="T7" fmla="*/ 1634681 h 163516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18211" h="1635162">
                <a:moveTo>
                  <a:pt x="4518211" y="0"/>
                </a:moveTo>
                <a:cubicBezTo>
                  <a:pt x="4298576" y="247425"/>
                  <a:pt x="3989294" y="493058"/>
                  <a:pt x="3539266" y="720762"/>
                </a:cubicBezTo>
                <a:cubicBezTo>
                  <a:pt x="3089238" y="948466"/>
                  <a:pt x="2407920" y="1213822"/>
                  <a:pt x="1818042" y="1366222"/>
                </a:cubicBezTo>
                <a:cubicBezTo>
                  <a:pt x="1228164" y="1518622"/>
                  <a:pt x="345141" y="1571513"/>
                  <a:pt x="0" y="1635162"/>
                </a:cubicBezTo>
              </a:path>
            </a:pathLst>
          </a:custGeom>
          <a:noFill/>
          <a:ln w="25400" cap="flat" cmpd="sng" algn="ctr">
            <a:solidFill>
              <a:schemeClr val="hlink"/>
            </a:solidFill>
            <a:prstDash val="dash"/>
            <a:round/>
            <a:headEnd type="none" w="med" len="med"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4589" name="Ellipse 4"/>
          <p:cNvSpPr>
            <a:spLocks noChangeAspect="1"/>
          </p:cNvSpPr>
          <p:nvPr/>
        </p:nvSpPr>
        <p:spPr bwMode="auto">
          <a:xfrm>
            <a:off x="2162175" y="4110038"/>
            <a:ext cx="107950" cy="106362"/>
          </a:xfrm>
          <a:prstGeom prst="ellipse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4590" name="Ellipse 43"/>
          <p:cNvSpPr>
            <a:spLocks noChangeAspect="1"/>
          </p:cNvSpPr>
          <p:nvPr/>
        </p:nvSpPr>
        <p:spPr bwMode="auto">
          <a:xfrm>
            <a:off x="1249363" y="486410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4592" name="Ellipse 19"/>
          <p:cNvSpPr>
            <a:spLocks noChangeAspect="1"/>
          </p:cNvSpPr>
          <p:nvPr/>
        </p:nvSpPr>
        <p:spPr bwMode="auto">
          <a:xfrm>
            <a:off x="1701800" y="4519613"/>
            <a:ext cx="107950" cy="107950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1" name="Forme libre 20"/>
          <p:cNvSpPr>
            <a:spLocks noChangeAspect="1"/>
          </p:cNvSpPr>
          <p:nvPr/>
        </p:nvSpPr>
        <p:spPr bwMode="auto">
          <a:xfrm>
            <a:off x="7246938" y="1509713"/>
            <a:ext cx="2198687" cy="2178050"/>
          </a:xfrm>
          <a:custGeom>
            <a:avLst/>
            <a:gdLst>
              <a:gd name="connsiteX0" fmla="*/ 73391 w 550423"/>
              <a:gd name="connsiteY0" fmla="*/ 6086 h 545307"/>
              <a:gd name="connsiteX1" fmla="*/ 187691 w 550423"/>
              <a:gd name="connsiteY1" fmla="*/ 18786 h 545307"/>
              <a:gd name="connsiteX2" fmla="*/ 285058 w 550423"/>
              <a:gd name="connsiteY2" fmla="*/ 179652 h 545307"/>
              <a:gd name="connsiteX3" fmla="*/ 395125 w 550423"/>
              <a:gd name="connsiteY3" fmla="*/ 310886 h 545307"/>
              <a:gd name="connsiteX4" fmla="*/ 403591 w 550423"/>
              <a:gd name="connsiteY4" fmla="*/ 361686 h 545307"/>
              <a:gd name="connsiteX5" fmla="*/ 530591 w 550423"/>
              <a:gd name="connsiteY5" fmla="*/ 374386 h 545307"/>
              <a:gd name="connsiteX6" fmla="*/ 534825 w 550423"/>
              <a:gd name="connsiteY6" fmla="*/ 497152 h 545307"/>
              <a:gd name="connsiteX7" fmla="*/ 382425 w 550423"/>
              <a:gd name="connsiteY7" fmla="*/ 543719 h 545307"/>
              <a:gd name="connsiteX8" fmla="*/ 153825 w 550423"/>
              <a:gd name="connsiteY8" fmla="*/ 446352 h 545307"/>
              <a:gd name="connsiteX9" fmla="*/ 18358 w 550423"/>
              <a:gd name="connsiteY9" fmla="*/ 255852 h 545307"/>
              <a:gd name="connsiteX10" fmla="*/ 9891 w 550423"/>
              <a:gd name="connsiteY10" fmla="*/ 44186 h 545307"/>
              <a:gd name="connsiteX11" fmla="*/ 73391 w 550423"/>
              <a:gd name="connsiteY11" fmla="*/ 6086 h 54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423" h="545307">
                <a:moveTo>
                  <a:pt x="73391" y="6086"/>
                </a:moveTo>
                <a:cubicBezTo>
                  <a:pt x="103024" y="1853"/>
                  <a:pt x="152413" y="-10142"/>
                  <a:pt x="187691" y="18786"/>
                </a:cubicBezTo>
                <a:cubicBezTo>
                  <a:pt x="222969" y="47714"/>
                  <a:pt x="250486" y="130969"/>
                  <a:pt x="285058" y="179652"/>
                </a:cubicBezTo>
                <a:cubicBezTo>
                  <a:pt x="319630" y="228335"/>
                  <a:pt x="375370" y="280547"/>
                  <a:pt x="395125" y="310886"/>
                </a:cubicBezTo>
                <a:cubicBezTo>
                  <a:pt x="414880" y="341225"/>
                  <a:pt x="381013" y="351103"/>
                  <a:pt x="403591" y="361686"/>
                </a:cubicBezTo>
                <a:cubicBezTo>
                  <a:pt x="426169" y="372269"/>
                  <a:pt x="508719" y="351808"/>
                  <a:pt x="530591" y="374386"/>
                </a:cubicBezTo>
                <a:cubicBezTo>
                  <a:pt x="552463" y="396964"/>
                  <a:pt x="559519" y="468930"/>
                  <a:pt x="534825" y="497152"/>
                </a:cubicBezTo>
                <a:cubicBezTo>
                  <a:pt x="510131" y="525374"/>
                  <a:pt x="445925" y="552186"/>
                  <a:pt x="382425" y="543719"/>
                </a:cubicBezTo>
                <a:cubicBezTo>
                  <a:pt x="318925" y="535252"/>
                  <a:pt x="214503" y="494330"/>
                  <a:pt x="153825" y="446352"/>
                </a:cubicBezTo>
                <a:cubicBezTo>
                  <a:pt x="93147" y="398374"/>
                  <a:pt x="42347" y="322879"/>
                  <a:pt x="18358" y="255852"/>
                </a:cubicBezTo>
                <a:cubicBezTo>
                  <a:pt x="-5631" y="188825"/>
                  <a:pt x="-3514" y="86519"/>
                  <a:pt x="9891" y="44186"/>
                </a:cubicBezTo>
                <a:cubicBezTo>
                  <a:pt x="23296" y="1853"/>
                  <a:pt x="43758" y="10319"/>
                  <a:pt x="73391" y="6086"/>
                </a:cubicBez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 w="6350" cap="flat" cmpd="sng" algn="ctr">
            <a:solidFill>
              <a:schemeClr val="bg1"/>
            </a:solidFill>
            <a:prstDash val="sysDash"/>
            <a:round/>
            <a:headEnd type="triangl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fr-FR">
              <a:cs typeface="Arial" panose="020B0604020202020204" pitchFamily="34" charset="0"/>
            </a:endParaRPr>
          </a:p>
        </p:txBody>
      </p:sp>
      <p:cxnSp>
        <p:nvCxnSpPr>
          <p:cNvPr id="24595" name="Connecteur droit 6"/>
          <p:cNvCxnSpPr>
            <a:cxnSpLocks noChangeShapeType="1"/>
          </p:cNvCxnSpPr>
          <p:nvPr/>
        </p:nvCxnSpPr>
        <p:spPr bwMode="auto">
          <a:xfrm flipV="1">
            <a:off x="7261225" y="1554163"/>
            <a:ext cx="612775" cy="409575"/>
          </a:xfrm>
          <a:prstGeom prst="line">
            <a:avLst/>
          </a:prstGeom>
          <a:noFill/>
          <a:ln w="25400" algn="ctr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6" name="Connecteur droit 24"/>
          <p:cNvCxnSpPr>
            <a:cxnSpLocks noChangeShapeType="1"/>
          </p:cNvCxnSpPr>
          <p:nvPr/>
        </p:nvCxnSpPr>
        <p:spPr bwMode="auto">
          <a:xfrm flipV="1">
            <a:off x="7542213" y="2360613"/>
            <a:ext cx="912812" cy="573087"/>
          </a:xfrm>
          <a:prstGeom prst="line">
            <a:avLst/>
          </a:prstGeom>
          <a:noFill/>
          <a:ln w="254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7" name="Connecteur droit 26"/>
          <p:cNvCxnSpPr>
            <a:cxnSpLocks noChangeShapeType="1"/>
            <a:endCxn id="21" idx="5"/>
          </p:cNvCxnSpPr>
          <p:nvPr/>
        </p:nvCxnSpPr>
        <p:spPr bwMode="auto">
          <a:xfrm flipV="1">
            <a:off x="8456613" y="3005138"/>
            <a:ext cx="909637" cy="5842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8" name="Légende encadrée 1 25"/>
          <p:cNvSpPr>
            <a:spLocks/>
          </p:cNvSpPr>
          <p:nvPr/>
        </p:nvSpPr>
        <p:spPr bwMode="auto">
          <a:xfrm>
            <a:off x="5265699" y="1503853"/>
            <a:ext cx="1382751" cy="634020"/>
          </a:xfrm>
          <a:prstGeom prst="borderCallout1">
            <a:avLst>
              <a:gd name="adj1" fmla="val 51926"/>
              <a:gd name="adj2" fmla="val 102528"/>
              <a:gd name="adj3" fmla="val 77005"/>
              <a:gd name="adj4" fmla="val 141319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smtClean="0">
                <a:solidFill>
                  <a:srgbClr val="66FF33"/>
                </a:solidFill>
                <a:cs typeface="Arial" panose="020B0604020202020204" pitchFamily="34" charset="0"/>
              </a:rPr>
              <a:t>Chord from</a:t>
            </a:r>
          </a:p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smtClean="0">
                <a:solidFill>
                  <a:srgbClr val="66FF33"/>
                </a:solidFill>
                <a:cs typeface="Arial" panose="020B0604020202020204" pitchFamily="34" charset="0"/>
              </a:rPr>
              <a:t>Observatory 1</a:t>
            </a:r>
            <a:endParaRPr lang="en-US" sz="1600">
              <a:solidFill>
                <a:srgbClr val="66FF33"/>
              </a:solidFill>
              <a:cs typeface="Arial" panose="020B0604020202020204" pitchFamily="34" charset="0"/>
            </a:endParaRPr>
          </a:p>
        </p:txBody>
      </p:sp>
      <p:grpSp>
        <p:nvGrpSpPr>
          <p:cNvPr id="24599" name="Groupe 7"/>
          <p:cNvGrpSpPr>
            <a:grpSpLocks/>
          </p:cNvGrpSpPr>
          <p:nvPr/>
        </p:nvGrpSpPr>
        <p:grpSpPr bwMode="auto">
          <a:xfrm>
            <a:off x="5667381" y="3682085"/>
            <a:ext cx="2983026" cy="1232843"/>
            <a:chOff x="6490334" y="4152452"/>
            <a:chExt cx="2982907" cy="1232965"/>
          </a:xfrm>
        </p:grpSpPr>
        <p:cxnSp>
          <p:nvCxnSpPr>
            <p:cNvPr id="24628" name="Connecteur droit avec flèche 10"/>
            <p:cNvCxnSpPr>
              <a:cxnSpLocks noChangeShapeType="1"/>
            </p:cNvCxnSpPr>
            <p:nvPr/>
          </p:nvCxnSpPr>
          <p:spPr bwMode="auto">
            <a:xfrm flipV="1">
              <a:off x="6852621" y="4152452"/>
              <a:ext cx="0" cy="92515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9" name="Connecteur droit avec flèche 12"/>
            <p:cNvCxnSpPr>
              <a:cxnSpLocks noChangeShapeType="1"/>
            </p:cNvCxnSpPr>
            <p:nvPr/>
          </p:nvCxnSpPr>
          <p:spPr bwMode="auto">
            <a:xfrm flipV="1">
              <a:off x="6863379" y="5066852"/>
              <a:ext cx="2538805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30" name="ZoneTexte 13"/>
            <p:cNvSpPr txBox="1">
              <a:spLocks noChangeArrowheads="1"/>
            </p:cNvSpPr>
            <p:nvPr/>
          </p:nvSpPr>
          <p:spPr bwMode="auto">
            <a:xfrm>
              <a:off x="8950362" y="5077610"/>
              <a:ext cx="522879" cy="307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sz="1400" smtClean="0">
                  <a:solidFill>
                    <a:schemeClr val="tx1"/>
                  </a:solidFill>
                </a:rPr>
                <a:t>time</a:t>
              </a:r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24631" name="ZoneTexte 2"/>
            <p:cNvSpPr txBox="1">
              <a:spLocks noChangeArrowheads="1"/>
            </p:cNvSpPr>
            <p:nvPr/>
          </p:nvSpPr>
          <p:spPr bwMode="auto">
            <a:xfrm rot="16200000">
              <a:off x="6382741" y="4469059"/>
              <a:ext cx="522952" cy="307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sz="1400" smtClean="0">
                  <a:solidFill>
                    <a:schemeClr val="tx1"/>
                  </a:solidFill>
                </a:rPr>
                <a:t>Flux</a:t>
              </a:r>
              <a:endParaRPr lang="fr-FR" sz="1400">
                <a:solidFill>
                  <a:schemeClr val="tx1"/>
                </a:solidFill>
              </a:endParaRPr>
            </a:p>
          </p:txBody>
        </p:sp>
      </p:grpSp>
      <p:sp>
        <p:nvSpPr>
          <p:cNvPr id="24600" name="Forme libre 8"/>
          <p:cNvSpPr>
            <a:spLocks/>
          </p:cNvSpPr>
          <p:nvPr/>
        </p:nvSpPr>
        <p:spPr bwMode="auto">
          <a:xfrm>
            <a:off x="6032500" y="3960813"/>
            <a:ext cx="2514600" cy="446087"/>
          </a:xfrm>
          <a:custGeom>
            <a:avLst/>
            <a:gdLst>
              <a:gd name="T0" fmla="*/ 0 w 2514347"/>
              <a:gd name="T1" fmla="*/ 5911 h 445937"/>
              <a:gd name="T2" fmla="*/ 270257 w 2514347"/>
              <a:gd name="T3" fmla="*/ 0 h 445937"/>
              <a:gd name="T4" fmla="*/ 363298 w 2514347"/>
              <a:gd name="T5" fmla="*/ 443966 h 445937"/>
              <a:gd name="T6" fmla="*/ 567516 w 2514347"/>
              <a:gd name="T7" fmla="*/ 447890 h 445937"/>
              <a:gd name="T8" fmla="*/ 671274 w 2514347"/>
              <a:gd name="T9" fmla="*/ 8470 h 445937"/>
              <a:gd name="T10" fmla="*/ 2517636 w 2514347"/>
              <a:gd name="T11" fmla="*/ 966 h 445937"/>
              <a:gd name="T12" fmla="*/ 2517636 w 2514347"/>
              <a:gd name="T13" fmla="*/ 966 h 4459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14347" h="445937">
                <a:moveTo>
                  <a:pt x="0" y="5885"/>
                </a:moveTo>
                <a:lnTo>
                  <a:pt x="269906" y="0"/>
                </a:lnTo>
                <a:lnTo>
                  <a:pt x="362817" y="442029"/>
                </a:lnTo>
                <a:lnTo>
                  <a:pt x="566775" y="445937"/>
                </a:lnTo>
                <a:lnTo>
                  <a:pt x="670397" y="8431"/>
                </a:lnTo>
                <a:lnTo>
                  <a:pt x="2514347" y="966"/>
                </a:lnTo>
              </a:path>
            </a:pathLst>
          </a:custGeom>
          <a:noFill/>
          <a:ln w="127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24601" name="Groupe 29"/>
          <p:cNvGrpSpPr>
            <a:grpSpLocks/>
          </p:cNvGrpSpPr>
          <p:nvPr/>
        </p:nvGrpSpPr>
        <p:grpSpPr bwMode="auto">
          <a:xfrm>
            <a:off x="5654681" y="4647285"/>
            <a:ext cx="2983026" cy="1232843"/>
            <a:chOff x="6490334" y="4152452"/>
            <a:chExt cx="2982907" cy="1232965"/>
          </a:xfrm>
        </p:grpSpPr>
        <p:cxnSp>
          <p:nvCxnSpPr>
            <p:cNvPr id="24624" name="Connecteur droit avec flèche 30"/>
            <p:cNvCxnSpPr>
              <a:cxnSpLocks noChangeShapeType="1"/>
            </p:cNvCxnSpPr>
            <p:nvPr/>
          </p:nvCxnSpPr>
          <p:spPr bwMode="auto">
            <a:xfrm flipV="1">
              <a:off x="6852621" y="4152452"/>
              <a:ext cx="0" cy="92515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5" name="Connecteur droit avec flèche 31"/>
            <p:cNvCxnSpPr>
              <a:cxnSpLocks noChangeShapeType="1"/>
            </p:cNvCxnSpPr>
            <p:nvPr/>
          </p:nvCxnSpPr>
          <p:spPr bwMode="auto">
            <a:xfrm flipV="1">
              <a:off x="6863379" y="5066852"/>
              <a:ext cx="2538805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26" name="ZoneTexte 32"/>
            <p:cNvSpPr txBox="1">
              <a:spLocks noChangeArrowheads="1"/>
            </p:cNvSpPr>
            <p:nvPr/>
          </p:nvSpPr>
          <p:spPr bwMode="auto">
            <a:xfrm>
              <a:off x="8950362" y="5077610"/>
              <a:ext cx="522879" cy="307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sz="1400" smtClean="0">
                  <a:solidFill>
                    <a:schemeClr val="tx1"/>
                  </a:solidFill>
                </a:rPr>
                <a:t>time</a:t>
              </a:r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24627" name="ZoneTexte 33"/>
            <p:cNvSpPr txBox="1">
              <a:spLocks noChangeArrowheads="1"/>
            </p:cNvSpPr>
            <p:nvPr/>
          </p:nvSpPr>
          <p:spPr bwMode="auto">
            <a:xfrm rot="16200000">
              <a:off x="6382741" y="4469059"/>
              <a:ext cx="522952" cy="307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sz="1400" smtClean="0">
                  <a:solidFill>
                    <a:schemeClr val="tx1"/>
                  </a:solidFill>
                </a:rPr>
                <a:t>Flux</a:t>
              </a:r>
              <a:endParaRPr lang="fr-FR" sz="1400">
                <a:solidFill>
                  <a:schemeClr val="tx1"/>
                </a:solidFill>
              </a:endParaRPr>
            </a:p>
          </p:txBody>
        </p:sp>
      </p:grpSp>
      <p:sp>
        <p:nvSpPr>
          <p:cNvPr id="24602" name="Forme libre 34"/>
          <p:cNvSpPr>
            <a:spLocks/>
          </p:cNvSpPr>
          <p:nvPr/>
        </p:nvSpPr>
        <p:spPr bwMode="auto">
          <a:xfrm>
            <a:off x="6019800" y="4927600"/>
            <a:ext cx="2514600" cy="436563"/>
          </a:xfrm>
          <a:custGeom>
            <a:avLst/>
            <a:gdLst>
              <a:gd name="T0" fmla="*/ 0 w 2514347"/>
              <a:gd name="T1" fmla="*/ 4806 h 437331"/>
              <a:gd name="T2" fmla="*/ 901839 w 2514347"/>
              <a:gd name="T3" fmla="*/ 2701 h 437331"/>
              <a:gd name="T4" fmla="*/ 998598 w 2514347"/>
              <a:gd name="T5" fmla="*/ 427451 h 437331"/>
              <a:gd name="T6" fmla="*/ 1498066 w 2514347"/>
              <a:gd name="T7" fmla="*/ 420328 h 437331"/>
              <a:gd name="T8" fmla="*/ 1560713 w 2514347"/>
              <a:gd name="T9" fmla="*/ 0 h 437331"/>
              <a:gd name="T10" fmla="*/ 2517636 w 2514347"/>
              <a:gd name="T11" fmla="*/ 0 h 437331"/>
              <a:gd name="T12" fmla="*/ 2517636 w 2514347"/>
              <a:gd name="T13" fmla="*/ 0 h 4373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14347" h="437331">
                <a:moveTo>
                  <a:pt x="0" y="4919"/>
                </a:moveTo>
                <a:lnTo>
                  <a:pt x="900656" y="2766"/>
                </a:lnTo>
                <a:lnTo>
                  <a:pt x="997298" y="437331"/>
                </a:lnTo>
                <a:lnTo>
                  <a:pt x="1496103" y="430043"/>
                </a:lnTo>
                <a:lnTo>
                  <a:pt x="1558672" y="0"/>
                </a:lnTo>
                <a:lnTo>
                  <a:pt x="2514347" y="0"/>
                </a:lnTo>
              </a:path>
            </a:pathLst>
          </a:cu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24603" name="Groupe 35"/>
          <p:cNvGrpSpPr>
            <a:grpSpLocks/>
          </p:cNvGrpSpPr>
          <p:nvPr/>
        </p:nvGrpSpPr>
        <p:grpSpPr bwMode="auto">
          <a:xfrm>
            <a:off x="5654681" y="5625185"/>
            <a:ext cx="2983026" cy="1232843"/>
            <a:chOff x="6490334" y="4152452"/>
            <a:chExt cx="2982907" cy="1232965"/>
          </a:xfrm>
        </p:grpSpPr>
        <p:cxnSp>
          <p:nvCxnSpPr>
            <p:cNvPr id="24620" name="Connecteur droit avec flèche 36"/>
            <p:cNvCxnSpPr>
              <a:cxnSpLocks noChangeShapeType="1"/>
            </p:cNvCxnSpPr>
            <p:nvPr/>
          </p:nvCxnSpPr>
          <p:spPr bwMode="auto">
            <a:xfrm flipV="1">
              <a:off x="6852621" y="4152452"/>
              <a:ext cx="0" cy="92515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1" name="Connecteur droit avec flèche 37"/>
            <p:cNvCxnSpPr>
              <a:cxnSpLocks noChangeShapeType="1"/>
            </p:cNvCxnSpPr>
            <p:nvPr/>
          </p:nvCxnSpPr>
          <p:spPr bwMode="auto">
            <a:xfrm flipV="1">
              <a:off x="6863379" y="5066852"/>
              <a:ext cx="2538805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22" name="ZoneTexte 38"/>
            <p:cNvSpPr txBox="1">
              <a:spLocks noChangeArrowheads="1"/>
            </p:cNvSpPr>
            <p:nvPr/>
          </p:nvSpPr>
          <p:spPr bwMode="auto">
            <a:xfrm>
              <a:off x="8950362" y="5077610"/>
              <a:ext cx="522879" cy="307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sz="1400" smtClean="0">
                  <a:solidFill>
                    <a:schemeClr val="tx1"/>
                  </a:solidFill>
                </a:rPr>
                <a:t>time</a:t>
              </a:r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24623" name="ZoneTexte 39"/>
            <p:cNvSpPr txBox="1">
              <a:spLocks noChangeArrowheads="1"/>
            </p:cNvSpPr>
            <p:nvPr/>
          </p:nvSpPr>
          <p:spPr bwMode="auto">
            <a:xfrm rot="16200000">
              <a:off x="6382741" y="4469059"/>
              <a:ext cx="522952" cy="307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sz="1400" smtClean="0">
                  <a:solidFill>
                    <a:schemeClr val="tx1"/>
                  </a:solidFill>
                </a:rPr>
                <a:t>Flux</a:t>
              </a:r>
              <a:endParaRPr lang="fr-FR" sz="1400">
                <a:solidFill>
                  <a:schemeClr val="tx1"/>
                </a:solidFill>
              </a:endParaRPr>
            </a:p>
          </p:txBody>
        </p:sp>
      </p:grpSp>
      <p:sp>
        <p:nvSpPr>
          <p:cNvPr id="24604" name="Forme libre 40"/>
          <p:cNvSpPr>
            <a:spLocks/>
          </p:cNvSpPr>
          <p:nvPr/>
        </p:nvSpPr>
        <p:spPr bwMode="auto">
          <a:xfrm flipH="1">
            <a:off x="6019800" y="5903913"/>
            <a:ext cx="2514600" cy="446087"/>
          </a:xfrm>
          <a:custGeom>
            <a:avLst/>
            <a:gdLst>
              <a:gd name="T0" fmla="*/ 0 w 2514347"/>
              <a:gd name="T1" fmla="*/ 5911 h 445937"/>
              <a:gd name="T2" fmla="*/ 270257 w 2514347"/>
              <a:gd name="T3" fmla="*/ 0 h 445937"/>
              <a:gd name="T4" fmla="*/ 363298 w 2514347"/>
              <a:gd name="T5" fmla="*/ 443966 h 445937"/>
              <a:gd name="T6" fmla="*/ 720736 w 2514347"/>
              <a:gd name="T7" fmla="*/ 447890 h 445937"/>
              <a:gd name="T8" fmla="*/ 783392 w 2514347"/>
              <a:gd name="T9" fmla="*/ 966 h 445937"/>
              <a:gd name="T10" fmla="*/ 2517636 w 2514347"/>
              <a:gd name="T11" fmla="*/ 966 h 445937"/>
              <a:gd name="T12" fmla="*/ 2517636 w 2514347"/>
              <a:gd name="T13" fmla="*/ 966 h 4459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14347" h="445937">
                <a:moveTo>
                  <a:pt x="0" y="5885"/>
                </a:moveTo>
                <a:lnTo>
                  <a:pt x="269906" y="0"/>
                </a:lnTo>
                <a:lnTo>
                  <a:pt x="362817" y="442029"/>
                </a:lnTo>
                <a:lnTo>
                  <a:pt x="719797" y="445937"/>
                </a:lnTo>
                <a:lnTo>
                  <a:pt x="782365" y="966"/>
                </a:lnTo>
                <a:lnTo>
                  <a:pt x="2514347" y="966"/>
                </a:ln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4605" name="Légende encadrée 1 42"/>
          <p:cNvSpPr>
            <a:spLocks/>
          </p:cNvSpPr>
          <p:nvPr/>
        </p:nvSpPr>
        <p:spPr bwMode="auto">
          <a:xfrm>
            <a:off x="5265699" y="2190447"/>
            <a:ext cx="1382751" cy="634020"/>
          </a:xfrm>
          <a:prstGeom prst="borderCallout1">
            <a:avLst>
              <a:gd name="adj1" fmla="val 51926"/>
              <a:gd name="adj2" fmla="val 102528"/>
              <a:gd name="adj3" fmla="val 116944"/>
              <a:gd name="adj4" fmla="val 15696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smtClean="0">
                <a:solidFill>
                  <a:srgbClr val="FFC000"/>
                </a:solidFill>
                <a:cs typeface="Arial" panose="020B0604020202020204" pitchFamily="34" charset="0"/>
              </a:rPr>
              <a:t>Chord from</a:t>
            </a:r>
          </a:p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smtClean="0">
                <a:solidFill>
                  <a:srgbClr val="FFC000"/>
                </a:solidFill>
                <a:cs typeface="Arial" panose="020B0604020202020204" pitchFamily="34" charset="0"/>
              </a:rPr>
              <a:t>Observatory 2</a:t>
            </a:r>
            <a:endParaRPr lang="en-US" sz="160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24606" name="Légende encadrée 1 45"/>
          <p:cNvSpPr>
            <a:spLocks/>
          </p:cNvSpPr>
          <p:nvPr/>
        </p:nvSpPr>
        <p:spPr bwMode="auto">
          <a:xfrm>
            <a:off x="5265699" y="2877834"/>
            <a:ext cx="1382751" cy="634020"/>
          </a:xfrm>
          <a:prstGeom prst="borderCallout1">
            <a:avLst>
              <a:gd name="adj1" fmla="val 51926"/>
              <a:gd name="adj2" fmla="val 102528"/>
              <a:gd name="adj3" fmla="val 116944"/>
              <a:gd name="adj4" fmla="val 227361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smtClean="0">
                <a:solidFill>
                  <a:srgbClr val="FF0000"/>
                </a:solidFill>
                <a:cs typeface="Arial" panose="020B0604020202020204" pitchFamily="34" charset="0"/>
              </a:rPr>
              <a:t>Chord from</a:t>
            </a:r>
          </a:p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smtClean="0">
                <a:solidFill>
                  <a:srgbClr val="FF0000"/>
                </a:solidFill>
                <a:cs typeface="Arial" panose="020B0604020202020204" pitchFamily="34" charset="0"/>
              </a:rPr>
              <a:t>Observatory 3</a:t>
            </a:r>
            <a:endParaRPr lang="en-US" sz="16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24607" name="Connecteur droit 11"/>
          <p:cNvCxnSpPr>
            <a:cxnSpLocks noChangeShapeType="1"/>
            <a:stCxn id="24600" idx="1"/>
          </p:cNvCxnSpPr>
          <p:nvPr/>
        </p:nvCxnSpPr>
        <p:spPr bwMode="auto">
          <a:xfrm>
            <a:off x="6302375" y="3960813"/>
            <a:ext cx="0" cy="63500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8" name="Connecteur droit 46"/>
          <p:cNvCxnSpPr>
            <a:cxnSpLocks noChangeShapeType="1"/>
          </p:cNvCxnSpPr>
          <p:nvPr/>
        </p:nvCxnSpPr>
        <p:spPr bwMode="auto">
          <a:xfrm>
            <a:off x="6707188" y="3968750"/>
            <a:ext cx="0" cy="63500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9" name="Connecteur droit 47"/>
          <p:cNvCxnSpPr>
            <a:cxnSpLocks noChangeShapeType="1"/>
          </p:cNvCxnSpPr>
          <p:nvPr/>
        </p:nvCxnSpPr>
        <p:spPr bwMode="auto">
          <a:xfrm>
            <a:off x="6911975" y="4927600"/>
            <a:ext cx="0" cy="63500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0" name="Connecteur droit 48"/>
          <p:cNvCxnSpPr>
            <a:cxnSpLocks noChangeShapeType="1"/>
          </p:cNvCxnSpPr>
          <p:nvPr/>
        </p:nvCxnSpPr>
        <p:spPr bwMode="auto">
          <a:xfrm>
            <a:off x="7581900" y="4927600"/>
            <a:ext cx="0" cy="63500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1" name="Connecteur droit 49"/>
          <p:cNvCxnSpPr>
            <a:cxnSpLocks noChangeShapeType="1"/>
          </p:cNvCxnSpPr>
          <p:nvPr/>
        </p:nvCxnSpPr>
        <p:spPr bwMode="auto">
          <a:xfrm>
            <a:off x="7747000" y="5907088"/>
            <a:ext cx="0" cy="633412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2" name="Connecteur droit 50"/>
          <p:cNvCxnSpPr>
            <a:cxnSpLocks noChangeShapeType="1"/>
          </p:cNvCxnSpPr>
          <p:nvPr/>
        </p:nvCxnSpPr>
        <p:spPr bwMode="auto">
          <a:xfrm>
            <a:off x="8272463" y="5910263"/>
            <a:ext cx="0" cy="63500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13" name="ZoneTexte 16"/>
          <p:cNvSpPr txBox="1">
            <a:spLocks noChangeArrowheads="1"/>
          </p:cNvSpPr>
          <p:nvPr/>
        </p:nvSpPr>
        <p:spPr bwMode="auto">
          <a:xfrm>
            <a:off x="7526338" y="6240463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>
                <a:solidFill>
                  <a:schemeClr val="tx1"/>
                </a:solidFill>
              </a:rPr>
              <a:t>t</a:t>
            </a:r>
            <a:r>
              <a:rPr lang="fr-FR" sz="14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614" name="ZoneTexte 52"/>
          <p:cNvSpPr txBox="1">
            <a:spLocks noChangeArrowheads="1"/>
          </p:cNvSpPr>
          <p:nvPr/>
        </p:nvSpPr>
        <p:spPr bwMode="auto">
          <a:xfrm>
            <a:off x="8216900" y="6256338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>
                <a:solidFill>
                  <a:schemeClr val="tx1"/>
                </a:solidFill>
              </a:rPr>
              <a:t>t</a:t>
            </a:r>
            <a:r>
              <a:rPr lang="fr-FR" sz="1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615" name="ZoneTexte 53"/>
          <p:cNvSpPr txBox="1">
            <a:spLocks noChangeArrowheads="1"/>
          </p:cNvSpPr>
          <p:nvPr/>
        </p:nvSpPr>
        <p:spPr bwMode="auto">
          <a:xfrm>
            <a:off x="7526338" y="5289550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>
                <a:solidFill>
                  <a:schemeClr val="tx1"/>
                </a:solidFill>
              </a:rPr>
              <a:t>t</a:t>
            </a:r>
            <a:r>
              <a:rPr lang="fr-FR" sz="1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616" name="ZoneTexte 54"/>
          <p:cNvSpPr txBox="1">
            <a:spLocks noChangeArrowheads="1"/>
          </p:cNvSpPr>
          <p:nvPr/>
        </p:nvSpPr>
        <p:spPr bwMode="auto">
          <a:xfrm>
            <a:off x="6680200" y="5273675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>
                <a:solidFill>
                  <a:schemeClr val="tx1"/>
                </a:solidFill>
              </a:rPr>
              <a:t>t</a:t>
            </a:r>
            <a:r>
              <a:rPr lang="fr-FR" sz="14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617" name="ZoneTexte 55"/>
          <p:cNvSpPr txBox="1">
            <a:spLocks noChangeArrowheads="1"/>
          </p:cNvSpPr>
          <p:nvPr/>
        </p:nvSpPr>
        <p:spPr bwMode="auto">
          <a:xfrm>
            <a:off x="6083300" y="4303713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>
                <a:solidFill>
                  <a:schemeClr val="tx1"/>
                </a:solidFill>
              </a:rPr>
              <a:t>t</a:t>
            </a:r>
            <a:r>
              <a:rPr lang="fr-FR" sz="14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618" name="ZoneTexte 56"/>
          <p:cNvSpPr txBox="1">
            <a:spLocks noChangeArrowheads="1"/>
          </p:cNvSpPr>
          <p:nvPr/>
        </p:nvSpPr>
        <p:spPr bwMode="auto">
          <a:xfrm>
            <a:off x="6648450" y="4319588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>
                <a:solidFill>
                  <a:schemeClr val="tx1"/>
                </a:solidFill>
              </a:rPr>
              <a:t>t</a:t>
            </a:r>
            <a:r>
              <a:rPr lang="fr-FR" sz="1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6" name="Légende encadrée 1 37"/>
          <p:cNvSpPr>
            <a:spLocks/>
          </p:cNvSpPr>
          <p:nvPr/>
        </p:nvSpPr>
        <p:spPr bwMode="auto">
          <a:xfrm>
            <a:off x="3514725" y="4097923"/>
            <a:ext cx="1382751" cy="338554"/>
          </a:xfrm>
          <a:prstGeom prst="borderCallout1">
            <a:avLst>
              <a:gd name="adj1" fmla="val 46838"/>
              <a:gd name="adj2" fmla="val -648"/>
              <a:gd name="adj3" fmla="val 22495"/>
              <a:gd name="adj4" fmla="val -90554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smtClean="0">
                <a:solidFill>
                  <a:srgbClr val="66FF33"/>
                </a:solidFill>
                <a:cs typeface="Arial" panose="020B0604020202020204" pitchFamily="34" charset="0"/>
              </a:rPr>
              <a:t>Observatory 1</a:t>
            </a:r>
            <a:endParaRPr lang="en-US" sz="1600">
              <a:solidFill>
                <a:srgbClr val="66FF33"/>
              </a:solidFill>
              <a:cs typeface="Arial" panose="020B0604020202020204" pitchFamily="34" charset="0"/>
            </a:endParaRPr>
          </a:p>
        </p:txBody>
      </p:sp>
      <p:sp>
        <p:nvSpPr>
          <p:cNvPr id="57" name="Légende encadrée 1 38"/>
          <p:cNvSpPr>
            <a:spLocks/>
          </p:cNvSpPr>
          <p:nvPr/>
        </p:nvSpPr>
        <p:spPr bwMode="auto">
          <a:xfrm>
            <a:off x="3514725" y="5003592"/>
            <a:ext cx="1382751" cy="338554"/>
          </a:xfrm>
          <a:prstGeom prst="borderCallout1">
            <a:avLst>
              <a:gd name="adj1" fmla="val 46838"/>
              <a:gd name="adj2" fmla="val -648"/>
              <a:gd name="adj3" fmla="val -118283"/>
              <a:gd name="adj4" fmla="val -123789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smtClean="0">
                <a:solidFill>
                  <a:srgbClr val="FFC000"/>
                </a:solidFill>
                <a:cs typeface="Arial" panose="020B0604020202020204" pitchFamily="34" charset="0"/>
              </a:rPr>
              <a:t>Observatory 2</a:t>
            </a:r>
            <a:endParaRPr lang="en-US" sz="160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58" name="Légende encadrée 1 39"/>
          <p:cNvSpPr>
            <a:spLocks/>
          </p:cNvSpPr>
          <p:nvPr/>
        </p:nvSpPr>
        <p:spPr bwMode="auto">
          <a:xfrm>
            <a:off x="3514725" y="5984667"/>
            <a:ext cx="1382751" cy="338554"/>
          </a:xfrm>
          <a:prstGeom prst="borderCallout1">
            <a:avLst>
              <a:gd name="adj1" fmla="val 46838"/>
              <a:gd name="adj2" fmla="val -648"/>
              <a:gd name="adj3" fmla="val -309083"/>
              <a:gd name="adj4" fmla="val -156012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smtClean="0">
                <a:solidFill>
                  <a:srgbClr val="FF0000"/>
                </a:solidFill>
                <a:cs typeface="Arial" panose="020B0604020202020204" pitchFamily="34" charset="0"/>
              </a:rPr>
              <a:t>Observatory 3</a:t>
            </a:r>
            <a:endParaRPr lang="en-US" sz="16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9" name="Légende encadrée 1 58"/>
          <p:cNvSpPr>
            <a:spLocks/>
          </p:cNvSpPr>
          <p:nvPr/>
        </p:nvSpPr>
        <p:spPr bwMode="auto">
          <a:xfrm>
            <a:off x="633555" y="1726992"/>
            <a:ext cx="856966" cy="338554"/>
          </a:xfrm>
          <a:prstGeom prst="borderCallout1">
            <a:avLst>
              <a:gd name="adj1" fmla="val 53194"/>
              <a:gd name="adj2" fmla="val 99361"/>
              <a:gd name="adj3" fmla="val 242249"/>
              <a:gd name="adj4" fmla="val 450448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smtClean="0">
                <a:solidFill>
                  <a:schemeClr val="tx1"/>
                </a:solidFill>
                <a:cs typeface="Arial" panose="020B0604020202020204" pitchFamily="34" charset="0"/>
              </a:rPr>
              <a:t>Asteroid</a:t>
            </a:r>
            <a:endParaRPr lang="en-US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0" name="Légende encadrée 1 45"/>
          <p:cNvSpPr>
            <a:spLocks/>
          </p:cNvSpPr>
          <p:nvPr/>
        </p:nvSpPr>
        <p:spPr bwMode="auto">
          <a:xfrm>
            <a:off x="0" y="2259503"/>
            <a:ext cx="2203487" cy="634020"/>
          </a:xfrm>
          <a:prstGeom prst="borderCallout1">
            <a:avLst>
              <a:gd name="adj1" fmla="val 53194"/>
              <a:gd name="adj2" fmla="val 99361"/>
              <a:gd name="adj3" fmla="val 280264"/>
              <a:gd name="adj4" fmla="val 130088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smtClean="0">
                <a:solidFill>
                  <a:schemeClr val="tx1"/>
                </a:solidFill>
                <a:cs typeface="Arial" panose="020B0604020202020204" pitchFamily="34" charset="0"/>
              </a:rPr>
              <a:t>Shadow of the asteroid</a:t>
            </a:r>
          </a:p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smtClean="0">
                <a:solidFill>
                  <a:schemeClr val="tx1"/>
                </a:solidFill>
                <a:cs typeface="Arial" panose="020B0604020202020204" pitchFamily="34" charset="0"/>
              </a:rPr>
              <a:t>at a given instant</a:t>
            </a:r>
            <a:endParaRPr lang="en-US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06438" indent="-2714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9025" indent="-2174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24000" indent="-2174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58975" indent="-2174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16175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73375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30575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87775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CCCA88-5B99-4C9B-8B16-79D363B0359D}" type="datetime1">
              <a:rPr lang="fr-FR" sz="1400" smtClean="0">
                <a:solidFill>
                  <a:srgbClr val="FF9966"/>
                </a:solidFill>
                <a:sym typeface="Gill Sans"/>
              </a:rPr>
              <a:pPr/>
              <a:t>20/10/2016</a:t>
            </a:fld>
            <a:endParaRPr lang="fr-FR" sz="1400" smtClean="0">
              <a:solidFill>
                <a:srgbClr val="FF9966"/>
              </a:solidFill>
              <a:ea typeface="ヒラギノ角ゴ ProN W3"/>
              <a:cs typeface="ヒラギノ角ゴ ProN W3"/>
              <a:sym typeface="Gill Sans"/>
            </a:endParaRP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06438" indent="-2714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9025" indent="-2174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24000" indent="-2174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58975" indent="-2174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16175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73375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30575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87775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F35A92C-47BE-4FFE-9C85-AE4575BD430B}" type="slidenum">
              <a:rPr lang="fr-FR" sz="1400" smtClean="0">
                <a:solidFill>
                  <a:srgbClr val="FF9966"/>
                </a:solidFill>
                <a:ea typeface="ヒラギノ角ゴ ProN W3"/>
                <a:cs typeface="ヒラギノ角ゴ ProN W3"/>
                <a:sym typeface="Gill Sans"/>
              </a:rPr>
              <a:pPr/>
              <a:t>7</a:t>
            </a:fld>
            <a:endParaRPr lang="fr-FR" sz="1400" smtClean="0">
              <a:solidFill>
                <a:srgbClr val="FF9966"/>
              </a:solidFill>
              <a:ea typeface="ヒラギノ角ゴ ProN W3"/>
              <a:cs typeface="ヒラギノ角ゴ ProN W3"/>
              <a:sym typeface="Gill Sans"/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occultation </a:t>
            </a:r>
            <a:r>
              <a:rPr lang="en-US" dirty="0" err="1" smtClean="0"/>
              <a:t>lightcurve</a:t>
            </a:r>
            <a:endParaRPr lang="en-US" dirty="0" smtClean="0"/>
          </a:p>
        </p:txBody>
      </p:sp>
      <p:sp>
        <p:nvSpPr>
          <p:cNvPr id="31750" name="Text Box 62"/>
          <p:cNvSpPr txBox="1">
            <a:spLocks noChangeArrowheads="1"/>
          </p:cNvSpPr>
          <p:nvPr/>
        </p:nvSpPr>
        <p:spPr bwMode="auto">
          <a:xfrm>
            <a:off x="1431925" y="2665413"/>
            <a:ext cx="2063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563" rIns="43563" anchorCtr="1">
            <a:spAutoFit/>
          </a:bodyPr>
          <a:lstStyle>
            <a:lvl1pPr marL="469900" indent="-352425" defTabSz="401638"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defTabSz="401638"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defTabSz="401638"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defTabSz="401638"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defTabSz="401638"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defTabSz="4016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defTabSz="4016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defTabSz="4016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defTabSz="4016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algn="ctr">
              <a:buSzPct val="171000"/>
              <a:buFont typeface="Gill Sans" charset="0"/>
              <a:buNone/>
              <a:defRPr/>
            </a:pPr>
            <a:endParaRPr lang="fr-FR" sz="1524" smtClean="0"/>
          </a:p>
        </p:txBody>
      </p:sp>
      <p:pic>
        <p:nvPicPr>
          <p:cNvPr id="26630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873250"/>
            <a:ext cx="88074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ZoneTexte 10"/>
          <p:cNvSpPr txBox="1">
            <a:spLocks noChangeArrowheads="1"/>
          </p:cNvSpPr>
          <p:nvPr/>
        </p:nvSpPr>
        <p:spPr bwMode="auto">
          <a:xfrm>
            <a:off x="3157538" y="6016625"/>
            <a:ext cx="3765774" cy="32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>
              <a:defRPr/>
            </a:pPr>
            <a:r>
              <a:rPr lang="en-US" sz="1524" err="1" smtClean="0">
                <a:solidFill>
                  <a:srgbClr val="FF0000"/>
                </a:solidFill>
              </a:rPr>
              <a:t>Mv</a:t>
            </a:r>
            <a:r>
              <a:rPr lang="en-US" sz="1524" smtClean="0">
                <a:solidFill>
                  <a:srgbClr val="FF0000"/>
                </a:solidFill>
              </a:rPr>
              <a:t>=12.2, exposure time: 0.02 s  RSB=17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J.P. Rivet, Observatoire de la Côte d'Azur</a:t>
            </a:r>
          </a:p>
        </p:txBody>
      </p:sp>
      <p:sp>
        <p:nvSpPr>
          <p:cNvPr id="26633" name="ZoneTexte 2"/>
          <p:cNvSpPr txBox="1">
            <a:spLocks noChangeArrowheads="1"/>
          </p:cNvSpPr>
          <p:nvPr/>
        </p:nvSpPr>
        <p:spPr bwMode="auto">
          <a:xfrm>
            <a:off x="1134846" y="1570038"/>
            <a:ext cx="7563289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Occultation of star </a:t>
            </a:r>
            <a:r>
              <a:rPr lang="en-US" sz="2000" dirty="0" smtClean="0">
                <a:solidFill>
                  <a:srgbClr val="FFFF00"/>
                </a:solidFill>
              </a:rPr>
              <a:t>3UCAC 163-139142 </a:t>
            </a:r>
            <a:r>
              <a:rPr lang="en-US" sz="2000" dirty="0" smtClean="0">
                <a:solidFill>
                  <a:schemeClr val="tx1"/>
                </a:solidFill>
              </a:rPr>
              <a:t>by asteroid </a:t>
            </a:r>
            <a:r>
              <a:rPr lang="en-US" sz="2000" dirty="0" smtClean="0">
                <a:solidFill>
                  <a:srgbClr val="FF0000"/>
                </a:solidFill>
              </a:rPr>
              <a:t>(45) Eugenia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recorded on June 13</a:t>
            </a:r>
            <a:r>
              <a:rPr lang="en-US" sz="2000" baseline="30000" dirty="0" smtClean="0">
                <a:solidFill>
                  <a:schemeClr val="tx1"/>
                </a:solidFill>
              </a:rPr>
              <a:t>th</a:t>
            </a:r>
            <a:r>
              <a:rPr lang="en-US" sz="2000" dirty="0" smtClean="0">
                <a:solidFill>
                  <a:schemeClr val="tx1"/>
                </a:solidFill>
              </a:rPr>
              <a:t> 2014 from C2PU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C89116-8676-4BF6-880B-F6BB43427A4F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20/10/2016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33713" y="6324600"/>
            <a:ext cx="3813175" cy="457200"/>
          </a:xfrm>
        </p:spPr>
        <p:txBody>
          <a:bodyPr/>
          <a:lstStyle/>
          <a:p>
            <a:pPr>
              <a:defRPr/>
            </a:pPr>
            <a:r>
              <a:rPr lang="fr-FR"/>
              <a:t>J.P. Rivet, Observatoire de la Côte d'Azur</a:t>
            </a:r>
          </a:p>
        </p:txBody>
      </p:sp>
      <p:sp>
        <p:nvSpPr>
          <p:cNvPr id="2765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E0C2C8-D2A1-4BA9-BBD2-256E4955F888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92175" y="142875"/>
            <a:ext cx="8031163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Efficiency assessment</a:t>
            </a:r>
            <a:endParaRPr lang="en-US" dirty="0">
              <a:ea typeface="ＭＳ Ｐゴシック" charset="0"/>
              <a:cs typeface="+mj-cs"/>
            </a:endParaRPr>
          </a:p>
        </p:txBody>
      </p:sp>
      <p:pic>
        <p:nvPicPr>
          <p:cNvPr id="27654" name="Picture 2" descr="http://www.euraster.net/guide/comp_o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467519"/>
            <a:ext cx="5562600" cy="315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ZoneTexte 10"/>
          <p:cNvSpPr txBox="1">
            <a:spLocks noChangeArrowheads="1"/>
          </p:cNvSpPr>
          <p:nvPr/>
        </p:nvSpPr>
        <p:spPr bwMode="auto">
          <a:xfrm>
            <a:off x="2817813" y="4427538"/>
            <a:ext cx="4002121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from </a:t>
            </a:r>
            <a:r>
              <a:rPr lang="en-US" sz="1200" dirty="0" smtClean="0">
                <a:solidFill>
                  <a:schemeClr val="tx1"/>
                </a:solidFill>
                <a:hlinkClick r:id="rId3"/>
              </a:rPr>
              <a:t>http://www.euraster.net/guide/01.html</a:t>
            </a:r>
            <a:r>
              <a:rPr lang="en-US" sz="1200" dirty="0" smtClean="0">
                <a:solidFill>
                  <a:schemeClr val="tx1"/>
                </a:solidFill>
              </a:rPr>
              <a:t> (Eric </a:t>
            </a:r>
            <a:r>
              <a:rPr lang="en-US" sz="1200" dirty="0" err="1" smtClean="0">
                <a:solidFill>
                  <a:schemeClr val="tx1"/>
                </a:solidFill>
              </a:rPr>
              <a:t>Frappa</a:t>
            </a:r>
            <a:r>
              <a:rPr lang="en-US" sz="1200" dirty="0" smtClean="0">
                <a:solidFill>
                  <a:schemeClr val="tx1"/>
                </a:solidFill>
              </a:rPr>
              <a:t>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656" name="ZoneTexte 1"/>
          <p:cNvSpPr txBox="1">
            <a:spLocks noChangeArrowheads="1"/>
          </p:cNvSpPr>
          <p:nvPr/>
        </p:nvSpPr>
        <p:spPr bwMode="auto">
          <a:xfrm>
            <a:off x="1296390" y="4751865"/>
            <a:ext cx="72955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FFC000"/>
                </a:solidFill>
              </a:rPr>
              <a:t>Example: a 200 km asteroid at 300 millions km from Earth.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(a)</a:t>
            </a:r>
            <a:r>
              <a:rPr lang="en-US" sz="1600" dirty="0" smtClean="0">
                <a:solidFill>
                  <a:schemeClr val="tx1"/>
                </a:solidFill>
              </a:rPr>
              <a:t> observed from the </a:t>
            </a:r>
            <a:r>
              <a:rPr lang="en-US" sz="1600" dirty="0" smtClean="0">
                <a:solidFill>
                  <a:srgbClr val="FFFF00"/>
                </a:solidFill>
              </a:rPr>
              <a:t>VLT (8m) </a:t>
            </a:r>
            <a:r>
              <a:rPr lang="en-US" sz="1600" dirty="0" smtClean="0">
                <a:solidFill>
                  <a:schemeClr val="tx1"/>
                </a:solidFill>
              </a:rPr>
              <a:t>+ adaptive optics. 	Space resolution : ~ </a:t>
            </a:r>
            <a:r>
              <a:rPr lang="en-US" sz="1600" dirty="0" smtClean="0">
                <a:solidFill>
                  <a:srgbClr val="FFFF00"/>
                </a:solidFill>
              </a:rPr>
              <a:t>60 km</a:t>
            </a:r>
            <a:r>
              <a:rPr lang="en-US" sz="1600" dirty="0" smtClean="0">
                <a:solidFill>
                  <a:schemeClr val="tx1"/>
                </a:solidFill>
              </a:rPr>
              <a:t>,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(b)</a:t>
            </a:r>
            <a:r>
              <a:rPr lang="en-US" sz="1600" dirty="0" smtClean="0">
                <a:solidFill>
                  <a:schemeClr val="tx1"/>
                </a:solidFill>
              </a:rPr>
              <a:t> observed by </a:t>
            </a:r>
            <a:r>
              <a:rPr lang="en-US" sz="1600" dirty="0" smtClean="0">
                <a:solidFill>
                  <a:srgbClr val="FFFF00"/>
                </a:solidFill>
              </a:rPr>
              <a:t>stellar occultation</a:t>
            </a:r>
            <a:r>
              <a:rPr lang="en-US" sz="1600" dirty="0" smtClean="0">
                <a:solidFill>
                  <a:schemeClr val="tx1"/>
                </a:solidFill>
              </a:rPr>
              <a:t> (25 observers). 	Space resolution : ~ </a:t>
            </a:r>
            <a:r>
              <a:rPr lang="en-US" sz="1600" dirty="0" smtClean="0">
                <a:solidFill>
                  <a:srgbClr val="FFFF00"/>
                </a:solidFill>
              </a:rPr>
              <a:t>1 km</a:t>
            </a:r>
            <a:r>
              <a:rPr lang="en-US" sz="1600" dirty="0" smtClean="0">
                <a:solidFill>
                  <a:schemeClr val="tx1"/>
                </a:solidFill>
              </a:rPr>
              <a:t>,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(c)</a:t>
            </a:r>
            <a:r>
              <a:rPr lang="en-US" sz="1600" dirty="0" smtClean="0">
                <a:solidFill>
                  <a:schemeClr val="tx1"/>
                </a:solidFill>
              </a:rPr>
              <a:t> observed </a:t>
            </a:r>
            <a:r>
              <a:rPr lang="en-US" sz="1600" i="1" dirty="0" smtClean="0">
                <a:solidFill>
                  <a:schemeClr val="tx1"/>
                </a:solidFill>
              </a:rPr>
              <a:t>in situ</a:t>
            </a:r>
            <a:r>
              <a:rPr lang="en-US" sz="1600" dirty="0" smtClean="0">
                <a:solidFill>
                  <a:schemeClr val="tx1"/>
                </a:solidFill>
              </a:rPr>
              <a:t> by a </a:t>
            </a:r>
            <a:r>
              <a:rPr lang="en-US" sz="1600" dirty="0" smtClean="0">
                <a:solidFill>
                  <a:srgbClr val="FFFF00"/>
                </a:solidFill>
              </a:rPr>
              <a:t>space probe</a:t>
            </a:r>
            <a:r>
              <a:rPr lang="en-US" sz="1600" dirty="0" smtClean="0">
                <a:solidFill>
                  <a:schemeClr val="tx1"/>
                </a:solidFill>
              </a:rPr>
              <a:t>. 		Space resolution : ~ </a:t>
            </a:r>
            <a:r>
              <a:rPr lang="en-US" sz="1600" dirty="0" smtClean="0">
                <a:solidFill>
                  <a:srgbClr val="FFFF00"/>
                </a:solidFill>
              </a:rPr>
              <a:t>15 m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9D0DCB-8EC9-4864-8331-2A0DD5AFC7E0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20/10/2016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33713" y="6324600"/>
            <a:ext cx="3813175" cy="457200"/>
          </a:xfrm>
        </p:spPr>
        <p:txBody>
          <a:bodyPr/>
          <a:lstStyle/>
          <a:p>
            <a:pPr>
              <a:defRPr/>
            </a:pPr>
            <a:r>
              <a:rPr lang="fr-FR"/>
              <a:t>J.P. Rivet, Observatoire de la Côte d'Azur</a:t>
            </a:r>
          </a:p>
        </p:txBody>
      </p:sp>
      <p:sp>
        <p:nvSpPr>
          <p:cNvPr id="2867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78FBE4-6B3A-49EE-A2F1-0E77E942BD28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92175" y="142875"/>
            <a:ext cx="8031163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The shape of (9) Metis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28678" name="ZoneTexte 7"/>
          <p:cNvSpPr txBox="1">
            <a:spLocks noChangeArrowheads="1"/>
          </p:cNvSpPr>
          <p:nvPr/>
        </p:nvSpPr>
        <p:spPr bwMode="auto">
          <a:xfrm>
            <a:off x="284163" y="1550988"/>
            <a:ext cx="467628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Example 1: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Occultation of star </a:t>
            </a:r>
            <a:r>
              <a:rPr lang="en-US" sz="2400" dirty="0" smtClean="0">
                <a:solidFill>
                  <a:srgbClr val="FFFF00"/>
                </a:solidFill>
              </a:rPr>
              <a:t>HIP78193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by asteroid</a:t>
            </a:r>
            <a:r>
              <a:rPr lang="en-US" sz="2400" dirty="0" smtClean="0">
                <a:solidFill>
                  <a:srgbClr val="FFFF00"/>
                </a:solidFill>
              </a:rPr>
              <a:t> (9) Metis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observed on March 7</a:t>
            </a:r>
            <a:r>
              <a:rPr 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dirty="0" smtClean="0">
                <a:solidFill>
                  <a:schemeClr val="tx1"/>
                </a:solidFill>
              </a:rPr>
              <a:t>, 2014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by </a:t>
            </a:r>
            <a:r>
              <a:rPr lang="en-US" sz="2400" dirty="0" smtClean="0">
                <a:solidFill>
                  <a:srgbClr val="FFFF00"/>
                </a:solidFill>
              </a:rPr>
              <a:t>45 observers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Result: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Size: </a:t>
            </a:r>
            <a:r>
              <a:rPr lang="en-US" sz="2400" dirty="0" smtClean="0">
                <a:solidFill>
                  <a:srgbClr val="FFFF00"/>
                </a:solidFill>
              </a:rPr>
              <a:t>185.3 </a:t>
            </a:r>
            <a:r>
              <a:rPr lang="en-US" sz="2400" dirty="0" smtClean="0">
                <a:solidFill>
                  <a:srgbClr val="FFFF00"/>
                </a:solidFill>
                <a:sym typeface="Symbol" panose="05050102010706020507" pitchFamily="18" charset="2"/>
              </a:rPr>
              <a:t> 151.5 km</a:t>
            </a:r>
            <a:r>
              <a:rPr lang="en-US" sz="2400" dirty="0" smtClean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Symbol" panose="05050102010706020507" pitchFamily="18" charset="2"/>
              </a:rPr>
              <a:t> 1.7 km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8679" name="Picture 2" descr="http://www.euraster.net/results/best/9-Metis-2014--3--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1670050"/>
            <a:ext cx="4076700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ZoneTexte 12"/>
          <p:cNvSpPr txBox="1">
            <a:spLocks noChangeArrowheads="1"/>
          </p:cNvSpPr>
          <p:nvPr/>
        </p:nvSpPr>
        <p:spPr bwMode="auto">
          <a:xfrm>
            <a:off x="5180013" y="5799138"/>
            <a:ext cx="40021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from </a:t>
            </a:r>
            <a:r>
              <a:rPr lang="en-US" sz="1200" dirty="0" smtClean="0">
                <a:solidFill>
                  <a:schemeClr val="tx1"/>
                </a:solidFill>
                <a:hlinkClick r:id="rId3"/>
              </a:rPr>
              <a:t>http://www.euraster.net/guide/01.html</a:t>
            </a:r>
            <a:r>
              <a:rPr lang="en-US" sz="1200" dirty="0" smtClean="0">
                <a:solidFill>
                  <a:schemeClr val="tx1"/>
                </a:solidFill>
              </a:rPr>
              <a:t> (Eric </a:t>
            </a:r>
            <a:r>
              <a:rPr lang="en-US" sz="1200" dirty="0" err="1" smtClean="0">
                <a:solidFill>
                  <a:schemeClr val="tx1"/>
                </a:solidFill>
              </a:rPr>
              <a:t>Frappa</a:t>
            </a:r>
            <a:r>
              <a:rPr lang="en-US" sz="1200" dirty="0" smtClean="0">
                <a:solidFill>
                  <a:schemeClr val="tx1"/>
                </a:solidFill>
              </a:rPr>
              <a:t>)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jet d'ordre général">
  <a:themeElements>
    <a:clrScheme name="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000000"/>
      </a:accent1>
      <a:accent2>
        <a:srgbClr val="0033CC"/>
      </a:accent2>
      <a:accent3>
        <a:srgbClr val="AAAAAA"/>
      </a:accent3>
      <a:accent4>
        <a:srgbClr val="DADADA"/>
      </a:accent4>
      <a:accent5>
        <a:srgbClr val="AAAAAA"/>
      </a:accent5>
      <a:accent6>
        <a:srgbClr val="002DB9"/>
      </a:accent6>
      <a:hlink>
        <a:srgbClr val="FF0000"/>
      </a:hlink>
      <a:folHlink>
        <a:srgbClr val="660066"/>
      </a:folHlink>
    </a:clrScheme>
    <a:fontScheme name="Sujet d'ordre génér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hlink"/>
          </a:solidFill>
          <a:prstDash val="solid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45720" tIns="45720" rIns="45720" bIns="45720" numCol="1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65000"/>
          <a:buFont typeface="Wingdings" panose="05000000000000000000" pitchFamily="2" charset="2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ujet d'ordre général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jet d'ordre général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jet d'ordre génér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Designs\Bambou.pot</Template>
  <TotalTime>24933</TotalTime>
  <Words>742</Words>
  <Application>Microsoft Office PowerPoint</Application>
  <PresentationFormat>Format A4 (210 x 297 mm)</PresentationFormat>
  <Paragraphs>213</Paragraphs>
  <Slides>24</Slides>
  <Notes>5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5" baseType="lpstr">
      <vt:lpstr>MS PGothic</vt:lpstr>
      <vt:lpstr>MS PGothic</vt:lpstr>
      <vt:lpstr>Arial</vt:lpstr>
      <vt:lpstr>Arial Narrow</vt:lpstr>
      <vt:lpstr>Gill Sans</vt:lpstr>
      <vt:lpstr>Symbol</vt:lpstr>
      <vt:lpstr>Times New Roman</vt:lpstr>
      <vt:lpstr>Wingdings</vt:lpstr>
      <vt:lpstr>ヒラギノ角ゴ ProN W3</vt:lpstr>
      <vt:lpstr>Sujet d'ordre général</vt:lpstr>
      <vt:lpstr>Graphique</vt:lpstr>
      <vt:lpstr>                    STELLAR OCCULTATIONS</vt:lpstr>
      <vt:lpstr>The principle</vt:lpstr>
      <vt:lpstr>Stellar shadow</vt:lpstr>
      <vt:lpstr>Stellar shadow path</vt:lpstr>
      <vt:lpstr>Occultation with several stations</vt:lpstr>
      <vt:lpstr>Occultation with several stations</vt:lpstr>
      <vt:lpstr>A typical occultation lightcurve</vt:lpstr>
      <vt:lpstr>Efficiency assessment</vt:lpstr>
      <vt:lpstr>The shape of (9) Metis</vt:lpstr>
      <vt:lpstr>The shape of (216) Kelopatra</vt:lpstr>
      <vt:lpstr>The shape of (10199) Chariklo</vt:lpstr>
      <vt:lpstr>The Lord of the Ring</vt:lpstr>
      <vt:lpstr>Summary</vt:lpstr>
      <vt:lpstr>Where to find opportunities ?</vt:lpstr>
      <vt:lpstr>Main display</vt:lpstr>
      <vt:lpstr>Reading prediction maps</vt:lpstr>
      <vt:lpstr>Header</vt:lpstr>
      <vt:lpstr>Prediction map</vt:lpstr>
      <vt:lpstr>Finder chart</vt:lpstr>
      <vt:lpstr>Google maps</vt:lpstr>
      <vt:lpstr>Google maps</vt:lpstr>
      <vt:lpstr>Observation reporting</vt:lpstr>
      <vt:lpstr>Observation reporting</vt:lpstr>
      <vt:lpstr>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rivet</dc:creator>
  <cp:lastModifiedBy>rivet</cp:lastModifiedBy>
  <cp:revision>1241</cp:revision>
  <cp:lastPrinted>1601-01-01T00:00:00Z</cp:lastPrinted>
  <dcterms:created xsi:type="dcterms:W3CDTF">1601-01-01T00:00:00Z</dcterms:created>
  <dcterms:modified xsi:type="dcterms:W3CDTF">2016-10-20T20:32:13Z</dcterms:modified>
</cp:coreProperties>
</file>